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4"/>
  </p:notesMasterIdLst>
  <p:sldIdLst>
    <p:sldId id="257" r:id="rId2"/>
    <p:sldId id="302" r:id="rId3"/>
    <p:sldId id="303" r:id="rId4"/>
    <p:sldId id="310" r:id="rId5"/>
    <p:sldId id="296" r:id="rId6"/>
    <p:sldId id="301" r:id="rId7"/>
    <p:sldId id="284" r:id="rId8"/>
    <p:sldId id="304" r:id="rId9"/>
    <p:sldId id="262" r:id="rId10"/>
    <p:sldId id="311" r:id="rId11"/>
    <p:sldId id="263" r:id="rId12"/>
    <p:sldId id="264" r:id="rId13"/>
    <p:sldId id="305" r:id="rId14"/>
    <p:sldId id="313" r:id="rId15"/>
    <p:sldId id="314" r:id="rId16"/>
    <p:sldId id="312" r:id="rId17"/>
    <p:sldId id="307" r:id="rId18"/>
    <p:sldId id="306" r:id="rId19"/>
    <p:sldId id="308" r:id="rId20"/>
    <p:sldId id="273" r:id="rId21"/>
    <p:sldId id="272" r:id="rId22"/>
    <p:sldId id="31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90C42-45EF-4F6A-97BC-01FC14C55C2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C29A5-316E-418B-A046-8222AA4813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863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291AD2-2B11-42AA-8FD5-D118AC5B2F2C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C71C092-EAA4-4E81-8841-31071E422B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16832"/>
            <a:ext cx="8572560" cy="288032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«Виды рефлексии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на </a:t>
            </a:r>
            <a:r>
              <a:rPr lang="ru-RU" sz="4000" b="1" dirty="0" smtClean="0">
                <a:solidFill>
                  <a:srgbClr val="FF0000"/>
                </a:solidFill>
              </a:rPr>
              <a:t>современном уроке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в условиях ФГОС</a:t>
            </a:r>
            <a:r>
              <a:rPr lang="ru-RU" sz="5400" b="1" dirty="0" smtClean="0">
                <a:solidFill>
                  <a:srgbClr val="FF0000"/>
                </a:solidFill>
              </a:rPr>
              <a:t>»</a:t>
            </a:r>
          </a:p>
          <a:p>
            <a:pPr algn="r">
              <a:lnSpc>
                <a:spcPct val="90000"/>
              </a:lnSpc>
            </a:pPr>
            <a:r>
              <a:rPr lang="ru-RU" sz="1800" b="1" dirty="0" smtClean="0"/>
              <a:t>подготовила:</a:t>
            </a:r>
            <a:r>
              <a:rPr lang="ru-RU" sz="1800" dirty="0" smtClean="0"/>
              <a:t>  </a:t>
            </a:r>
          </a:p>
          <a:p>
            <a:pPr algn="r">
              <a:lnSpc>
                <a:spcPct val="90000"/>
              </a:lnSpc>
            </a:pPr>
            <a:r>
              <a:rPr lang="ru-RU" sz="1800" dirty="0" smtClean="0"/>
              <a:t>                                       учитель МАОУ «</a:t>
            </a:r>
            <a:r>
              <a:rPr lang="ru-RU" sz="1800" dirty="0" err="1" smtClean="0"/>
              <a:t>Яхромская</a:t>
            </a:r>
            <a:r>
              <a:rPr lang="ru-RU" sz="1800" dirty="0" smtClean="0"/>
              <a:t> общеобразовательная школа-интернат </a:t>
            </a:r>
          </a:p>
          <a:p>
            <a:pPr algn="r">
              <a:lnSpc>
                <a:spcPct val="90000"/>
              </a:lnSpc>
            </a:pPr>
            <a:r>
              <a:rPr lang="ru-RU" sz="1800" dirty="0" smtClean="0"/>
              <a:t>для обучающихся с ОВЗ» </a:t>
            </a:r>
          </a:p>
          <a:p>
            <a:pPr algn="r">
              <a:lnSpc>
                <a:spcPct val="90000"/>
              </a:lnSpc>
            </a:pPr>
            <a:r>
              <a:rPr lang="ru-RU" sz="1800" b="1" dirty="0" smtClean="0"/>
              <a:t>Кузнецова К.В.</a:t>
            </a:r>
          </a:p>
          <a:p>
            <a:pPr algn="r">
              <a:buNone/>
            </a:pP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528638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 деятельности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736"/>
            <a:ext cx="8358246" cy="657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Оптимизация учебного процесса</a:t>
            </a:r>
            <a:endParaRPr lang="ru-RU" sz="36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6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Когда: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 всех этапах урока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Главный  «объект»: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мыслительная деятельность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6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3786188"/>
            <a:ext cx="603250" cy="23320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Рефлексия деятельности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643313"/>
            <a:ext cx="2981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785938"/>
            <a:ext cx="603250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1785938"/>
            <a:ext cx="2981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429125" y="4857750"/>
            <a:ext cx="39290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Лесенка успеха</a:t>
            </a:r>
          </a:p>
        </p:txBody>
      </p:sp>
      <p:pic>
        <p:nvPicPr>
          <p:cNvPr id="256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2571750"/>
            <a:ext cx="7810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928669"/>
            <a:ext cx="781050" cy="104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4857750"/>
            <a:ext cx="78105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2" descr="C:\Users\Елена\Downloads\дере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428750"/>
            <a:ext cx="4557712" cy="5257800"/>
          </a:xfrm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450850"/>
            <a:ext cx="8864600" cy="1060450"/>
          </a:xfrm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714375"/>
            <a:ext cx="803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4572000"/>
            <a:ext cx="869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2786063"/>
            <a:ext cx="78581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7429500" y="1143000"/>
            <a:ext cx="135731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3-4 ошибки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00938" y="5286375"/>
            <a:ext cx="1357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Нет ошибок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58063" y="3071813"/>
            <a:ext cx="150018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1 ошибка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Светофор- сигнальные карточки</a:t>
            </a:r>
          </a:p>
          <a:p>
            <a:r>
              <a:rPr lang="ru-RU" b="1" dirty="0" smtClean="0"/>
              <a:t>Букет- цветы другу ( у кого самый большой букет)</a:t>
            </a:r>
          </a:p>
          <a:p>
            <a:r>
              <a:rPr lang="ru-RU" b="1" dirty="0" err="1" smtClean="0"/>
              <a:t>Попс</a:t>
            </a:r>
            <a:r>
              <a:rPr lang="ru-RU" b="1" dirty="0" smtClean="0"/>
              <a:t>- формула</a:t>
            </a:r>
          </a:p>
          <a:p>
            <a:pPr>
              <a:buNone/>
            </a:pPr>
            <a:r>
              <a:rPr lang="ru-RU" dirty="0" smtClean="0"/>
              <a:t>П- позиция ( Я считаю..)</a:t>
            </a:r>
          </a:p>
          <a:p>
            <a:pPr>
              <a:buNone/>
            </a:pPr>
            <a:r>
              <a:rPr lang="ru-RU" dirty="0" err="1" smtClean="0"/>
              <a:t>О-объяснение</a:t>
            </a:r>
            <a:r>
              <a:rPr lang="ru-RU" dirty="0" smtClean="0"/>
              <a:t> ( Потому что…)</a:t>
            </a:r>
          </a:p>
          <a:p>
            <a:pPr>
              <a:buNone/>
            </a:pPr>
            <a:r>
              <a:rPr lang="ru-RU" dirty="0" smtClean="0"/>
              <a:t>П- пример ( Я могу это доказать на примере…)</a:t>
            </a:r>
          </a:p>
          <a:p>
            <a:pPr>
              <a:buNone/>
            </a:pPr>
            <a:r>
              <a:rPr lang="ru-RU" dirty="0" smtClean="0"/>
              <a:t>С- следствие  ( В итоге я делаю вывод, что)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B0F0"/>
                </a:solidFill>
              </a:rPr>
              <a:t>Дерево творчества ( украшаем дерево)</a:t>
            </a:r>
          </a:p>
          <a:p>
            <a:pPr>
              <a:buNone/>
            </a:pPr>
            <a:r>
              <a:rPr lang="ru-RU" dirty="0" smtClean="0"/>
              <a:t>Плоды- всё плодотворно</a:t>
            </a:r>
          </a:p>
          <a:p>
            <a:pPr>
              <a:buNone/>
            </a:pPr>
            <a:r>
              <a:rPr lang="ru-RU" dirty="0" smtClean="0"/>
              <a:t>Цветок- всё неплохо</a:t>
            </a:r>
          </a:p>
          <a:p>
            <a:pPr>
              <a:buNone/>
            </a:pPr>
            <a:r>
              <a:rPr lang="ru-RU" dirty="0" smtClean="0"/>
              <a:t>Зелёный лист- что-то было, но не очень</a:t>
            </a:r>
          </a:p>
          <a:p>
            <a:pPr>
              <a:buNone/>
            </a:pPr>
            <a:r>
              <a:rPr lang="ru-RU" dirty="0" smtClean="0"/>
              <a:t>Жёлтый лист- пропащий день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B0F0"/>
                </a:solidFill>
              </a:rPr>
              <a:t>Метод пяти пальцев</a:t>
            </a:r>
          </a:p>
          <a:p>
            <a:r>
              <a:rPr lang="ru-RU" sz="2400" dirty="0" smtClean="0"/>
              <a:t>Мизинец- мыслительный процесс( какие знания я получил)</a:t>
            </a:r>
          </a:p>
          <a:p>
            <a:r>
              <a:rPr lang="ru-RU" sz="2400" dirty="0" smtClean="0"/>
              <a:t>Безымянный- близость цели ( Чего я достиг)</a:t>
            </a:r>
          </a:p>
          <a:p>
            <a:r>
              <a:rPr lang="ru-RU" sz="2400" dirty="0" smtClean="0"/>
              <a:t>Средний –состояние духа ( Что с моим настроением)</a:t>
            </a:r>
          </a:p>
          <a:p>
            <a:r>
              <a:rPr lang="ru-RU" sz="2400" dirty="0" smtClean="0"/>
              <a:t>Указательный – помощь ( Чем я сегодня помог окружающим)</a:t>
            </a:r>
          </a:p>
          <a:p>
            <a:r>
              <a:rPr lang="ru-RU" sz="2400" dirty="0" smtClean="0"/>
              <a:t>Большой – физическая форма ( Что сделал для своего здоровья)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продуктивности урока, выявление уровня осознания содержания пройденного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8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Когда: </a:t>
            </a: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конце урока урока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Главный  «объект»: </a:t>
            </a: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 осознания содержания материала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Рефлексия содержания учебного материала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547688" indent="-411163">
              <a:lnSpc>
                <a:spcPct val="80000"/>
              </a:lnSpc>
            </a:pPr>
            <a:r>
              <a:rPr lang="ru-RU" sz="2300" dirty="0"/>
              <a:t> </a:t>
            </a:r>
            <a:r>
              <a:rPr lang="ru-RU" sz="2300" b="1" dirty="0"/>
              <a:t>сегодня я узнал…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было интересно…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было трудно…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выполнял задания…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понял, что…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теперь я могу…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почувствовал, что…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приобрел…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научился…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у меня получилось 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смог…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я попробую…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меня удивило…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урок дал мне для жизни…</a:t>
            </a:r>
          </a:p>
          <a:p>
            <a:pPr marL="547688" indent="-411163">
              <a:lnSpc>
                <a:spcPct val="80000"/>
              </a:lnSpc>
            </a:pPr>
            <a:r>
              <a:rPr lang="ru-RU" sz="2300" b="1" dirty="0"/>
              <a:t>мне захотелось…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500042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содержания учебного материала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1000108"/>
            <a:ext cx="4495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Приём незаконченного предложения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7688" indent="-411163">
              <a:lnSpc>
                <a:spcPct val="80000"/>
              </a:lnSpc>
              <a:buFontTx/>
              <a:buNone/>
            </a:pPr>
            <a:r>
              <a:rPr lang="ru-RU" sz="2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47688" indent="-411163">
              <a:lnSpc>
                <a:spcPct val="80000"/>
              </a:lnSpc>
              <a:buFontTx/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Это способ творческой рефлексии, который позволяет в художественной форме оценить изученное понятие, процесс или явление. Слово происходит от французского “5”. </a:t>
            </a:r>
          </a:p>
          <a:p>
            <a:pPr marL="547688" indent="-411163">
              <a:lnSpc>
                <a:spcPct val="80000"/>
              </a:lnSpc>
              <a:buFontTx/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Это стихотворение из 5 строк, которое строится по правилам:</a:t>
            </a:r>
          </a:p>
          <a:p>
            <a:pPr marL="547688" indent="-411163"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 строка – тема или предмет (одно существительное);</a:t>
            </a:r>
          </a:p>
          <a:p>
            <a:pPr marL="547688" indent="-411163"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 строка – описание предмета (два прилагательных);</a:t>
            </a:r>
          </a:p>
          <a:p>
            <a:pPr marL="547688" indent="-411163"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3 строка – описание действия (три глагола);</a:t>
            </a:r>
          </a:p>
          <a:p>
            <a:pPr marL="547688" indent="-411163"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4 строка – фраза, выражающая отношение к предмету;</a:t>
            </a:r>
          </a:p>
          <a:p>
            <a:pPr marL="547688" indent="-411163"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5 строка – синоним, обобщающий или расширяющий смысл темы или предмета (одно слово).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      Рефлексия содержания учебного                            </a:t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3200" dirty="0" smtClean="0">
                <a:solidFill>
                  <a:schemeClr val="accent2"/>
                </a:solidFill>
              </a:rPr>
              <a:t>                     материала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B0F0"/>
                </a:solidFill>
              </a:rPr>
              <a:t>Пометки </a:t>
            </a:r>
            <a:r>
              <a:rPr lang="ru-RU" sz="3200" dirty="0" smtClean="0">
                <a:solidFill>
                  <a:srgbClr val="00B0F0"/>
                </a:solidFill>
              </a:rPr>
              <a:t>на полях</a:t>
            </a:r>
          </a:p>
          <a:p>
            <a:endParaRPr lang="ru-RU" sz="3200" dirty="0" smtClean="0">
              <a:solidFill>
                <a:srgbClr val="00B0F0"/>
              </a:solidFill>
            </a:endParaRPr>
          </a:p>
          <a:p>
            <a:r>
              <a:rPr lang="ru-RU" sz="3200" dirty="0" smtClean="0">
                <a:solidFill>
                  <a:srgbClr val="00B0F0"/>
                </a:solidFill>
              </a:rPr>
              <a:t>Плюс-минус- интересно </a:t>
            </a:r>
            <a:r>
              <a:rPr lang="ru-RU" dirty="0" smtClean="0">
                <a:solidFill>
                  <a:schemeClr val="accent2"/>
                </a:solidFill>
              </a:rPr>
              <a:t>( знал, узнал, хочу узнать)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r>
              <a:rPr lang="ru-RU" sz="3200" dirty="0" smtClean="0">
                <a:solidFill>
                  <a:srgbClr val="00B0F0"/>
                </a:solidFill>
              </a:rPr>
              <a:t>Комплименты</a:t>
            </a:r>
          </a:p>
          <a:p>
            <a:endParaRPr lang="ru-RU" dirty="0" smtClean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Рефлексия содержания учебного материала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1"/>
          <p:cNvSpPr>
            <a:spLocks noGrp="1"/>
          </p:cNvSpPr>
          <p:nvPr>
            <p:ph idx="4294967295"/>
          </p:nvPr>
        </p:nvSpPr>
        <p:spPr>
          <a:xfrm>
            <a:off x="280988" y="620713"/>
            <a:ext cx="8577292" cy="5665807"/>
          </a:xfrm>
        </p:spPr>
        <p:txBody>
          <a:bodyPr>
            <a:normAutofit lnSpcReduction="10000"/>
          </a:bodyPr>
          <a:lstStyle/>
          <a:p>
            <a:pPr marL="547688" indent="-411163"/>
            <a:r>
              <a:rPr lang="ru-RU" sz="2800" b="1" dirty="0"/>
              <a:t>Слово рефлексия происходит от латинского </a:t>
            </a:r>
            <a:r>
              <a:rPr lang="ru-RU" sz="2800" b="1" dirty="0" err="1">
                <a:solidFill>
                  <a:srgbClr val="FF0000"/>
                </a:solidFill>
              </a:rPr>
              <a:t>reflexio</a:t>
            </a:r>
            <a:r>
              <a:rPr lang="ru-RU" sz="2800" b="1" dirty="0">
                <a:solidFill>
                  <a:srgbClr val="FF0000"/>
                </a:solidFill>
              </a:rPr>
              <a:t> – обращение назад</a:t>
            </a:r>
          </a:p>
          <a:p>
            <a:pPr marL="547688" indent="-411163"/>
            <a:endParaRPr lang="ru-RU" sz="2800" b="1" dirty="0"/>
          </a:p>
          <a:p>
            <a:pPr marL="547688" indent="-411163"/>
            <a:r>
              <a:rPr lang="ru-RU" sz="2800" b="1" dirty="0"/>
              <a:t> Словарь иностранных слов определяет рефлексию </a:t>
            </a:r>
            <a:r>
              <a:rPr lang="ru-RU" sz="2800" b="1" dirty="0">
                <a:solidFill>
                  <a:srgbClr val="0000FF"/>
                </a:solidFill>
              </a:rPr>
              <a:t>как размышление о своем внутреннем состоянии, самопознание</a:t>
            </a:r>
          </a:p>
          <a:p>
            <a:pPr marL="547688" indent="-411163"/>
            <a:endParaRPr lang="ru-RU" sz="2800" b="1" dirty="0">
              <a:solidFill>
                <a:srgbClr val="0000FF"/>
              </a:solidFill>
            </a:endParaRPr>
          </a:p>
          <a:p>
            <a:pPr marL="547688" indent="-411163"/>
            <a:r>
              <a:rPr lang="ru-RU" sz="2800" b="1" dirty="0"/>
              <a:t> Толковый словарь русского языка трактует рефлексию </a:t>
            </a:r>
            <a:r>
              <a:rPr lang="ru-RU" sz="2800" b="1" dirty="0">
                <a:solidFill>
                  <a:srgbClr val="FF0066"/>
                </a:solidFill>
              </a:rPr>
              <a:t>как самоанализ</a:t>
            </a:r>
            <a:endParaRPr lang="ru-RU" sz="2800" b="1" dirty="0">
              <a:solidFill>
                <a:srgbClr val="00FF00"/>
              </a:solidFill>
            </a:endParaRPr>
          </a:p>
          <a:p>
            <a:pPr marL="547688" indent="-411163"/>
            <a:endParaRPr lang="ru-RU" sz="2800" b="1" dirty="0">
              <a:solidFill>
                <a:srgbClr val="00FF00"/>
              </a:solidFill>
            </a:endParaRPr>
          </a:p>
          <a:p>
            <a:pPr marL="547688" indent="-411163"/>
            <a:r>
              <a:rPr lang="ru-RU" sz="2800" b="1" dirty="0"/>
              <a:t> В современной педагогике под рефлексией понимают </a:t>
            </a:r>
            <a:r>
              <a:rPr lang="ru-RU" sz="2800" b="1" dirty="0">
                <a:solidFill>
                  <a:srgbClr val="0000FF"/>
                </a:solidFill>
              </a:rPr>
              <a:t>самоанализ деятельности и её результатов</a:t>
            </a:r>
            <a:endParaRPr lang="ru-RU" sz="2800" b="1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001125" cy="3643338"/>
          </a:xfrm>
        </p:spPr>
        <p:txBody>
          <a:bodyPr/>
          <a:lstStyle/>
          <a:p>
            <a:r>
              <a:rPr lang="ru-RU" b="1" dirty="0" smtClean="0"/>
              <a:t>Физическая  (успел – не успел);</a:t>
            </a:r>
          </a:p>
          <a:p>
            <a:r>
              <a:rPr lang="ru-RU" b="1" dirty="0" smtClean="0"/>
              <a:t> Сенсорная  (самочувствие: комфортно - дискомфортно);</a:t>
            </a:r>
          </a:p>
          <a:p>
            <a:r>
              <a:rPr lang="ru-RU" b="1" dirty="0" smtClean="0"/>
              <a:t> Интеллектуальная (что понял, что осознал – что не понял, какие затруднения испытывал);</a:t>
            </a:r>
          </a:p>
          <a:p>
            <a:r>
              <a:rPr lang="ru-RU" b="1" dirty="0" smtClean="0"/>
              <a:t> Духовная (стал лучше – хуже, созидал или разрушал себя, других).</a:t>
            </a:r>
          </a:p>
          <a:p>
            <a:endParaRPr lang="ru-RU" dirty="0" smtClean="0"/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88" y="428604"/>
            <a:ext cx="8894762" cy="1500198"/>
          </a:xfrm>
        </p:spPr>
      </p:pic>
      <p:pic>
        <p:nvPicPr>
          <p:cNvPr id="17412" name="Picture 3" descr="C:\Users\Елена\Downloads\saityak_(5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5038" y="4286250"/>
            <a:ext cx="1716087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55721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Рефлексия </a:t>
            </a:r>
            <a:r>
              <a:rPr lang="ru-RU" b="1" dirty="0">
                <a:solidFill>
                  <a:srgbClr val="C00000"/>
                </a:solidFill>
              </a:rPr>
              <a:t>бывает: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/>
              <a:t>а) индивидуальная – формирование реальной самооценки (за что ты можешь оценить свою работу,  беседа с ребенком по результатам самооценки –почему выбран тот или иной уровень)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/>
              <a:t>б) групповая – акцентирование ценности деятельности каждого члена группы для достижения максимального результата в решении поставленной задачи. («Смогли бы сделать, если бы с нами не работал ….(имя)» «Какую помощь в работе оказал… (имя)»)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650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Пытаюсь зажечь в них хотя бы свечу -</a:t>
            </a:r>
          </a:p>
          <a:p>
            <a:pPr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 худшая все - таки участь: </a:t>
            </a:r>
          </a:p>
          <a:p>
            <a:pPr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Мне кажется, я их чему-то учу, </a:t>
            </a:r>
          </a:p>
          <a:p>
            <a:pPr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 это они меня учат.</a:t>
            </a:r>
          </a:p>
          <a:p>
            <a:pPr algn="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А. Дольский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18488" cy="1282700"/>
          </a:xfrm>
          <a:noFill/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Виды </a:t>
            </a:r>
            <a:r>
              <a:rPr lang="ru-RU" sz="4800" b="1" dirty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рефлексии:</a:t>
            </a:r>
            <a:br>
              <a:rPr lang="ru-RU" sz="4800" b="1" dirty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800" b="1" dirty="0">
              <a:solidFill>
                <a:srgbClr val="FF89D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799306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rgbClr val="000099"/>
                </a:solidFill>
              </a:rPr>
              <a:t> рефлексия эмоционального состояния и настроения;</a:t>
            </a:r>
          </a:p>
          <a:p>
            <a:pPr marL="342900" indent="-342900">
              <a:buFontTx/>
              <a:buAutoNum type="arabicPeriod"/>
            </a:pPr>
            <a:endParaRPr lang="ru-RU" sz="4000" b="1" dirty="0">
              <a:solidFill>
                <a:srgbClr val="000099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rgbClr val="000099"/>
                </a:solidFill>
              </a:rPr>
              <a:t> рефлексия деятельности  на уроке;</a:t>
            </a:r>
          </a:p>
          <a:p>
            <a:pPr marL="342900" indent="-342900"/>
            <a:endParaRPr lang="ru-RU" sz="4000" b="1" dirty="0">
              <a:solidFill>
                <a:srgbClr val="000099"/>
              </a:solidFill>
            </a:endParaRPr>
          </a:p>
          <a:p>
            <a:pPr marL="342900" indent="-342900"/>
            <a:r>
              <a:rPr lang="ru-RU" sz="4000" b="1" dirty="0">
                <a:solidFill>
                  <a:srgbClr val="000099"/>
                </a:solidFill>
              </a:rPr>
              <a:t>3. рефлексия содержания  учебного материала.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Рефлексия настроения и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эмоционального состояния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71612"/>
            <a:ext cx="7929618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Установление эмоционального контакта с классом и закрепление благоприятного исхода деятельности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2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Когда: 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начале  и в конце урока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Главный  «объект»: 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сфера чувств.</a:t>
            </a:r>
            <a:endParaRPr lang="ru-RU" sz="3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Рисуем настроение: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Рефлексия настроения и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эмоционального состояния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260988"/>
            <a:ext cx="792961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восторженное;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оранжевый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радостное, теплое;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светлое, приятное;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спокойное;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неудовлетворенное, грустное;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фиолетовый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тревожное, напряженное;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черный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упадок, уныние.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70C0"/>
                </a:solidFill>
              </a:rPr>
              <a:t>Образная рефлексия</a:t>
            </a:r>
            <a:r>
              <a:rPr lang="ru-RU" dirty="0" smtClean="0">
                <a:solidFill>
                  <a:srgbClr val="0070C0"/>
                </a:solidFill>
              </a:rPr>
              <a:t>: сравнение своего настроения с образом какого- либо животного или растения.</a:t>
            </a:r>
          </a:p>
          <a:p>
            <a:r>
              <a:rPr lang="ru-RU" u="sng" dirty="0" smtClean="0">
                <a:solidFill>
                  <a:srgbClr val="0070C0"/>
                </a:solidFill>
              </a:rPr>
              <a:t>Солнышко:</a:t>
            </a: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 настроения и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эмоционального состояния</a:t>
            </a:r>
            <a:endParaRPr lang="ru-RU" dirty="0"/>
          </a:p>
        </p:txBody>
      </p:sp>
      <p:pic>
        <p:nvPicPr>
          <p:cNvPr id="4" name="Picture 2" descr="C:\Users\Елена\Downloads\Solnish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357562"/>
            <a:ext cx="31242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Елена\Downloads\Solnish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214686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286124"/>
            <a:ext cx="2624134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0486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Смайлики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 настроения и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эмоционального состояния</a:t>
            </a:r>
            <a:endParaRPr lang="ru-RU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684213" y="1928803"/>
            <a:ext cx="7031059" cy="3500461"/>
            <a:chOff x="1881" y="414"/>
            <a:chExt cx="8820" cy="3060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8541" y="954"/>
              <a:ext cx="2160" cy="1980"/>
              <a:chOff x="8901" y="774"/>
              <a:chExt cx="2160" cy="1980"/>
            </a:xfrm>
          </p:grpSpPr>
          <p:sp>
            <p:nvSpPr>
              <p:cNvPr id="24" name="Line 6"/>
              <p:cNvSpPr>
                <a:spLocks noChangeShapeType="1"/>
              </p:cNvSpPr>
              <p:nvPr/>
            </p:nvSpPr>
            <p:spPr bwMode="auto">
              <a:xfrm flipV="1">
                <a:off x="10701" y="774"/>
                <a:ext cx="36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5" name="Group 7"/>
              <p:cNvGrpSpPr>
                <a:grpSpLocks/>
              </p:cNvGrpSpPr>
              <p:nvPr/>
            </p:nvGrpSpPr>
            <p:grpSpPr bwMode="auto">
              <a:xfrm>
                <a:off x="8901" y="774"/>
                <a:ext cx="1980" cy="1980"/>
                <a:chOff x="8361" y="4014"/>
                <a:chExt cx="1980" cy="1980"/>
              </a:xfrm>
            </p:grpSpPr>
            <p:sp>
              <p:nvSpPr>
                <p:cNvPr id="26" name="AutoShape 8"/>
                <p:cNvSpPr>
                  <a:spLocks noChangeArrowheads="1"/>
                </p:cNvSpPr>
                <p:nvPr/>
              </p:nvSpPr>
              <p:spPr bwMode="auto">
                <a:xfrm>
                  <a:off x="8361" y="4014"/>
                  <a:ext cx="1980" cy="1980"/>
                </a:xfrm>
                <a:prstGeom prst="smileyFace">
                  <a:avLst>
                    <a:gd name="adj" fmla="val -4653"/>
                  </a:avLst>
                </a:prstGeom>
                <a:gradFill rotWithShape="1">
                  <a:gsLst>
                    <a:gs pos="0">
                      <a:srgbClr val="FFFF66"/>
                    </a:gs>
                    <a:gs pos="50000">
                      <a:srgbClr val="FF9933"/>
                    </a:gs>
                    <a:gs pos="100000">
                      <a:srgbClr val="FFFF66"/>
                    </a:gs>
                  </a:gsLst>
                  <a:lin ang="27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Arc 9"/>
                <p:cNvSpPr>
                  <a:spLocks/>
                </p:cNvSpPr>
                <p:nvPr/>
              </p:nvSpPr>
              <p:spPr bwMode="auto">
                <a:xfrm rot="-2249207">
                  <a:off x="9261" y="4914"/>
                  <a:ext cx="219" cy="194"/>
                </a:xfrm>
                <a:custGeom>
                  <a:avLst/>
                  <a:gdLst>
                    <a:gd name="G0" fmla="+- 5239 0 0"/>
                    <a:gd name="G1" fmla="+- 21600 0 0"/>
                    <a:gd name="G2" fmla="+- 21600 0 0"/>
                    <a:gd name="T0" fmla="*/ 0 w 26839"/>
                    <a:gd name="T1" fmla="*/ 645 h 21600"/>
                    <a:gd name="T2" fmla="*/ 26839 w 26839"/>
                    <a:gd name="T3" fmla="*/ 21600 h 21600"/>
                    <a:gd name="T4" fmla="*/ 5239 w 26839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839" h="21600" fill="none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</a:path>
                    <a:path w="26839" h="21600" stroke="0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  <a:lnTo>
                        <a:pt x="523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1881" y="414"/>
              <a:ext cx="3240" cy="3060"/>
              <a:chOff x="1881" y="414"/>
              <a:chExt cx="3240" cy="3060"/>
            </a:xfrm>
          </p:grpSpPr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1881" y="414"/>
                <a:ext cx="3240" cy="3060"/>
                <a:chOff x="1881" y="414"/>
                <a:chExt cx="3240" cy="3060"/>
              </a:xfrm>
            </p:grpSpPr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>
                  <a:off x="2241" y="1134"/>
                  <a:ext cx="2700" cy="16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1881" y="2034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241" y="1134"/>
                  <a:ext cx="2700" cy="18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2961" y="774"/>
                  <a:ext cx="1440" cy="25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6"/>
                <p:cNvSpPr>
                  <a:spLocks noChangeShapeType="1"/>
                </p:cNvSpPr>
                <p:nvPr/>
              </p:nvSpPr>
              <p:spPr bwMode="auto">
                <a:xfrm>
                  <a:off x="3681" y="414"/>
                  <a:ext cx="0" cy="30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17"/>
                <p:cNvSpPr>
                  <a:spLocks noChangeShapeType="1"/>
                </p:cNvSpPr>
                <p:nvPr/>
              </p:nvSpPr>
              <p:spPr bwMode="auto">
                <a:xfrm>
                  <a:off x="2961" y="594"/>
                  <a:ext cx="1440" cy="27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18"/>
              <p:cNvGrpSpPr>
                <a:grpSpLocks/>
              </p:cNvGrpSpPr>
              <p:nvPr/>
            </p:nvGrpSpPr>
            <p:grpSpPr bwMode="auto">
              <a:xfrm>
                <a:off x="2601" y="954"/>
                <a:ext cx="1980" cy="1980"/>
                <a:chOff x="2421" y="4014"/>
                <a:chExt cx="1980" cy="1980"/>
              </a:xfrm>
            </p:grpSpPr>
            <p:sp>
              <p:nvSpPr>
                <p:cNvPr id="16" name="AutoShape 19"/>
                <p:cNvSpPr>
                  <a:spLocks noChangeArrowheads="1"/>
                </p:cNvSpPr>
                <p:nvPr/>
              </p:nvSpPr>
              <p:spPr bwMode="auto">
                <a:xfrm>
                  <a:off x="2421" y="4014"/>
                  <a:ext cx="1980" cy="1980"/>
                </a:xfrm>
                <a:prstGeom prst="smileyFace">
                  <a:avLst>
                    <a:gd name="adj" fmla="val 4653"/>
                  </a:avLst>
                </a:prstGeom>
                <a:gradFill rotWithShape="1">
                  <a:gsLst>
                    <a:gs pos="0">
                      <a:srgbClr val="FFFF66"/>
                    </a:gs>
                    <a:gs pos="50000">
                      <a:srgbClr val="FF9933"/>
                    </a:gs>
                    <a:gs pos="100000">
                      <a:srgbClr val="FFFF66"/>
                    </a:gs>
                  </a:gsLst>
                  <a:lin ang="27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Arc 20"/>
                <p:cNvSpPr>
                  <a:spLocks/>
                </p:cNvSpPr>
                <p:nvPr/>
              </p:nvSpPr>
              <p:spPr bwMode="auto">
                <a:xfrm rot="-2249207">
                  <a:off x="3321" y="4914"/>
                  <a:ext cx="219" cy="194"/>
                </a:xfrm>
                <a:custGeom>
                  <a:avLst/>
                  <a:gdLst>
                    <a:gd name="G0" fmla="+- 5239 0 0"/>
                    <a:gd name="G1" fmla="+- 21600 0 0"/>
                    <a:gd name="G2" fmla="+- 21600 0 0"/>
                    <a:gd name="T0" fmla="*/ 0 w 26839"/>
                    <a:gd name="T1" fmla="*/ 645 h 21600"/>
                    <a:gd name="T2" fmla="*/ 26839 w 26839"/>
                    <a:gd name="T3" fmla="*/ 21600 h 21600"/>
                    <a:gd name="T4" fmla="*/ 5239 w 26839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839" h="21600" fill="none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</a:path>
                    <a:path w="26839" h="21600" stroke="0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  <a:lnTo>
                        <a:pt x="523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5661" y="774"/>
              <a:ext cx="2520" cy="2160"/>
              <a:chOff x="6021" y="774"/>
              <a:chExt cx="2520" cy="2160"/>
            </a:xfrm>
          </p:grpSpPr>
          <p:grpSp>
            <p:nvGrpSpPr>
              <p:cNvPr id="8" name="Group 22"/>
              <p:cNvGrpSpPr>
                <a:grpSpLocks/>
              </p:cNvGrpSpPr>
              <p:nvPr/>
            </p:nvGrpSpPr>
            <p:grpSpPr bwMode="auto">
              <a:xfrm>
                <a:off x="6021" y="954"/>
                <a:ext cx="1980" cy="1980"/>
                <a:chOff x="5301" y="4014"/>
                <a:chExt cx="1980" cy="1980"/>
              </a:xfrm>
            </p:grpSpPr>
            <p:sp>
              <p:nvSpPr>
                <p:cNvPr id="12" name="AutoShape 23"/>
                <p:cNvSpPr>
                  <a:spLocks noChangeArrowheads="1"/>
                </p:cNvSpPr>
                <p:nvPr/>
              </p:nvSpPr>
              <p:spPr bwMode="auto">
                <a:xfrm>
                  <a:off x="5301" y="4014"/>
                  <a:ext cx="1980" cy="1980"/>
                </a:xfrm>
                <a:prstGeom prst="smileyFace">
                  <a:avLst>
                    <a:gd name="adj" fmla="val 106"/>
                  </a:avLst>
                </a:prstGeom>
                <a:gradFill rotWithShape="1">
                  <a:gsLst>
                    <a:gs pos="0">
                      <a:srgbClr val="FFFF66"/>
                    </a:gs>
                    <a:gs pos="50000">
                      <a:srgbClr val="FF9933"/>
                    </a:gs>
                    <a:gs pos="100000">
                      <a:srgbClr val="FFFF66"/>
                    </a:gs>
                  </a:gsLst>
                  <a:lin ang="27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Arc 24"/>
                <p:cNvSpPr>
                  <a:spLocks/>
                </p:cNvSpPr>
                <p:nvPr/>
              </p:nvSpPr>
              <p:spPr bwMode="auto">
                <a:xfrm rot="-2249207">
                  <a:off x="6201" y="4914"/>
                  <a:ext cx="219" cy="194"/>
                </a:xfrm>
                <a:custGeom>
                  <a:avLst/>
                  <a:gdLst>
                    <a:gd name="G0" fmla="+- 5239 0 0"/>
                    <a:gd name="G1" fmla="+- 21600 0 0"/>
                    <a:gd name="G2" fmla="+- 21600 0 0"/>
                    <a:gd name="T0" fmla="*/ 0 w 26839"/>
                    <a:gd name="T1" fmla="*/ 645 h 21600"/>
                    <a:gd name="T2" fmla="*/ 26839 w 26839"/>
                    <a:gd name="T3" fmla="*/ 21600 h 21600"/>
                    <a:gd name="T4" fmla="*/ 5239 w 26839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839" h="21600" fill="none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</a:path>
                    <a:path w="26839" h="21600" stroke="0" extrusionOk="0">
                      <a:moveTo>
                        <a:pt x="-1" y="644"/>
                      </a:moveTo>
                      <a:cubicBezTo>
                        <a:pt x="1713" y="216"/>
                        <a:pt x="3472" y="-1"/>
                        <a:pt x="5239" y="0"/>
                      </a:cubicBezTo>
                      <a:cubicBezTo>
                        <a:pt x="17168" y="0"/>
                        <a:pt x="26839" y="9670"/>
                        <a:pt x="26839" y="21600"/>
                      </a:cubicBezTo>
                      <a:lnTo>
                        <a:pt x="5239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Line 25"/>
              <p:cNvSpPr>
                <a:spLocks noChangeShapeType="1"/>
              </p:cNvSpPr>
              <p:nvPr/>
            </p:nvSpPr>
            <p:spPr bwMode="auto">
              <a:xfrm>
                <a:off x="8001" y="2214"/>
                <a:ext cx="54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26"/>
              <p:cNvSpPr>
                <a:spLocks noChangeShapeType="1"/>
              </p:cNvSpPr>
              <p:nvPr/>
            </p:nvSpPr>
            <p:spPr bwMode="auto">
              <a:xfrm flipV="1">
                <a:off x="8001" y="1494"/>
                <a:ext cx="54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 flipV="1">
                <a:off x="7641" y="774"/>
                <a:ext cx="36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70C0"/>
                </a:solidFill>
              </a:rPr>
              <a:t>Состояние моей души </a:t>
            </a:r>
            <a:r>
              <a:rPr lang="ru-RU" dirty="0" smtClean="0">
                <a:solidFill>
                  <a:srgbClr val="0070C0"/>
                </a:solidFill>
              </a:rPr>
              <a:t>: лесенка: скверно, плохо, хорошо, уверен в своих силах, комфортно.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Мишень настроения: один выстрел в день.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Маятник настроения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Роза настроения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 настроения и        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эмоционального состояния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C:\Users\Елена\Downloads\г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643063"/>
            <a:ext cx="3286125" cy="452596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Гномик веселый и грустный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4580" name="Picture 3" descr="C:\Users\Елена\Downloads\г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38"/>
            <a:ext cx="417353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315</TotalTime>
  <Words>756</Words>
  <Application>Microsoft Office PowerPoint</Application>
  <PresentationFormat>Экран (4:3)</PresentationFormat>
  <Paragraphs>143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Слайд 1</vt:lpstr>
      <vt:lpstr>Слайд 2</vt:lpstr>
      <vt:lpstr>         Виды рефлексии: </vt:lpstr>
      <vt:lpstr>      Рефлексия настроения и                 эмоционального состояния</vt:lpstr>
      <vt:lpstr>      Рефлексия настроения и                 эмоционального состояния</vt:lpstr>
      <vt:lpstr>Рефлексия настроения и                 эмоционального состояния</vt:lpstr>
      <vt:lpstr>Рефлексия настроения и                 эмоционального состояния</vt:lpstr>
      <vt:lpstr>Рефлексия настроения и                 эмоционального состояния</vt:lpstr>
      <vt:lpstr>Гномик веселый и грустный</vt:lpstr>
      <vt:lpstr>Рефлексия деятельности</vt:lpstr>
      <vt:lpstr>Рефлексия деятельности</vt:lpstr>
      <vt:lpstr>Слайд 12</vt:lpstr>
      <vt:lpstr>Рефлексия деятельности</vt:lpstr>
      <vt:lpstr>Рефлексия деятельности</vt:lpstr>
      <vt:lpstr>Рефлексия деятельности</vt:lpstr>
      <vt:lpstr>Рефлексия содержания учебного материала</vt:lpstr>
      <vt:lpstr>Слайд 17</vt:lpstr>
      <vt:lpstr>      Рефлексия содержания учебного                                                  материала</vt:lpstr>
      <vt:lpstr>Рефлексия содержания учебного материала</vt:lpstr>
      <vt:lpstr>Слайд 20</vt:lpstr>
      <vt:lpstr>Слайд 21</vt:lpstr>
      <vt:lpstr>Слайд 22</vt:lpstr>
    </vt:vector>
  </TitlesOfParts>
  <Company>МОУ СОШ №25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МАСТЕР- КЛАСС</dc:title>
  <dc:creator>Маргарита</dc:creator>
  <cp:lastModifiedBy>Александр</cp:lastModifiedBy>
  <cp:revision>41</cp:revision>
  <dcterms:created xsi:type="dcterms:W3CDTF">2014-08-20T11:27:48Z</dcterms:created>
  <dcterms:modified xsi:type="dcterms:W3CDTF">2018-12-12T19:52:30Z</dcterms:modified>
</cp:coreProperties>
</file>