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25"/>
  </p:notesMasterIdLst>
  <p:sldIdLst>
    <p:sldId id="257" r:id="rId2"/>
    <p:sldId id="258" r:id="rId3"/>
    <p:sldId id="261" r:id="rId4"/>
    <p:sldId id="260" r:id="rId5"/>
    <p:sldId id="262" r:id="rId6"/>
    <p:sldId id="264" r:id="rId7"/>
    <p:sldId id="265" r:id="rId8"/>
    <p:sldId id="266" r:id="rId9"/>
    <p:sldId id="267" r:id="rId10"/>
    <p:sldId id="276" r:id="rId11"/>
    <p:sldId id="277" r:id="rId12"/>
    <p:sldId id="281" r:id="rId13"/>
    <p:sldId id="269" r:id="rId14"/>
    <p:sldId id="270" r:id="rId15"/>
    <p:sldId id="271" r:id="rId16"/>
    <p:sldId id="272" r:id="rId17"/>
    <p:sldId id="273" r:id="rId18"/>
    <p:sldId id="278" r:id="rId19"/>
    <p:sldId id="282" r:id="rId20"/>
    <p:sldId id="283" r:id="rId21"/>
    <p:sldId id="279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" initials="Е" lastIdx="1" clrIdx="0">
    <p:extLst>
      <p:ext uri="{19B8F6BF-5375-455C-9EA6-DF929625EA0E}">
        <p15:presenceInfo xmlns:p15="http://schemas.microsoft.com/office/powerpoint/2012/main" userId="Екатер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4" autoAdjust="0"/>
    <p:restoredTop sz="93011" autoAdjust="0"/>
  </p:normalViewPr>
  <p:slideViewPr>
    <p:cSldViewPr>
      <p:cViewPr varScale="1">
        <p:scale>
          <a:sx n="118" d="100"/>
          <a:sy n="118" d="100"/>
        </p:scale>
        <p:origin x="17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1-25T23:25:25.342" idx="1">
    <p:pos x="10" y="10"/>
    <p:text>Веюер Е.А</p:text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F7BDE-7BB3-43B7-922B-80D84A905BF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3745-DF70-45CE-978D-0640BDF53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55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3745-DF70-45CE-978D-0640BDF53DA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23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Вебер Е.А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3745-DF70-45CE-978D-0640BDF53DA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329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3745-DF70-45CE-978D-0640BDF53DA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49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3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37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020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314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8768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66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7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20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5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6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8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828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0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447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19.02.2023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23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6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62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139"/>
                    </a14:imgEffect>
                    <a14:imgEffect>
                      <a14:saturation sat="9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61443" y="836713"/>
            <a:ext cx="7931036" cy="4430241"/>
            <a:chOff x="1150938" y="1225362"/>
            <a:chExt cx="7339807" cy="466701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50938" y="1225362"/>
              <a:ext cx="7339807" cy="35989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Развивающая предметно-пространственная среда в подготовительной группе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 соответствии с ФГОС ДО</a:t>
              </a:r>
              <a:endParaRPr lang="ru-RU" sz="5400" b="1" dirty="0">
                <a:ln w="19050">
                  <a:solidFill>
                    <a:srgbClr val="7030A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95166" y="5503307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267744" y="5373216"/>
            <a:ext cx="4968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: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Вебер Е.А</a:t>
            </a:r>
          </a:p>
          <a:p>
            <a:pPr algn="ctr"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21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гр.Подсолнухи</a:t>
            </a:r>
            <a:endParaRPr lang="ru-RU" sz="16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Красноярск</a:t>
            </a:r>
            <a:endParaRPr lang="ru-RU" sz="16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noFill/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экспериментирования</a:t>
            </a:r>
            <a:endParaRPr lang="ru-RU" sz="3200" b="1" dirty="0">
              <a:ln w="19050">
                <a:noFill/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164496" y="777955"/>
            <a:ext cx="7228648" cy="5173256"/>
            <a:chOff x="1642281" y="184560"/>
            <a:chExt cx="5496624" cy="5173256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2281" y="3195645"/>
              <a:ext cx="5496624" cy="2162171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4130" y="184560"/>
              <a:ext cx="2236529" cy="2583577"/>
            </a:xfrm>
            <a:prstGeom prst="rect">
              <a:avLst/>
            </a:prstGeom>
          </p:spPr>
        </p:pic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837" y="806771"/>
            <a:ext cx="3612308" cy="258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6632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noFill/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занимательной математики</a:t>
            </a:r>
            <a:endParaRPr lang="ru-RU" sz="3200" b="1" dirty="0">
              <a:ln w="19050">
                <a:noFill/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12776"/>
            <a:ext cx="5616624" cy="408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6632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0">
                  <a:noFill/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нравственно-патриотического воспитания</a:t>
            </a:r>
            <a:endParaRPr lang="ru-RU" sz="3200" b="1" dirty="0">
              <a:ln w="19050">
                <a:noFill/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1" y="1192295"/>
            <a:ext cx="6751307" cy="492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9"/>
            <a:ext cx="77410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творческой деятельности</a:t>
            </a:r>
            <a:endParaRPr lang="ru-RU" sz="3200" b="1" dirty="0">
              <a:ln w="24500" cmpd="dbl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541" y="1241466"/>
            <a:ext cx="2498680" cy="2763595"/>
          </a:xfrm>
          <a:prstGeom prst="rect">
            <a:avLst/>
          </a:prstGeom>
        </p:spPr>
      </p:pic>
      <p:pic>
        <p:nvPicPr>
          <p:cNvPr id="15371" name="Рисунок 1537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1241468"/>
            <a:ext cx="1872208" cy="2763595"/>
          </a:xfrm>
          <a:prstGeom prst="rect">
            <a:avLst/>
          </a:prstGeom>
        </p:spPr>
      </p:pic>
      <p:pic>
        <p:nvPicPr>
          <p:cNvPr id="15373" name="Рисунок 1537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221088"/>
            <a:ext cx="4464496" cy="2061122"/>
          </a:xfrm>
          <a:prstGeom prst="rect">
            <a:avLst/>
          </a:prstGeom>
        </p:spPr>
      </p:pic>
      <p:pic>
        <p:nvPicPr>
          <p:cNvPr id="15374" name="Рисунок 1537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7" y="1241467"/>
            <a:ext cx="2160240" cy="276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4081" y="116632"/>
            <a:ext cx="47358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конструирования</a:t>
            </a:r>
            <a:endParaRPr lang="ru-RU" sz="32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3429000"/>
            <a:ext cx="2407622" cy="27164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4418" y="839669"/>
            <a:ext cx="3401501" cy="23678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345814"/>
            <a:ext cx="2278946" cy="27164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839669"/>
            <a:ext cx="2763528" cy="22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2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188641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двигательной активности</a:t>
            </a:r>
            <a:endParaRPr lang="ru-RU" sz="3200" b="1" dirty="0">
              <a:ln w="11430">
                <a:noFill/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48"/>
          <a:stretch/>
        </p:blipFill>
        <p:spPr>
          <a:xfrm>
            <a:off x="2411760" y="866674"/>
            <a:ext cx="3995936" cy="28503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803123"/>
            <a:ext cx="2952328" cy="27942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3803122"/>
            <a:ext cx="3779912" cy="27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0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6256" y="260648"/>
            <a:ext cx="42372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noFill/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Центр книги </a:t>
            </a:r>
            <a:endParaRPr lang="ru-RU" sz="3200" b="1" cap="none" spc="0" dirty="0">
              <a:ln w="10541" cmpd="sng">
                <a:noFill/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3992" y="847168"/>
            <a:ext cx="4847059" cy="51350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19175"/>
            <a:ext cx="2795273" cy="500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633"/>
            <a:ext cx="66967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безопасности дорожного движения</a:t>
            </a:r>
            <a:endParaRPr lang="ru-RU" sz="28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088995"/>
            <a:ext cx="3240619" cy="2743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002705"/>
            <a:ext cx="6840760" cy="22354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464" y="1070740"/>
            <a:ext cx="3679067" cy="276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1"/>
            <a:ext cx="66967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8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настольно-печатных и дидактических  игр</a:t>
            </a:r>
            <a:endParaRPr lang="ru-RU" sz="28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99" y="1250464"/>
            <a:ext cx="3367977" cy="24665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50464"/>
            <a:ext cx="3456384" cy="24665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776" y="3827222"/>
            <a:ext cx="3386801" cy="24100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178" y="3824748"/>
            <a:ext cx="3446222" cy="241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6967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2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трудового воспитания</a:t>
            </a:r>
            <a:endParaRPr lang="ru-RU" sz="32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412776"/>
            <a:ext cx="3456453" cy="46085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13" y="1340768"/>
            <a:ext cx="378042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88953"/>
            <a:ext cx="7560840" cy="644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40"/>
              </a:lnSpc>
              <a:spcBef>
                <a:spcPts val="107"/>
              </a:spcBef>
            </a:pP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sz="2400" b="1" i="1" spc="6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зв</a:t>
            </a:r>
            <a:r>
              <a:rPr lang="ru-RU" sz="2400" b="1" i="1" spc="12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z="2400" b="1" i="1" spc="-6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ва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ющая</a:t>
            </a:r>
            <a:r>
              <a:rPr lang="ru-RU" sz="2400" b="1" i="1" spc="7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пр</a:t>
            </a:r>
            <a:r>
              <a:rPr lang="ru-RU" sz="2400" b="1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дм</a:t>
            </a:r>
            <a:r>
              <a:rPr lang="ru-RU" sz="2400" b="1" i="1" spc="9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тн</a:t>
            </a:r>
            <a:r>
              <a:rPr lang="ru-RU" sz="2400" b="1" i="1" spc="9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400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-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простра</a:t>
            </a:r>
            <a:r>
              <a:rPr lang="ru-RU" sz="2400" b="1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ст</a:t>
            </a:r>
            <a:r>
              <a:rPr lang="ru-RU" sz="2400" b="1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400" b="1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z="2400" b="1" i="1" spc="-9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ая</a:t>
            </a:r>
            <a:r>
              <a:rPr lang="ru-RU" sz="2400" b="1" i="1" spc="14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ср</a:t>
            </a:r>
            <a:r>
              <a:rPr lang="ru-RU" sz="2400" b="1" i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да</a:t>
            </a:r>
            <a:r>
              <a:rPr lang="ru-RU" sz="2400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400" b="1" i="1" spc="7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ст</a:t>
            </a:r>
            <a:r>
              <a:rPr lang="ru-RU" sz="2400" b="1" i="1" spc="6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ршем</a:t>
            </a:r>
            <a:r>
              <a:rPr lang="ru-RU" sz="2400" b="1" i="1" spc="-69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дошк</a:t>
            </a:r>
            <a:r>
              <a:rPr lang="ru-RU" sz="2400" b="1" i="1" spc="-12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льном</a:t>
            </a:r>
            <a:r>
              <a:rPr lang="ru-RU" sz="2400" b="1" i="1" spc="-314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возра</a:t>
            </a:r>
            <a:r>
              <a:rPr lang="ru-RU" sz="2400" b="1" i="1" spc="9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те</a:t>
            </a:r>
            <a:endParaRPr lang="ru-RU" sz="2400" dirty="0">
              <a:solidFill>
                <a:srgbClr val="7030A0"/>
              </a:solidFill>
              <a:latin typeface="Constantia" panose="02030602050306030303" pitchFamily="18" charset="0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028343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 группе предметно-пространственная среда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организована так, чтобы каждый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имел возможность заниматься любимым делом. Размещение оборудования по центрам  позволяет детям объединиться подгруппами  по общим интересам (конструирование,  рисование, ручной труд, театрально-игровая деятельность,  экспериментирование).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Обязательными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оборудовании являются материалы, активизирующие познавательную деятельность, развивающие игры, технические устройства и игрушки и т. д. Широко используются материалы, побуждающие детей к освоению грамоты.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4149080"/>
            <a:ext cx="5544616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7437"/>
            <a:ext cx="2875380" cy="24132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260648"/>
            <a:ext cx="7056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Логопедический центр «</a:t>
            </a:r>
            <a:r>
              <a:rPr lang="ru-RU" sz="3200" b="1" dirty="0" err="1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Говоруша</a:t>
            </a:r>
            <a:r>
              <a:rPr lang="ru-RU" sz="32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908720"/>
            <a:ext cx="2046355" cy="2431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425" y="915387"/>
            <a:ext cx="3057804" cy="5730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989" y="3501008"/>
            <a:ext cx="2237127" cy="31381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6"/>
            <a:ext cx="3019396" cy="313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6967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>
                  <a:noFill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 - музей</a:t>
            </a:r>
            <a:endParaRPr lang="ru-RU" sz="3200" b="1" cap="none" spc="0" dirty="0">
              <a:ln w="11430">
                <a:noFill/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797" y="913859"/>
            <a:ext cx="4104456" cy="25835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8581" y="3747908"/>
            <a:ext cx="3529203" cy="2486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236590"/>
            <a:ext cx="3672410" cy="275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8"/>
          <p:cNvSpPr/>
          <p:nvPr/>
        </p:nvSpPr>
        <p:spPr>
          <a:xfrm>
            <a:off x="496063" y="0"/>
            <a:ext cx="2743200" cy="1166876"/>
          </a:xfrm>
          <a:custGeom>
            <a:avLst/>
            <a:gdLst/>
            <a:ahLst/>
            <a:cxnLst/>
            <a:rect l="l" t="t" r="r" b="b"/>
            <a:pathLst>
              <a:path w="2743200" h="1166876">
                <a:moveTo>
                  <a:pt x="304800" y="1166876"/>
                </a:moveTo>
                <a:lnTo>
                  <a:pt x="304800" y="1057275"/>
                </a:lnTo>
                <a:lnTo>
                  <a:pt x="305706" y="1047378"/>
                </a:lnTo>
                <a:lnTo>
                  <a:pt x="308563" y="1022487"/>
                </a:lnTo>
                <a:lnTo>
                  <a:pt x="312695" y="997582"/>
                </a:lnTo>
                <a:lnTo>
                  <a:pt x="318662" y="972681"/>
                </a:lnTo>
                <a:lnTo>
                  <a:pt x="327025" y="947801"/>
                </a:lnTo>
                <a:lnTo>
                  <a:pt x="335020" y="928872"/>
                </a:lnTo>
                <a:lnTo>
                  <a:pt x="346460" y="905774"/>
                </a:lnTo>
                <a:lnTo>
                  <a:pt x="359637" y="883265"/>
                </a:lnTo>
                <a:lnTo>
                  <a:pt x="374382" y="862097"/>
                </a:lnTo>
                <a:lnTo>
                  <a:pt x="390525" y="843026"/>
                </a:lnTo>
                <a:lnTo>
                  <a:pt x="403208" y="830876"/>
                </a:lnTo>
                <a:lnTo>
                  <a:pt x="424336" y="814294"/>
                </a:lnTo>
                <a:lnTo>
                  <a:pt x="435528" y="806650"/>
                </a:lnTo>
                <a:lnTo>
                  <a:pt x="458066" y="792837"/>
                </a:lnTo>
                <a:lnTo>
                  <a:pt x="479339" y="781233"/>
                </a:lnTo>
                <a:lnTo>
                  <a:pt x="561975" y="762000"/>
                </a:lnTo>
                <a:lnTo>
                  <a:pt x="603250" y="765175"/>
                </a:lnTo>
                <a:lnTo>
                  <a:pt x="2743200" y="762000"/>
                </a:lnTo>
                <a:lnTo>
                  <a:pt x="2743200" y="0"/>
                </a:lnTo>
                <a:lnTo>
                  <a:pt x="0" y="0"/>
                </a:lnTo>
                <a:lnTo>
                  <a:pt x="0" y="1166876"/>
                </a:lnTo>
                <a:lnTo>
                  <a:pt x="304800" y="1166876"/>
                </a:lnTo>
                <a:close/>
              </a:path>
            </a:pathLst>
          </a:custGeom>
          <a:solidFill>
            <a:srgbClr val="99CC99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153663" y="367284"/>
            <a:ext cx="417667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648463" y="1981200"/>
            <a:ext cx="7010400" cy="317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10464" y="3173957"/>
            <a:ext cx="691987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lvl="0" algn="ctr">
              <a:lnSpc>
                <a:spcPts val="3370"/>
              </a:lnSpc>
              <a:spcBef>
                <a:spcPts val="168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Работа с родителями:</a:t>
            </a:r>
            <a:endParaRPr lang="ru-RU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63" y="233871"/>
            <a:ext cx="3919417" cy="2830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72" y="3896409"/>
            <a:ext cx="3828108" cy="26856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920800"/>
            <a:ext cx="3969643" cy="2663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33871"/>
            <a:ext cx="4211960" cy="283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6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369462"/>
            <a:ext cx="7200800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335" marR="139487" algn="ctr">
              <a:lnSpc>
                <a:spcPts val="3370"/>
              </a:lnSpc>
              <a:spcBef>
                <a:spcPts val="168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Нашей</a:t>
            </a:r>
            <a:r>
              <a:rPr lang="ru-RU" sz="2800" b="1" spc="-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главной</a:t>
            </a:r>
            <a:r>
              <a:rPr lang="ru-RU" sz="2800" b="1" spc="-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задач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й</a:t>
            </a:r>
            <a:r>
              <a:rPr lang="ru-RU" sz="2800" b="1" spc="-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воспит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ния</a:t>
            </a:r>
          </a:p>
          <a:p>
            <a:pPr marL="344934" marR="366778" algn="ctr">
              <a:lnSpc>
                <a:spcPts val="3460"/>
              </a:lnSpc>
              <a:spcBef>
                <a:spcPts val="4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дошко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ьник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spc="-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явл</a:t>
            </a:r>
            <a:r>
              <a:rPr lang="ru-RU" sz="28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ет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spc="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здание у детей ч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вства</a:t>
            </a:r>
            <a:r>
              <a:rPr lang="ru-RU" sz="28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эмоци</a:t>
            </a:r>
            <a:r>
              <a:rPr lang="ru-RU" sz="2800" b="1" spc="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на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ьного комф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рта</a:t>
            </a:r>
            <a:r>
              <a:rPr lang="ru-RU" sz="2800" b="1" spc="-3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психол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гиче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кой</a:t>
            </a:r>
          </a:p>
          <a:p>
            <a:pPr indent="-563" algn="ctr">
              <a:lnSpc>
                <a:spcPts val="346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защищенн</a:t>
            </a:r>
            <a:r>
              <a:rPr lang="ru-RU" sz="2800" b="1" spc="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сти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. В</a:t>
            </a:r>
            <a:r>
              <a:rPr lang="ru-RU" sz="28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дет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ком</a:t>
            </a:r>
            <a:r>
              <a:rPr lang="ru-RU" sz="2800" b="1" spc="-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реб</a:t>
            </a:r>
            <a:r>
              <a:rPr lang="ru-RU" sz="2800" b="1" spc="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нку</a:t>
            </a:r>
            <a:r>
              <a:rPr lang="ru-RU" sz="2800" b="1" spc="-1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важ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spc="-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ч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вствовать</a:t>
            </a:r>
            <a:r>
              <a:rPr lang="ru-RU" sz="2800" b="1" spc="-3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бя люб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мым</a:t>
            </a:r>
            <a:r>
              <a:rPr lang="ru-RU" sz="2800" b="1" spc="-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н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повт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римым.</a:t>
            </a:r>
            <a:r>
              <a:rPr lang="ru-RU" sz="2800" b="1" spc="-3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Поэт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му,</a:t>
            </a:r>
          </a:p>
          <a:p>
            <a:pPr marL="60962" marR="83153" algn="ctr">
              <a:lnSpc>
                <a:spcPts val="346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важным</a:t>
            </a:r>
            <a:r>
              <a:rPr lang="ru-RU" sz="2800" b="1" spc="-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z="28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ляется</a:t>
            </a:r>
            <a:r>
              <a:rPr lang="ru-RU" sz="2800" b="1" spc="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и среда,</a:t>
            </a:r>
            <a:r>
              <a:rPr lang="ru-RU" sz="2800" b="1" spc="-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 которой</a:t>
            </a:r>
          </a:p>
          <a:p>
            <a:pPr marL="185889" marR="207152" algn="ctr">
              <a:lnSpc>
                <a:spcPts val="3454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прох</a:t>
            </a:r>
            <a:r>
              <a:rPr lang="ru-RU" sz="2800" b="1" spc="1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дит </a:t>
            </a:r>
            <a:r>
              <a:rPr lang="ru-RU" sz="28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z="2800" b="1" spc="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пит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тельный</a:t>
            </a:r>
            <a:r>
              <a:rPr lang="ru-RU" sz="2800" b="1" spc="-1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проц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spc="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445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260647"/>
            <a:ext cx="94330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2830" marR="1057999" algn="ctr">
              <a:lnSpc>
                <a:spcPts val="2955"/>
              </a:lnSpc>
              <a:spcBef>
                <a:spcPts val="147"/>
              </a:spcBef>
            </a:pP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Основные составляющие при проектировании предметно-пространственной среды в нашей группе</a:t>
            </a:r>
            <a:endParaRPr lang="ru-RU" sz="2400" b="1" i="1" dirty="0">
              <a:solidFill>
                <a:srgbClr val="7030A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556792"/>
            <a:ext cx="4572000" cy="15891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35049" lvl="0">
              <a:lnSpc>
                <a:spcPts val="1730"/>
              </a:lnSpc>
              <a:spcBef>
                <a:spcPts val="86"/>
              </a:spcBef>
            </a:pPr>
            <a:r>
              <a:rPr lang="ru-RU" sz="1200" dirty="0">
                <a:solidFill>
                  <a:srgbClr val="C00000"/>
                </a:solidFill>
                <a:latin typeface="Wingdings"/>
                <a:cs typeface="Wingdings"/>
              </a:rPr>
              <a:t></a:t>
            </a:r>
            <a:r>
              <a:rPr lang="ru-RU" sz="1200" dirty="0">
                <a:solidFill>
                  <a:srgbClr val="003366"/>
                </a:solidFill>
                <a:latin typeface="Times New Roman"/>
                <a:cs typeface="Times New Roman"/>
              </a:rPr>
              <a:t>     </a:t>
            </a:r>
            <a:r>
              <a:rPr lang="ru-RU" sz="1200" spc="4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П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Р</a:t>
            </a:r>
            <a:r>
              <a:rPr lang="ru-RU" sz="1600" b="1" spc="-9" dirty="0">
                <a:solidFill>
                  <a:srgbClr val="C00000"/>
                </a:solidFill>
                <a:latin typeface="Times New Roman"/>
                <a:cs typeface="Times New Roman"/>
              </a:rPr>
              <a:t>О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СТРА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Н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СТ</a:t>
            </a:r>
            <a:r>
              <a:rPr lang="ru-RU" sz="1600" b="1" spc="4" dirty="0">
                <a:solidFill>
                  <a:srgbClr val="C00000"/>
                </a:solidFill>
                <a:latin typeface="Times New Roman"/>
                <a:cs typeface="Times New Roman"/>
              </a:rPr>
              <a:t>В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О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;</a:t>
            </a:r>
            <a:endParaRPr lang="ru-RU" sz="16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12700" marR="35049" lvl="0">
              <a:lnSpc>
                <a:spcPct val="95825"/>
              </a:lnSpc>
              <a:spcBef>
                <a:spcPts val="183"/>
              </a:spcBef>
            </a:pPr>
            <a:r>
              <a:rPr lang="ru-RU" sz="1200" dirty="0">
                <a:solidFill>
                  <a:srgbClr val="C00000"/>
                </a:solidFill>
                <a:latin typeface="Wingdings"/>
                <a:cs typeface="Wingdings"/>
              </a:rPr>
              <a:t></a:t>
            </a:r>
            <a:r>
              <a:rPr lang="ru-RU" sz="1200" dirty="0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ru-RU" sz="1200" spc="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ВРЕ</a:t>
            </a:r>
            <a:r>
              <a:rPr lang="ru-RU" sz="1600" b="1" spc="9" dirty="0">
                <a:solidFill>
                  <a:srgbClr val="C00000"/>
                </a:solidFill>
                <a:latin typeface="Times New Roman"/>
                <a:cs typeface="Times New Roman"/>
              </a:rPr>
              <a:t>М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Я;</a:t>
            </a:r>
            <a:endParaRPr lang="ru-RU" sz="16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12700" marR="35049" lvl="0">
              <a:lnSpc>
                <a:spcPct val="95825"/>
              </a:lnSpc>
              <a:spcBef>
                <a:spcPts val="270"/>
              </a:spcBef>
            </a:pPr>
            <a:r>
              <a:rPr lang="ru-RU" sz="1200" dirty="0">
                <a:solidFill>
                  <a:srgbClr val="C00000"/>
                </a:solidFill>
                <a:latin typeface="Wingdings"/>
                <a:cs typeface="Wingdings"/>
              </a:rPr>
              <a:t></a:t>
            </a:r>
            <a:r>
              <a:rPr lang="ru-RU" sz="1200" dirty="0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ru-RU" sz="1200" spc="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П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РЕ</a:t>
            </a:r>
            <a:r>
              <a:rPr lang="ru-RU" sz="1600" b="1" spc="4" dirty="0">
                <a:solidFill>
                  <a:srgbClr val="C00000"/>
                </a:solidFill>
                <a:latin typeface="Times New Roman"/>
                <a:cs typeface="Times New Roman"/>
              </a:rPr>
              <a:t>ДМ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Е</a:t>
            </a:r>
            <a:r>
              <a:rPr lang="ru-RU" sz="1600" b="1" spc="4" dirty="0">
                <a:solidFill>
                  <a:srgbClr val="C00000"/>
                </a:solidFill>
                <a:latin typeface="Times New Roman"/>
                <a:cs typeface="Times New Roman"/>
              </a:rPr>
              <a:t>Т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НО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Е</a:t>
            </a:r>
            <a:r>
              <a:rPr lang="ru-RU" sz="1600" b="1" spc="-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ОК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РУ</a:t>
            </a:r>
            <a:r>
              <a:rPr lang="ru-RU" sz="1600" b="1" spc="4" dirty="0">
                <a:solidFill>
                  <a:srgbClr val="C00000"/>
                </a:solidFill>
                <a:latin typeface="Times New Roman"/>
                <a:cs typeface="Times New Roman"/>
              </a:rPr>
              <a:t>Ж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ЕН</a:t>
            </a:r>
            <a:r>
              <a:rPr lang="ru-RU" sz="1600" b="1" spc="-9" dirty="0">
                <a:solidFill>
                  <a:srgbClr val="C00000"/>
                </a:solidFill>
                <a:latin typeface="Times New Roman"/>
                <a:cs typeface="Times New Roman"/>
              </a:rPr>
              <a:t>И</a:t>
            </a:r>
            <a:r>
              <a:rPr lang="ru-RU"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Е</a:t>
            </a:r>
            <a:endParaRPr lang="ru-RU" sz="16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355549" lvl="0">
              <a:lnSpc>
                <a:spcPct val="95825"/>
              </a:lnSpc>
              <a:spcBef>
                <a:spcPts val="270"/>
              </a:spcBef>
            </a:pP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169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п</a:t>
            </a:r>
            <a:r>
              <a:rPr lang="ru-RU" sz="1600" b="1" spc="4" dirty="0">
                <a:latin typeface="Times New Roman"/>
                <a:cs typeface="Times New Roman"/>
              </a:rPr>
              <a:t>р</a:t>
            </a:r>
            <a:r>
              <a:rPr lang="ru-RU" sz="1600" b="1" dirty="0">
                <a:latin typeface="Times New Roman"/>
                <a:cs typeface="Times New Roman"/>
              </a:rPr>
              <a:t>едм</a:t>
            </a:r>
            <a:r>
              <a:rPr lang="ru-RU" sz="1600" b="1" spc="9" dirty="0">
                <a:latin typeface="Times New Roman"/>
                <a:cs typeface="Times New Roman"/>
              </a:rPr>
              <a:t>е</a:t>
            </a:r>
            <a:r>
              <a:rPr lang="ru-RU" sz="1600" b="1" dirty="0">
                <a:latin typeface="Times New Roman"/>
                <a:cs typeface="Times New Roman"/>
              </a:rPr>
              <a:t>тно</a:t>
            </a:r>
            <a:r>
              <a:rPr lang="ru-RU" sz="1600" b="1" spc="108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–</a:t>
            </a:r>
            <a:r>
              <a:rPr lang="ru-RU" sz="1600" b="1" spc="171" dirty="0">
                <a:latin typeface="Times New Roman"/>
                <a:cs typeface="Times New Roman"/>
              </a:rPr>
              <a:t> </a:t>
            </a:r>
            <a:r>
              <a:rPr lang="ru-RU" sz="1600" b="1" spc="9" dirty="0">
                <a:latin typeface="Times New Roman"/>
                <a:cs typeface="Times New Roman"/>
              </a:rPr>
              <a:t>р</a:t>
            </a:r>
            <a:r>
              <a:rPr lang="ru-RU" sz="1600" b="1" spc="4" dirty="0">
                <a:latin typeface="Times New Roman"/>
                <a:cs typeface="Times New Roman"/>
              </a:rPr>
              <a:t>а</a:t>
            </a:r>
            <a:r>
              <a:rPr lang="ru-RU" sz="1600" b="1" spc="-4" dirty="0">
                <a:latin typeface="Times New Roman"/>
                <a:cs typeface="Times New Roman"/>
              </a:rPr>
              <a:t>з</a:t>
            </a: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4" dirty="0">
                <a:latin typeface="Times New Roman"/>
                <a:cs typeface="Times New Roman"/>
              </a:rPr>
              <a:t>и</a:t>
            </a: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4" dirty="0">
                <a:latin typeface="Times New Roman"/>
                <a:cs typeface="Times New Roman"/>
              </a:rPr>
              <a:t>а</a:t>
            </a:r>
            <a:r>
              <a:rPr lang="ru-RU" sz="1600" b="1" dirty="0">
                <a:latin typeface="Times New Roman"/>
                <a:cs typeface="Times New Roman"/>
              </a:rPr>
              <a:t>ющей</a:t>
            </a:r>
            <a:r>
              <a:rPr lang="ru-RU" sz="1600" b="1" spc="9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ср</a:t>
            </a:r>
            <a:r>
              <a:rPr lang="ru-RU" sz="1600" b="1" spc="9" dirty="0">
                <a:latin typeface="Times New Roman"/>
                <a:cs typeface="Times New Roman"/>
              </a:rPr>
              <a:t>е</a:t>
            </a:r>
            <a:r>
              <a:rPr lang="ru-RU" sz="1600" b="1" dirty="0">
                <a:latin typeface="Times New Roman"/>
                <a:cs typeface="Times New Roman"/>
              </a:rPr>
              <a:t>де </a:t>
            </a:r>
            <a:r>
              <a:rPr lang="ru-RU" sz="1600" b="1" spc="326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гру</a:t>
            </a:r>
            <a:r>
              <a:rPr lang="ru-RU" sz="1600" b="1" spc="4" dirty="0">
                <a:latin typeface="Times New Roman"/>
                <a:cs typeface="Times New Roman"/>
              </a:rPr>
              <a:t>п</a:t>
            </a:r>
            <a:r>
              <a:rPr lang="ru-RU" sz="1600" b="1" dirty="0">
                <a:latin typeface="Times New Roman"/>
                <a:cs typeface="Times New Roman"/>
              </a:rPr>
              <a:t>пы</a:t>
            </a:r>
            <a:r>
              <a:rPr lang="ru-RU" sz="1600" b="1" spc="139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14" dirty="0">
                <a:latin typeface="Times New Roman"/>
                <a:cs typeface="Times New Roman"/>
              </a:rPr>
              <a:t>ы</a:t>
            </a:r>
            <a:r>
              <a:rPr lang="ru-RU" sz="1600" b="1" spc="4" dirty="0">
                <a:latin typeface="Times New Roman"/>
                <a:cs typeface="Times New Roman"/>
              </a:rPr>
              <a:t>д</a:t>
            </a:r>
            <a:r>
              <a:rPr lang="ru-RU" sz="1600" b="1" dirty="0">
                <a:latin typeface="Times New Roman"/>
                <a:cs typeface="Times New Roman"/>
              </a:rPr>
              <a:t>еле</a:t>
            </a:r>
            <a:r>
              <a:rPr lang="ru-RU" sz="1600" b="1" spc="4" dirty="0">
                <a:latin typeface="Times New Roman"/>
                <a:cs typeface="Times New Roman"/>
              </a:rPr>
              <a:t>н</a:t>
            </a:r>
            <a:r>
              <a:rPr lang="ru-RU" sz="1600" b="1" dirty="0">
                <a:latin typeface="Times New Roman"/>
                <a:cs typeface="Times New Roman"/>
              </a:rPr>
              <a:t>ы</a:t>
            </a:r>
            <a:r>
              <a:rPr lang="ru-RU" sz="1600" b="1" spc="12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сл</a:t>
            </a:r>
            <a:r>
              <a:rPr lang="ru-RU" sz="1600" b="1" spc="14" dirty="0">
                <a:latin typeface="Times New Roman"/>
                <a:cs typeface="Times New Roman"/>
              </a:rPr>
              <a:t>е</a:t>
            </a:r>
            <a:r>
              <a:rPr lang="ru-RU" sz="1600" b="1" dirty="0">
                <a:latin typeface="Times New Roman"/>
                <a:cs typeface="Times New Roman"/>
              </a:rPr>
              <a:t>ду</a:t>
            </a:r>
            <a:r>
              <a:rPr lang="ru-RU" sz="1600" b="1" spc="4" dirty="0">
                <a:latin typeface="Times New Roman"/>
                <a:cs typeface="Times New Roman"/>
              </a:rPr>
              <a:t>ю</a:t>
            </a:r>
            <a:r>
              <a:rPr lang="ru-RU" sz="1600" b="1" spc="9" dirty="0">
                <a:latin typeface="Times New Roman"/>
                <a:cs typeface="Times New Roman"/>
              </a:rPr>
              <a:t>щ</a:t>
            </a:r>
            <a:r>
              <a:rPr lang="ru-RU" sz="1600" b="1" dirty="0">
                <a:latin typeface="Times New Roman"/>
                <a:cs typeface="Times New Roman"/>
              </a:rPr>
              <a:t>ие</a:t>
            </a:r>
            <a:r>
              <a:rPr lang="ru-RU" sz="1600" b="1" spc="103" dirty="0">
                <a:latin typeface="Times New Roman"/>
                <a:cs typeface="Times New Roman"/>
              </a:rPr>
              <a:t> </a:t>
            </a:r>
            <a:r>
              <a:rPr lang="ru-RU" sz="1600" b="1" spc="-4" dirty="0">
                <a:latin typeface="Times New Roman"/>
                <a:cs typeface="Times New Roman"/>
              </a:rPr>
              <a:t>з</a:t>
            </a:r>
            <a:r>
              <a:rPr lang="ru-RU" sz="1600" b="1" spc="4" dirty="0">
                <a:latin typeface="Times New Roman"/>
                <a:cs typeface="Times New Roman"/>
              </a:rPr>
              <a:t>о</a:t>
            </a:r>
            <a:r>
              <a:rPr lang="ru-RU" sz="1600" b="1" dirty="0">
                <a:latin typeface="Times New Roman"/>
                <a:cs typeface="Times New Roman"/>
              </a:rPr>
              <a:t>ны</a:t>
            </a:r>
            <a:r>
              <a:rPr lang="ru-RU" sz="1600" b="1" spc="158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для</a:t>
            </a:r>
            <a:endParaRPr lang="ru-RU" sz="1600" dirty="0">
              <a:latin typeface="Times New Roman"/>
              <a:cs typeface="Times New Roman"/>
            </a:endParaRPr>
          </a:p>
          <a:p>
            <a:pPr marL="355549" marR="35049" lvl="0">
              <a:lnSpc>
                <a:spcPts val="1730"/>
              </a:lnSpc>
              <a:spcBef>
                <a:spcPts val="86"/>
              </a:spcBef>
            </a:pPr>
            <a:r>
              <a:rPr lang="ru-RU" sz="1600" b="1" dirty="0">
                <a:latin typeface="Times New Roman"/>
                <a:cs typeface="Times New Roman"/>
              </a:rPr>
              <a:t>разн</a:t>
            </a:r>
            <a:r>
              <a:rPr lang="ru-RU" sz="1600" b="1" spc="4" dirty="0">
                <a:latin typeface="Times New Roman"/>
                <a:cs typeface="Times New Roman"/>
              </a:rPr>
              <a:t>о</a:t>
            </a:r>
            <a:r>
              <a:rPr lang="ru-RU" sz="1600" b="1" spc="-4" dirty="0">
                <a:latin typeface="Times New Roman"/>
                <a:cs typeface="Times New Roman"/>
              </a:rPr>
              <a:t>г</a:t>
            </a:r>
            <a:r>
              <a:rPr lang="ru-RU" sz="1600" b="1" dirty="0">
                <a:latin typeface="Times New Roman"/>
                <a:cs typeface="Times New Roman"/>
              </a:rPr>
              <a:t>о</a:t>
            </a:r>
            <a:r>
              <a:rPr lang="ru-RU" sz="1600" b="1" spc="-5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вида</a:t>
            </a:r>
            <a:r>
              <a:rPr lang="ru-RU" sz="1600" b="1" spc="-23" dirty="0">
                <a:latin typeface="Times New Roman"/>
                <a:cs typeface="Times New Roman"/>
              </a:rPr>
              <a:t> </a:t>
            </a:r>
            <a:r>
              <a:rPr lang="ru-RU" sz="1600" b="1" spc="4" dirty="0">
                <a:latin typeface="Times New Roman"/>
                <a:cs typeface="Times New Roman"/>
              </a:rPr>
              <a:t>а</a:t>
            </a:r>
            <a:r>
              <a:rPr lang="ru-RU" sz="1600" b="1" dirty="0">
                <a:latin typeface="Times New Roman"/>
                <a:cs typeface="Times New Roman"/>
              </a:rPr>
              <a:t>к</a:t>
            </a:r>
            <a:r>
              <a:rPr lang="ru-RU" sz="1600" b="1" spc="-14" dirty="0">
                <a:latin typeface="Times New Roman"/>
                <a:cs typeface="Times New Roman"/>
              </a:rPr>
              <a:t>т</a:t>
            </a:r>
            <a:r>
              <a:rPr lang="ru-RU" sz="1600" b="1" dirty="0">
                <a:latin typeface="Times New Roman"/>
                <a:cs typeface="Times New Roman"/>
              </a:rPr>
              <a:t>ив</a:t>
            </a:r>
            <a:r>
              <a:rPr lang="ru-RU" sz="1600" b="1" spc="4" dirty="0">
                <a:latin typeface="Times New Roman"/>
                <a:cs typeface="Times New Roman"/>
              </a:rPr>
              <a:t>но</a:t>
            </a:r>
            <a:r>
              <a:rPr lang="ru-RU" sz="1600" b="1" dirty="0">
                <a:latin typeface="Times New Roman"/>
                <a:cs typeface="Times New Roman"/>
              </a:rPr>
              <a:t>с</a:t>
            </a:r>
            <a:r>
              <a:rPr lang="ru-RU" sz="1600" b="1" spc="-19" dirty="0">
                <a:latin typeface="Times New Roman"/>
                <a:cs typeface="Times New Roman"/>
              </a:rPr>
              <a:t>т</a:t>
            </a:r>
            <a:r>
              <a:rPr lang="ru-RU" sz="1600" b="1" spc="9" dirty="0">
                <a:latin typeface="Times New Roman"/>
                <a:cs typeface="Times New Roman"/>
              </a:rPr>
              <a:t>и</a:t>
            </a:r>
            <a:r>
              <a:rPr lang="ru-RU" sz="1600" b="1" dirty="0">
                <a:latin typeface="Times New Roman"/>
                <a:cs typeface="Times New Roman"/>
              </a:rPr>
              <a:t>:</a:t>
            </a:r>
            <a:endParaRPr lang="ru-RU" sz="1600" dirty="0"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643314"/>
            <a:ext cx="1489960" cy="310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lang="ru-RU" b="1" i="1" spc="4" dirty="0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.</a:t>
            </a:r>
            <a:r>
              <a:rPr lang="ru-RU" b="1" i="1" spc="-16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РА</a:t>
            </a:r>
            <a:r>
              <a:rPr lang="ru-RU" b="1" i="1" spc="-4" dirty="0">
                <a:solidFill>
                  <a:srgbClr val="C00000"/>
                </a:solidFill>
                <a:latin typeface="Times New Roman"/>
                <a:cs typeface="Times New Roman"/>
              </a:rPr>
              <a:t>Б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О</a:t>
            </a:r>
            <a:r>
              <a:rPr lang="ru-RU" b="1" i="1" spc="-4" dirty="0">
                <a:solidFill>
                  <a:srgbClr val="C00000"/>
                </a:solidFill>
                <a:latin typeface="Times New Roman"/>
                <a:cs typeface="Times New Roman"/>
              </a:rPr>
              <a:t>Ч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АЯ</a:t>
            </a:r>
            <a:endParaRPr lang="ru-RU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3643314"/>
            <a:ext cx="1703223" cy="310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lang="ru-RU" b="1" i="1" spc="4" dirty="0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.</a:t>
            </a:r>
            <a:r>
              <a:rPr lang="ru-RU" b="1" i="1" spc="-16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АКТ</a:t>
            </a:r>
            <a:r>
              <a:rPr lang="ru-RU" b="1" i="1" spc="-9" dirty="0">
                <a:solidFill>
                  <a:srgbClr val="C00000"/>
                </a:solidFill>
                <a:latin typeface="Times New Roman"/>
                <a:cs typeface="Times New Roman"/>
              </a:rPr>
              <a:t>И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ВНАЯ</a:t>
            </a:r>
            <a:endParaRPr lang="ru-RU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3643314"/>
            <a:ext cx="1910651" cy="310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lang="ru-RU" b="1" i="1" spc="4" dirty="0">
                <a:solidFill>
                  <a:srgbClr val="C00000"/>
                </a:solidFill>
                <a:latin typeface="Times New Roman"/>
                <a:cs typeface="Times New Roman"/>
              </a:rPr>
              <a:t>3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.</a:t>
            </a:r>
            <a:r>
              <a:rPr lang="ru-RU" b="1" i="1" spc="-11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СПОК</a:t>
            </a:r>
            <a:r>
              <a:rPr lang="ru-RU" b="1" i="1" spc="-4" dirty="0">
                <a:solidFill>
                  <a:srgbClr val="C00000"/>
                </a:solidFill>
                <a:latin typeface="Times New Roman"/>
                <a:cs typeface="Times New Roman"/>
              </a:rPr>
              <a:t>ОЙН</a:t>
            </a:r>
            <a:r>
              <a:rPr lang="ru-RU" b="1" i="1" dirty="0">
                <a:solidFill>
                  <a:srgbClr val="C00000"/>
                </a:solidFill>
                <a:latin typeface="Times New Roman"/>
                <a:cs typeface="Times New Roman"/>
              </a:rPr>
              <a:t>АЯ</a:t>
            </a:r>
            <a:endParaRPr lang="ru-RU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pic>
        <p:nvPicPr>
          <p:cNvPr id="1027" name="Picture 3" descr="C:\Татьяна\Фото.работа\Новые детки\Camera\Уголки группы\20180221_095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595" y="3953655"/>
            <a:ext cx="2581877" cy="2355665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5" y="3953655"/>
            <a:ext cx="2257437" cy="2355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91877" y="3953655"/>
            <a:ext cx="2592287" cy="235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214414" y="1340768"/>
            <a:ext cx="4572000" cy="23067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Содерж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а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е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льн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о</a:t>
            </a:r>
            <a:r>
              <a:rPr lang="ru-RU" b="1" spc="4"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насыщенная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664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Полифункциона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л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ьная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4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Транс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ф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о</a:t>
            </a:r>
            <a:r>
              <a:rPr lang="ru-RU" b="1" spc="4" dirty="0">
                <a:solidFill>
                  <a:srgbClr val="003366"/>
                </a:solidFill>
                <a:latin typeface="Times New Roman"/>
                <a:cs typeface="Times New Roman"/>
              </a:rPr>
              <a:t>р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мируемая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Вари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а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тивная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Доступная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5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Безопас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н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ая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313" y="349205"/>
            <a:ext cx="7266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Развивающая предметно-пространственная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среда 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в группе</a:t>
            </a:r>
            <a:endParaRPr lang="ru-RU" sz="2400" b="1" i="1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786190"/>
            <a:ext cx="7737975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8594" marR="198124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груп</a:t>
            </a:r>
            <a:r>
              <a:rPr lang="ru-RU" b="1" i="1" spc="-9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spc="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насыщ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ая 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реда, с разнообра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ием</a:t>
            </a:r>
            <a:endParaRPr lang="ru-RU" dirty="0">
              <a:latin typeface="Times New Roman"/>
              <a:cs typeface="Times New Roman"/>
            </a:endParaRPr>
          </a:p>
          <a:p>
            <a:pPr indent="-1445">
              <a:lnSpc>
                <a:spcPts val="1939"/>
              </a:lnSpc>
              <a:spcBef>
                <a:spcPts val="5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мат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алов,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оборуд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я,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ентар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, соо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ве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вующая</a:t>
            </a:r>
            <a:r>
              <a:rPr lang="ru-RU" b="1" i="1" spc="-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рас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ным</a:t>
            </a:r>
            <a:r>
              <a:rPr lang="ru-RU" b="1" i="1" spc="-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осо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еннос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ям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и содер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ю Программы нашего Д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У.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7980">
            <a:off x="6697282" y="4512728"/>
            <a:ext cx="1747638" cy="22051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279" y="4609492"/>
            <a:ext cx="2242744" cy="21735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4618370"/>
            <a:ext cx="2977933" cy="217355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227">
            <a:off x="5361709" y="1414538"/>
            <a:ext cx="2710774" cy="2190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51864"/>
            <a:ext cx="4572000" cy="3359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8594" marR="198124" algn="ctr">
              <a:lnSpc>
                <a:spcPts val="1939"/>
              </a:lnSpc>
              <a:spcBef>
                <a:spcPts val="97"/>
              </a:spcBef>
            </a:pP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0648"/>
            <a:ext cx="849694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39"/>
              </a:lnSpc>
              <a:spcBef>
                <a:spcPts val="9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algn="ctr">
              <a:lnSpc>
                <a:spcPts val="1939"/>
              </a:lnSpc>
              <a:spcBef>
                <a:spcPts val="9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algn="ctr">
              <a:lnSpc>
                <a:spcPts val="1939"/>
              </a:lnSpc>
              <a:spcBef>
                <a:spcPts val="97"/>
              </a:spcBef>
            </a:pP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Поли</a:t>
            </a:r>
            <a:r>
              <a:rPr lang="ru-RU" spc="-4" dirty="0" smtClean="0">
                <a:latin typeface="Constantia" panose="02030602050306030303" pitchFamily="18" charset="0"/>
                <a:cs typeface="Times New Roman"/>
              </a:rPr>
              <a:t>ф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ункц</a:t>
            </a:r>
            <a:r>
              <a:rPr lang="ru-RU" spc="-9" dirty="0" smtClean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ональнос</a:t>
            </a:r>
            <a:r>
              <a:rPr lang="ru-RU" spc="4" dirty="0" smtClean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spc="9" dirty="0" smtClean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ма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ериалов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нашей груп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ы 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дает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мо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ж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нос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ь</a:t>
            </a:r>
          </a:p>
          <a:p>
            <a:pPr marL="160624" marR="178760" indent="0" algn="ctr">
              <a:lnSpc>
                <a:spcPts val="1939"/>
              </a:lnSpc>
            </a:pPr>
            <a:r>
              <a:rPr lang="ru-RU" dirty="0"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нообразного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исполь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ован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личн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х 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со</a:t>
            </a:r>
            <a:r>
              <a:rPr lang="ru-RU" spc="4" dirty="0" smtClean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тавляющ</a:t>
            </a:r>
            <a:r>
              <a:rPr lang="ru-RU" spc="-9" dirty="0" smtClean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х.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3647" y="1196752"/>
            <a:ext cx="7776864" cy="149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84" algn="ctr">
              <a:lnSpc>
                <a:spcPts val="2145"/>
              </a:lnSpc>
              <a:spcBef>
                <a:spcPts val="10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R="8984" algn="ctr">
              <a:lnSpc>
                <a:spcPts val="2145"/>
              </a:lnSpc>
              <a:spcBef>
                <a:spcPts val="10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R="8984" algn="ctr">
              <a:lnSpc>
                <a:spcPts val="2145"/>
              </a:lnSpc>
              <a:spcBef>
                <a:spcPts val="107"/>
              </a:spcBef>
            </a:pP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Транс</a:t>
            </a:r>
            <a:r>
              <a:rPr lang="ru-RU" spc="-19" dirty="0" smtClean="0">
                <a:latin typeface="Constantia" panose="02030602050306030303" pitchFamily="18" charset="0"/>
                <a:cs typeface="Times New Roman"/>
              </a:rPr>
              <a:t>ф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spc="4" dirty="0" smtClean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мир</a:t>
            </a:r>
            <a:r>
              <a:rPr lang="ru-RU" spc="19" dirty="0" smtClean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емо</a:t>
            </a:r>
            <a:r>
              <a:rPr lang="ru-RU" spc="-4" dirty="0" smtClean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pc="-9" dirty="0" smtClean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spc="-14" dirty="0" smtClean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прос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нс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ва 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б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есп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чи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pc="-2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возм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жнос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ь</a:t>
            </a:r>
          </a:p>
          <a:p>
            <a:pPr indent="-500" algn="ctr">
              <a:lnSpc>
                <a:spcPts val="2160"/>
              </a:lnSpc>
              <a:spcBef>
                <a:spcPts val="0"/>
              </a:spcBef>
            </a:pPr>
            <a:r>
              <a:rPr lang="ru-RU" dirty="0">
                <a:latin typeface="Constantia" panose="02030602050306030303" pitchFamily="18" charset="0"/>
                <a:cs typeface="Times New Roman"/>
              </a:rPr>
              <a:t>измен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ний</a:t>
            </a:r>
            <a:r>
              <a:rPr lang="ru-RU" spc="-25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РППС</a:t>
            </a:r>
            <a:r>
              <a:rPr lang="ru-RU" spc="-19" dirty="0" smtClean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сре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д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ы в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зависимос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pc="-25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от о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б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зова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ел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ной си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pc="29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ации,</a:t>
            </a:r>
            <a:r>
              <a:rPr lang="ru-RU" spc="-2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от мен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ющи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х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ся</a:t>
            </a:r>
            <a:r>
              <a:rPr lang="ru-RU" spc="-25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ин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ересов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 д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ей,</a:t>
            </a:r>
            <a:r>
              <a:rPr lang="ru-RU" spc="1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от их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возм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жн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5" y="2651864"/>
            <a:ext cx="7634895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r>
              <a:rPr lang="ru-RU" dirty="0" smtClean="0">
                <a:latin typeface="Times New Roman"/>
                <a:cs typeface="Times New Roman"/>
              </a:rPr>
              <a:t>Ва</a:t>
            </a:r>
            <a:r>
              <a:rPr lang="ru-RU" spc="-4" dirty="0" smtClean="0">
                <a:latin typeface="Times New Roman"/>
                <a:cs typeface="Times New Roman"/>
              </a:rPr>
              <a:t>р</a:t>
            </a:r>
            <a:r>
              <a:rPr lang="ru-RU" dirty="0" smtClean="0">
                <a:latin typeface="Times New Roman"/>
                <a:cs typeface="Times New Roman"/>
              </a:rPr>
              <a:t>иа</a:t>
            </a:r>
            <a:r>
              <a:rPr lang="ru-RU" spc="-14" dirty="0" smtClean="0">
                <a:latin typeface="Times New Roman"/>
                <a:cs typeface="Times New Roman"/>
              </a:rPr>
              <a:t>т</a:t>
            </a:r>
            <a:r>
              <a:rPr lang="ru-RU" dirty="0" smtClean="0">
                <a:latin typeface="Times New Roman"/>
                <a:cs typeface="Times New Roman"/>
              </a:rPr>
              <a:t>ив</a:t>
            </a:r>
            <a:r>
              <a:rPr lang="ru-RU" spc="-9" dirty="0" smtClean="0">
                <a:latin typeface="Times New Roman"/>
                <a:cs typeface="Times New Roman"/>
              </a:rPr>
              <a:t>н</a:t>
            </a:r>
            <a:r>
              <a:rPr lang="ru-RU" dirty="0" smtClean="0">
                <a:latin typeface="Times New Roman"/>
                <a:cs typeface="Times New Roman"/>
              </a:rPr>
              <a:t>ость</a:t>
            </a:r>
            <a:r>
              <a:rPr lang="ru-RU" spc="29" dirty="0" smtClean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сре</a:t>
            </a:r>
            <a:r>
              <a:rPr lang="ru-RU" spc="4" dirty="0">
                <a:latin typeface="Times New Roman"/>
                <a:cs typeface="Times New Roman"/>
              </a:rPr>
              <a:t>д</a:t>
            </a:r>
            <a:r>
              <a:rPr lang="ru-RU" dirty="0">
                <a:latin typeface="Times New Roman"/>
                <a:cs typeface="Times New Roman"/>
              </a:rPr>
              <a:t>ы</a:t>
            </a:r>
            <a:r>
              <a:rPr lang="ru-RU" spc="-4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г</a:t>
            </a:r>
            <a:r>
              <a:rPr lang="ru-RU" spc="-4" dirty="0">
                <a:latin typeface="Times New Roman"/>
                <a:cs typeface="Times New Roman"/>
              </a:rPr>
              <a:t>р</a:t>
            </a:r>
            <a:r>
              <a:rPr lang="ru-RU" spc="9" dirty="0">
                <a:latin typeface="Times New Roman"/>
                <a:cs typeface="Times New Roman"/>
              </a:rPr>
              <a:t>у</a:t>
            </a:r>
            <a:r>
              <a:rPr lang="ru-RU" dirty="0">
                <a:latin typeface="Times New Roman"/>
                <a:cs typeface="Times New Roman"/>
              </a:rPr>
              <a:t>п</a:t>
            </a:r>
            <a:r>
              <a:rPr lang="ru-RU" spc="-9" dirty="0">
                <a:latin typeface="Times New Roman"/>
                <a:cs typeface="Times New Roman"/>
              </a:rPr>
              <a:t>п</a:t>
            </a:r>
            <a:r>
              <a:rPr lang="ru-RU" dirty="0">
                <a:latin typeface="Times New Roman"/>
                <a:cs typeface="Times New Roman"/>
              </a:rPr>
              <a:t>ы</a:t>
            </a:r>
            <a:r>
              <a:rPr lang="ru-RU" spc="-4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обе</a:t>
            </a:r>
            <a:r>
              <a:rPr lang="ru-RU" spc="4" dirty="0">
                <a:latin typeface="Times New Roman"/>
                <a:cs typeface="Times New Roman"/>
              </a:rPr>
              <a:t>с</a:t>
            </a:r>
            <a:r>
              <a:rPr lang="ru-RU" dirty="0">
                <a:latin typeface="Times New Roman"/>
                <a:cs typeface="Times New Roman"/>
              </a:rPr>
              <a:t>печивают нал</a:t>
            </a:r>
            <a:r>
              <a:rPr lang="ru-RU" spc="-9" dirty="0">
                <a:latin typeface="Times New Roman"/>
                <a:cs typeface="Times New Roman"/>
              </a:rPr>
              <a:t>и</a:t>
            </a:r>
            <a:r>
              <a:rPr lang="ru-RU" dirty="0">
                <a:latin typeface="Times New Roman"/>
                <a:cs typeface="Times New Roman"/>
              </a:rPr>
              <a:t>чие</a:t>
            </a:r>
            <a:r>
              <a:rPr lang="ru-RU" spc="9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ра</a:t>
            </a:r>
            <a:r>
              <a:rPr lang="ru-RU" spc="-9" dirty="0">
                <a:latin typeface="Times New Roman"/>
                <a:cs typeface="Times New Roman"/>
              </a:rPr>
              <a:t>з</a:t>
            </a:r>
            <a:r>
              <a:rPr lang="ru-RU" dirty="0">
                <a:latin typeface="Times New Roman"/>
                <a:cs typeface="Times New Roman"/>
              </a:rPr>
              <a:t>л</a:t>
            </a:r>
            <a:r>
              <a:rPr lang="ru-RU" spc="-4" dirty="0">
                <a:latin typeface="Times New Roman"/>
                <a:cs typeface="Times New Roman"/>
              </a:rPr>
              <a:t>и</a:t>
            </a:r>
            <a:r>
              <a:rPr lang="ru-RU" dirty="0">
                <a:latin typeface="Times New Roman"/>
                <a:cs typeface="Times New Roman"/>
              </a:rPr>
              <a:t>чных</a:t>
            </a:r>
          </a:p>
          <a:p>
            <a:pPr indent="-1574" algn="ctr">
              <a:lnSpc>
                <a:spcPts val="1939"/>
              </a:lnSpc>
            </a:pPr>
            <a:r>
              <a:rPr lang="ru-RU" dirty="0">
                <a:latin typeface="Times New Roman"/>
                <a:cs typeface="Times New Roman"/>
              </a:rPr>
              <a:t>п</a:t>
            </a:r>
            <a:r>
              <a:rPr lang="ru-RU" spc="-9" dirty="0">
                <a:latin typeface="Times New Roman"/>
                <a:cs typeface="Times New Roman"/>
              </a:rPr>
              <a:t>р</a:t>
            </a:r>
            <a:r>
              <a:rPr lang="ru-RU" dirty="0">
                <a:latin typeface="Times New Roman"/>
                <a:cs typeface="Times New Roman"/>
              </a:rPr>
              <a:t>ост</a:t>
            </a:r>
            <a:r>
              <a:rPr lang="ru-RU" spc="-4" dirty="0">
                <a:latin typeface="Times New Roman"/>
                <a:cs typeface="Times New Roman"/>
              </a:rPr>
              <a:t>р</a:t>
            </a:r>
            <a:r>
              <a:rPr lang="ru-RU" dirty="0">
                <a:latin typeface="Times New Roman"/>
                <a:cs typeface="Times New Roman"/>
              </a:rPr>
              <a:t>анс</a:t>
            </a:r>
            <a:r>
              <a:rPr lang="ru-RU" spc="-4" dirty="0">
                <a:latin typeface="Times New Roman"/>
                <a:cs typeface="Times New Roman"/>
              </a:rPr>
              <a:t>т</a:t>
            </a:r>
            <a:r>
              <a:rPr lang="ru-RU" dirty="0">
                <a:latin typeface="Times New Roman"/>
                <a:cs typeface="Times New Roman"/>
              </a:rPr>
              <a:t>в,</a:t>
            </a:r>
            <a:r>
              <a:rPr lang="ru-RU" spc="29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пер</a:t>
            </a:r>
            <a:r>
              <a:rPr lang="ru-RU" spc="-9" dirty="0">
                <a:latin typeface="Times New Roman"/>
                <a:cs typeface="Times New Roman"/>
              </a:rPr>
              <a:t>и</a:t>
            </a:r>
            <a:r>
              <a:rPr lang="ru-RU" dirty="0">
                <a:latin typeface="Times New Roman"/>
                <a:cs typeface="Times New Roman"/>
              </a:rPr>
              <a:t>одич</a:t>
            </a:r>
            <a:r>
              <a:rPr lang="ru-RU" spc="4" dirty="0">
                <a:latin typeface="Times New Roman"/>
                <a:cs typeface="Times New Roman"/>
              </a:rPr>
              <a:t>е</a:t>
            </a:r>
            <a:r>
              <a:rPr lang="ru-RU" dirty="0">
                <a:latin typeface="Times New Roman"/>
                <a:cs typeface="Times New Roman"/>
              </a:rPr>
              <a:t>ск</a:t>
            </a:r>
            <a:r>
              <a:rPr lang="ru-RU" spc="9" dirty="0">
                <a:latin typeface="Times New Roman"/>
                <a:cs typeface="Times New Roman"/>
              </a:rPr>
              <a:t>у</a:t>
            </a:r>
            <a:r>
              <a:rPr lang="ru-RU" dirty="0">
                <a:latin typeface="Times New Roman"/>
                <a:cs typeface="Times New Roman"/>
              </a:rPr>
              <a:t>ю см</a:t>
            </a:r>
            <a:r>
              <a:rPr lang="ru-RU" spc="4" dirty="0">
                <a:latin typeface="Times New Roman"/>
                <a:cs typeface="Times New Roman"/>
              </a:rPr>
              <a:t>е</a:t>
            </a:r>
            <a:r>
              <a:rPr lang="ru-RU" dirty="0">
                <a:latin typeface="Times New Roman"/>
                <a:cs typeface="Times New Roman"/>
              </a:rPr>
              <a:t>н</a:t>
            </a:r>
            <a:r>
              <a:rPr lang="ru-RU" spc="-4" dirty="0">
                <a:latin typeface="Times New Roman"/>
                <a:cs typeface="Times New Roman"/>
              </a:rPr>
              <a:t>я</a:t>
            </a:r>
            <a:r>
              <a:rPr lang="ru-RU" dirty="0">
                <a:latin typeface="Times New Roman"/>
                <a:cs typeface="Times New Roman"/>
              </a:rPr>
              <a:t>емо</a:t>
            </a:r>
            <a:r>
              <a:rPr lang="ru-RU" spc="4" dirty="0">
                <a:latin typeface="Times New Roman"/>
                <a:cs typeface="Times New Roman"/>
              </a:rPr>
              <a:t>с</a:t>
            </a:r>
            <a:r>
              <a:rPr lang="ru-RU" spc="-4" dirty="0">
                <a:latin typeface="Times New Roman"/>
                <a:cs typeface="Times New Roman"/>
              </a:rPr>
              <a:t>т</a:t>
            </a:r>
            <a:r>
              <a:rPr lang="ru-RU" dirty="0">
                <a:latin typeface="Times New Roman"/>
                <a:cs typeface="Times New Roman"/>
              </a:rPr>
              <a:t>ь и</a:t>
            </a:r>
            <a:r>
              <a:rPr lang="ru-RU" spc="-4" dirty="0">
                <a:latin typeface="Times New Roman"/>
                <a:cs typeface="Times New Roman"/>
              </a:rPr>
              <a:t>г</a:t>
            </a:r>
            <a:r>
              <a:rPr lang="ru-RU" dirty="0">
                <a:latin typeface="Times New Roman"/>
                <a:cs typeface="Times New Roman"/>
              </a:rPr>
              <a:t>рово</a:t>
            </a:r>
            <a:r>
              <a:rPr lang="ru-RU" spc="-4" dirty="0">
                <a:latin typeface="Times New Roman"/>
                <a:cs typeface="Times New Roman"/>
              </a:rPr>
              <a:t>г</a:t>
            </a:r>
            <a:r>
              <a:rPr lang="ru-RU" dirty="0">
                <a:latin typeface="Times New Roman"/>
                <a:cs typeface="Times New Roman"/>
              </a:rPr>
              <a:t>о ма</a:t>
            </a:r>
            <a:r>
              <a:rPr lang="ru-RU" spc="-9" dirty="0">
                <a:latin typeface="Times New Roman"/>
                <a:cs typeface="Times New Roman"/>
              </a:rPr>
              <a:t>т</a:t>
            </a:r>
            <a:r>
              <a:rPr lang="ru-RU" dirty="0">
                <a:latin typeface="Times New Roman"/>
                <a:cs typeface="Times New Roman"/>
              </a:rPr>
              <a:t>ериа</a:t>
            </a:r>
            <a:r>
              <a:rPr lang="ru-RU" spc="-4" dirty="0">
                <a:latin typeface="Times New Roman"/>
                <a:cs typeface="Times New Roman"/>
              </a:rPr>
              <a:t>л</a:t>
            </a:r>
            <a:r>
              <a:rPr lang="ru-RU" dirty="0">
                <a:latin typeface="Times New Roman"/>
                <a:cs typeface="Times New Roman"/>
              </a:rPr>
              <a:t>а, ра</a:t>
            </a:r>
            <a:r>
              <a:rPr lang="ru-RU" spc="-9" dirty="0">
                <a:latin typeface="Times New Roman"/>
                <a:cs typeface="Times New Roman"/>
              </a:rPr>
              <a:t>з</a:t>
            </a:r>
            <a:r>
              <a:rPr lang="ru-RU" dirty="0">
                <a:latin typeface="Times New Roman"/>
                <a:cs typeface="Times New Roman"/>
              </a:rPr>
              <a:t>нооб</a:t>
            </a:r>
            <a:r>
              <a:rPr lang="ru-RU" spc="-9" dirty="0">
                <a:latin typeface="Times New Roman"/>
                <a:cs typeface="Times New Roman"/>
              </a:rPr>
              <a:t>р</a:t>
            </a:r>
            <a:r>
              <a:rPr lang="ru-RU" dirty="0">
                <a:latin typeface="Times New Roman"/>
                <a:cs typeface="Times New Roman"/>
              </a:rPr>
              <a:t>аз</a:t>
            </a:r>
            <a:r>
              <a:rPr lang="ru-RU" spc="-9" dirty="0">
                <a:latin typeface="Times New Roman"/>
                <a:cs typeface="Times New Roman"/>
              </a:rPr>
              <a:t>н</a:t>
            </a:r>
            <a:r>
              <a:rPr lang="ru-RU" dirty="0">
                <a:latin typeface="Times New Roman"/>
                <a:cs typeface="Times New Roman"/>
              </a:rPr>
              <a:t>ые</a:t>
            </a:r>
            <a:r>
              <a:rPr lang="ru-RU" spc="19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ма</a:t>
            </a:r>
            <a:r>
              <a:rPr lang="ru-RU" spc="-9" dirty="0">
                <a:latin typeface="Times New Roman"/>
                <a:cs typeface="Times New Roman"/>
              </a:rPr>
              <a:t>т</a:t>
            </a:r>
            <a:r>
              <a:rPr lang="ru-RU" dirty="0">
                <a:latin typeface="Times New Roman"/>
                <a:cs typeface="Times New Roman"/>
              </a:rPr>
              <a:t>ериа</a:t>
            </a:r>
            <a:r>
              <a:rPr lang="ru-RU" spc="-4" dirty="0">
                <a:latin typeface="Times New Roman"/>
                <a:cs typeface="Times New Roman"/>
              </a:rPr>
              <a:t>л</a:t>
            </a:r>
            <a:r>
              <a:rPr lang="ru-RU" dirty="0">
                <a:latin typeface="Times New Roman"/>
                <a:cs typeface="Times New Roman"/>
              </a:rPr>
              <a:t>ы</a:t>
            </a:r>
            <a:r>
              <a:rPr lang="ru-RU" spc="14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и иг</a:t>
            </a:r>
            <a:r>
              <a:rPr lang="ru-RU" spc="-9" dirty="0">
                <a:latin typeface="Times New Roman"/>
                <a:cs typeface="Times New Roman"/>
              </a:rPr>
              <a:t>р</a:t>
            </a:r>
            <a:r>
              <a:rPr lang="ru-RU" spc="9" dirty="0">
                <a:latin typeface="Times New Roman"/>
                <a:cs typeface="Times New Roman"/>
              </a:rPr>
              <a:t>у</a:t>
            </a:r>
            <a:r>
              <a:rPr lang="ru-RU" spc="-19" dirty="0">
                <a:latin typeface="Times New Roman"/>
                <a:cs typeface="Times New Roman"/>
              </a:rPr>
              <a:t>ш</a:t>
            </a:r>
            <a:r>
              <a:rPr lang="ru-RU" dirty="0">
                <a:latin typeface="Times New Roman"/>
                <a:cs typeface="Times New Roman"/>
              </a:rPr>
              <a:t>ки</a:t>
            </a:r>
            <a:r>
              <a:rPr lang="ru-RU" spc="19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для </a:t>
            </a:r>
            <a:r>
              <a:rPr lang="ru-RU" spc="4" dirty="0">
                <a:latin typeface="Times New Roman"/>
                <a:cs typeface="Times New Roman"/>
              </a:rPr>
              <a:t>с</a:t>
            </a:r>
            <a:r>
              <a:rPr lang="ru-RU" dirty="0">
                <a:latin typeface="Times New Roman"/>
                <a:cs typeface="Times New Roman"/>
              </a:rPr>
              <a:t>вободного выбора д</a:t>
            </a:r>
            <a:r>
              <a:rPr lang="ru-RU" spc="4" dirty="0">
                <a:latin typeface="Times New Roman"/>
                <a:cs typeface="Times New Roman"/>
              </a:rPr>
              <a:t>е</a:t>
            </a:r>
            <a:r>
              <a:rPr lang="ru-RU" spc="-4" dirty="0">
                <a:latin typeface="Times New Roman"/>
                <a:cs typeface="Times New Roman"/>
              </a:rPr>
              <a:t>т</a:t>
            </a:r>
            <a:r>
              <a:rPr lang="ru-RU" spc="4" dirty="0">
                <a:latin typeface="Times New Roman"/>
                <a:cs typeface="Times New Roman"/>
              </a:rPr>
              <a:t>ь</a:t>
            </a:r>
            <a:r>
              <a:rPr lang="ru-RU" dirty="0">
                <a:latin typeface="Times New Roman"/>
                <a:cs typeface="Times New Roman"/>
              </a:rPr>
              <a:t>м</a:t>
            </a:r>
            <a:r>
              <a:rPr lang="ru-RU" spc="-4" dirty="0">
                <a:latin typeface="Times New Roman"/>
                <a:cs typeface="Times New Roman"/>
              </a:rPr>
              <a:t>и</a:t>
            </a:r>
            <a:r>
              <a:rPr lang="ru-RU" dirty="0">
                <a:latin typeface="Times New Roman"/>
                <a:cs typeface="Times New Roman"/>
              </a:rPr>
              <a:t>, по</a:t>
            </a:r>
            <a:r>
              <a:rPr lang="ru-RU" spc="-4" dirty="0">
                <a:latin typeface="Times New Roman"/>
                <a:cs typeface="Times New Roman"/>
              </a:rPr>
              <a:t>я</a:t>
            </a:r>
            <a:r>
              <a:rPr lang="ru-RU" dirty="0">
                <a:latin typeface="Times New Roman"/>
                <a:cs typeface="Times New Roman"/>
              </a:rPr>
              <a:t>влен</a:t>
            </a:r>
            <a:r>
              <a:rPr lang="ru-RU" spc="-4" dirty="0">
                <a:latin typeface="Times New Roman"/>
                <a:cs typeface="Times New Roman"/>
              </a:rPr>
              <a:t>и</a:t>
            </a:r>
            <a:r>
              <a:rPr lang="ru-RU" dirty="0">
                <a:latin typeface="Times New Roman"/>
                <a:cs typeface="Times New Roman"/>
              </a:rPr>
              <a:t>е</a:t>
            </a:r>
            <a:r>
              <a:rPr lang="ru-RU" spc="19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нов</a:t>
            </a:r>
            <a:r>
              <a:rPr lang="ru-RU" spc="-4" dirty="0">
                <a:latin typeface="Times New Roman"/>
                <a:cs typeface="Times New Roman"/>
              </a:rPr>
              <a:t>ы</a:t>
            </a:r>
            <a:r>
              <a:rPr lang="ru-RU" dirty="0">
                <a:latin typeface="Times New Roman"/>
                <a:cs typeface="Times New Roman"/>
              </a:rPr>
              <a:t>х п</a:t>
            </a:r>
            <a:r>
              <a:rPr lang="ru-RU" spc="-9" dirty="0">
                <a:latin typeface="Times New Roman"/>
                <a:cs typeface="Times New Roman"/>
              </a:rPr>
              <a:t>р</a:t>
            </a:r>
            <a:r>
              <a:rPr lang="ru-RU" dirty="0">
                <a:latin typeface="Times New Roman"/>
                <a:cs typeface="Times New Roman"/>
              </a:rPr>
              <a:t>е</a:t>
            </a:r>
            <a:r>
              <a:rPr lang="ru-RU" spc="4" dirty="0">
                <a:latin typeface="Times New Roman"/>
                <a:cs typeface="Times New Roman"/>
              </a:rPr>
              <a:t>д</a:t>
            </a:r>
            <a:r>
              <a:rPr lang="ru-RU" dirty="0">
                <a:latin typeface="Times New Roman"/>
                <a:cs typeface="Times New Roman"/>
              </a:rPr>
              <a:t>метов.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077072"/>
            <a:ext cx="7776863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r>
              <a:rPr lang="ru-RU" dirty="0" smtClean="0"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pc="-4" dirty="0" smtClean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до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ая 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реда д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я во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ан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к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ов</a:t>
            </a:r>
            <a:r>
              <a:rPr lang="ru-RU" spc="50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вс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х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по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м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щ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ени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й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spc="2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где</a:t>
            </a:r>
          </a:p>
          <a:p>
            <a:pPr indent="0" algn="ctr">
              <a:lnSpc>
                <a:spcPts val="1939"/>
              </a:lnSpc>
            </a:pPr>
            <a:r>
              <a:rPr lang="ru-RU" dirty="0">
                <a:latin typeface="Constantia" panose="02030602050306030303" pitchFamily="18" charset="0"/>
                <a:cs typeface="Times New Roman"/>
              </a:rPr>
              <a:t>ос</a:t>
            </a:r>
            <a:r>
              <a:rPr lang="ru-RU" spc="14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pc="-19" dirty="0">
                <a:latin typeface="Constantia" panose="02030602050306030303" pitchFamily="18" charset="0"/>
                <a:cs typeface="Times New Roman"/>
              </a:rPr>
              <a:t>щ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вляе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ся</a:t>
            </a:r>
            <a:r>
              <a:rPr lang="ru-RU" spc="2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обра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ова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ел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ная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д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ел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нос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свобо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д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й до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к и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м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spc="-19" dirty="0">
                <a:latin typeface="Constantia" panose="02030602050306030303" pitchFamily="18" charset="0"/>
                <a:cs typeface="Times New Roman"/>
              </a:rPr>
              <a:t>ш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ка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м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spc="1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пособи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м,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обе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печиваю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щ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им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все виды д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ской ак</a:t>
            </a:r>
            <a:r>
              <a:rPr lang="ru-RU" spc="-14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ив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ост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spc="4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исп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авн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 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охра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pc="9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ма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ериа</a:t>
            </a:r>
            <a:r>
              <a:rPr lang="ru-RU" spc="-4" dirty="0"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spc="14" dirty="0"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и обор</a:t>
            </a:r>
            <a:r>
              <a:rPr lang="ru-RU" spc="4" dirty="0"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дован</a:t>
            </a:r>
            <a:r>
              <a:rPr lang="ru-RU" spc="-9" dirty="0"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dirty="0">
                <a:latin typeface="Constantia" panose="02030602050306030303" pitchFamily="18" charset="0"/>
                <a:cs typeface="Times New Roman"/>
              </a:rPr>
              <a:t>е.</a:t>
            </a:r>
          </a:p>
        </p:txBody>
      </p:sp>
    </p:spTree>
    <p:extLst>
      <p:ext uri="{BB962C8B-B14F-4D97-AF65-F5344CB8AC3E}">
        <p14:creationId xmlns:p14="http://schemas.microsoft.com/office/powerpoint/2010/main" val="5637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2824" y="1556792"/>
            <a:ext cx="7924029" cy="3118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5626" marR="93418" algn="ctr">
              <a:lnSpc>
                <a:spcPts val="3775"/>
              </a:lnSpc>
              <a:spcBef>
                <a:spcPts val="188"/>
              </a:spcBef>
            </a:pP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Наши центры, </a:t>
            </a:r>
          </a:p>
          <a:p>
            <a:pPr marL="55626" marR="93418" algn="ctr">
              <a:lnSpc>
                <a:spcPts val="3775"/>
              </a:lnSpc>
              <a:spcBef>
                <a:spcPts val="188"/>
              </a:spcBef>
            </a:pP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созданные в группе </a:t>
            </a:r>
          </a:p>
          <a:p>
            <a:pPr marL="55626" marR="93418" algn="ctr">
              <a:lnSpc>
                <a:spcPts val="3775"/>
              </a:lnSpc>
              <a:spcBef>
                <a:spcPts val="188"/>
              </a:spcBef>
            </a:pP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по обра</a:t>
            </a:r>
            <a:r>
              <a:rPr lang="ru-RU" sz="3600" b="1" spc="4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овательным обла</a:t>
            </a:r>
            <a:r>
              <a:rPr lang="ru-RU" sz="3600" b="1" spc="-9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тям</a:t>
            </a:r>
          </a:p>
          <a:p>
            <a:pPr algn="ctr">
              <a:lnSpc>
                <a:spcPts val="3890"/>
              </a:lnSpc>
              <a:spcBef>
                <a:spcPts val="5"/>
              </a:spcBef>
            </a:pPr>
            <a:r>
              <a:rPr lang="ru-RU" sz="3600" b="1" dirty="0" smtClean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 све</a:t>
            </a:r>
            <a:r>
              <a:rPr lang="ru-RU" sz="3600" b="1" spc="-14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sz="3600" b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sz="3600" b="1" spc="19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требо</a:t>
            </a:r>
            <a:r>
              <a:rPr lang="ru-RU" sz="3600" b="1" spc="-9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sz="3600" b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аний</a:t>
            </a:r>
          </a:p>
          <a:p>
            <a:pPr marL="1892300" marR="1929888" algn="ctr">
              <a:lnSpc>
                <a:spcPts val="3890"/>
              </a:lnSpc>
            </a:pPr>
            <a:r>
              <a:rPr lang="ru-RU" sz="3600" b="1" dirty="0">
                <a:solidFill>
                  <a:srgbClr val="7030A0"/>
                </a:solidFill>
                <a:latin typeface="Constantia" panose="02030602050306030303" pitchFamily="18" charset="0"/>
                <a:cs typeface="Times New Roman"/>
              </a:rPr>
              <a:t>ФГОС ДО</a:t>
            </a:r>
          </a:p>
          <a:p>
            <a:pPr marL="12700">
              <a:lnSpc>
                <a:spcPts val="3775"/>
              </a:lnSpc>
              <a:spcBef>
                <a:spcPts val="188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/>
              </a:rPr>
              <a:t>  </a:t>
            </a:r>
            <a:endParaRPr lang="ru-RU" sz="3200" dirty="0">
              <a:solidFill>
                <a:srgbClr val="FF0000"/>
              </a:solidFill>
              <a:latin typeface="Constantia" panose="020306020503060303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398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1095" y="260648"/>
            <a:ext cx="55451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сюжетно-ролевых игр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030212"/>
            <a:ext cx="3168352" cy="2783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4"/>
          <a:stretch/>
        </p:blipFill>
        <p:spPr>
          <a:xfrm>
            <a:off x="935025" y="908720"/>
            <a:ext cx="7237312" cy="30351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4030212"/>
            <a:ext cx="3222397" cy="278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</a:t>
            </a:r>
            <a:r>
              <a:rPr lang="ru-RU" sz="3200" b="1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театрализованных </a:t>
            </a:r>
            <a:r>
              <a:rPr lang="ru-RU" sz="3200" b="1" dirty="0">
                <a:ln w="3155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 </a:t>
            </a:r>
            <a:endParaRPr lang="ru-RU" sz="3200" dirty="0">
              <a:ln w="31550" cmpd="sng">
                <a:noFill/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196752"/>
            <a:ext cx="3806122" cy="44750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0"/>
          <a:stretch/>
        </p:blipFill>
        <p:spPr>
          <a:xfrm>
            <a:off x="5256584" y="1052736"/>
            <a:ext cx="3563888" cy="2300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790" y="3562780"/>
            <a:ext cx="3494674" cy="237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34879" y="188641"/>
            <a:ext cx="311296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noFill/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природы</a:t>
            </a:r>
            <a:endParaRPr lang="ru-RU" sz="3200" b="1" cap="none" spc="0" dirty="0">
              <a:ln w="19050">
                <a:noFill/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68474"/>
            <a:ext cx="2563672" cy="18676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7846" y="3504295"/>
            <a:ext cx="2577719" cy="1931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656" y="844852"/>
            <a:ext cx="2857500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832930"/>
            <a:ext cx="2857500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122" y="3094729"/>
            <a:ext cx="2278974" cy="29239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37553"/>
            <a:ext cx="2563672" cy="18676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7846" y="3473374"/>
            <a:ext cx="2577719" cy="19318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656" y="813931"/>
            <a:ext cx="2857500" cy="21431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802009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8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843</TotalTime>
  <Words>391</Words>
  <Application>Microsoft Office PowerPoint</Application>
  <PresentationFormat>Экран (4:3)</PresentationFormat>
  <Paragraphs>76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Calibri</vt:lpstr>
      <vt:lpstr>Constantia</vt:lpstr>
      <vt:lpstr>Monotype Corsiva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Екатерина</cp:lastModifiedBy>
  <cp:revision>88</cp:revision>
  <dcterms:created xsi:type="dcterms:W3CDTF">2014-07-06T18:18:01Z</dcterms:created>
  <dcterms:modified xsi:type="dcterms:W3CDTF">2023-02-19T05:30:18Z</dcterms:modified>
</cp:coreProperties>
</file>