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8" r:id="rId3"/>
    <p:sldId id="276" r:id="rId4"/>
    <p:sldId id="266" r:id="rId5"/>
    <p:sldId id="270" r:id="rId6"/>
    <p:sldId id="279" r:id="rId7"/>
    <p:sldId id="280" r:id="rId8"/>
    <p:sldId id="281" r:id="rId9"/>
    <p:sldId id="282" r:id="rId10"/>
    <p:sldId id="283" r:id="rId11"/>
    <p:sldId id="263" r:id="rId12"/>
    <p:sldId id="284" r:id="rId13"/>
    <p:sldId id="257" r:id="rId14"/>
    <p:sldId id="285" r:id="rId15"/>
    <p:sldId id="286" r:id="rId16"/>
    <p:sldId id="278" r:id="rId17"/>
    <p:sldId id="287" r:id="rId18"/>
    <p:sldId id="288" r:id="rId19"/>
    <p:sldId id="289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6662" autoAdjust="0"/>
    <p:restoredTop sz="94660"/>
  </p:normalViewPr>
  <p:slideViewPr>
    <p:cSldViewPr>
      <p:cViewPr varScale="1">
        <p:scale>
          <a:sx n="91" d="100"/>
          <a:sy n="91" d="100"/>
        </p:scale>
        <p:origin x="84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425EEF-7631-440B-AAD7-F13C2F5B1502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458556-F9FE-4D55-AB2B-363DE447EB4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strips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otherreferats.allbest.ru/programming/00176233_0.html" TargetMode="External"/><Relationship Id="rId3" Type="http://schemas.openxmlformats.org/officeDocument/2006/relationships/hyperlink" Target="https://infourok.ru/go.html?href=https://ru.wikipedia.org/wiki/%D0%98%D1%81%D0%BA%D1%83%D1%81%D1%81%D1%82%D0%B2%D0%B5%D0%BD%D0%BD%D1%8B%D0%B9_%D0%B8%D0%BD%D1%82%D0%B5%D0%BB%D0%BB%D0%B5%D0%BA%D1%82" TargetMode="External"/><Relationship Id="rId7" Type="http://schemas.openxmlformats.org/officeDocument/2006/relationships/hyperlink" Target="http://gashevsn.narod.ru/Intell.htm" TargetMode="External"/><Relationship Id="rId12" Type="http://schemas.openxmlformats.org/officeDocument/2006/relationships/image" Target="../media/image2.jpeg"/><Relationship Id="rId2" Type="http://schemas.openxmlformats.org/officeDocument/2006/relationships/hyperlink" Target="https://infourok.ru/go.html?href=https://ru.wikipedia.org/wiki/%D0%98%D0%BD%D1%82%D0%B5%D0%BB%D0%BB%D0%B5%D0%BA%D1%82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knowledge.allbest.ru/programming/3c0a65625a2ac79b5c43b88421206d37_0.ht" TargetMode="External"/><Relationship Id="rId11" Type="http://schemas.openxmlformats.org/officeDocument/2006/relationships/hyperlink" Target="http://www.prorobot.ru/06.php?page=2.htm" TargetMode="External"/><Relationship Id="rId5" Type="http://schemas.openxmlformats.org/officeDocument/2006/relationships/hyperlink" Target="https://infourok.ru/go.html?href=https://www.nkj.ru" TargetMode="External"/><Relationship Id="rId10" Type="http://schemas.openxmlformats.org/officeDocument/2006/relationships/hyperlink" Target="http://www.bizkatalog.ru/23-equipment/2268-pljusy-i-minusy-primjenjenija-" TargetMode="External"/><Relationship Id="rId4" Type="http://schemas.openxmlformats.org/officeDocument/2006/relationships/hyperlink" Target="https://infourok.ru/go.html?href=https://ru.wikipedia.org/wiki/%D0%98%D1%81%D0%BA%D1%83%D1%81%D1%81%D1%82%D0%B2%D0%B5%D0%BD%D0%BD%D0%B0%D1%8F_%D0%BD%D0%B5%D0%B9%D1%80%D0%BE%D0%BD%D0%BD%D0%B0%D1%8F_%D1%81%D0%B5%D1%82%D1%8C" TargetMode="External"/><Relationship Id="rId9" Type="http://schemas.openxmlformats.org/officeDocument/2006/relationships/hyperlink" Target="http://roboreview.ru/nauka-o-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bbf.ru/quotes/?author=38614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9144000" cy="307776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3200" b="1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 algn="ctr"/>
            <a:endParaRPr lang="ru-RU" sz="5400" b="1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 algn="ctr"/>
            <a:endParaRPr lang="ru-RU" sz="5400" b="1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 algn="ctr"/>
            <a:endParaRPr lang="ru-RU" sz="5400" b="1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067944" y="4797152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0"/>
              </a:spcAft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Автор работы:  обучающаяся 7 класса</a:t>
            </a:r>
            <a:endParaRPr lang="ru-RU" sz="14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r">
              <a:spcAft>
                <a:spcPts val="0"/>
              </a:spcAft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МБОУ </a:t>
            </a:r>
            <a:r>
              <a:rPr lang="ru-RU" dirty="0" err="1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Засижьевской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СШ</a:t>
            </a:r>
          </a:p>
          <a:p>
            <a:pPr algn="r">
              <a:spcAft>
                <a:spcPts val="0"/>
              </a:spcAft>
            </a:pPr>
            <a:r>
              <a:rPr lang="ru-RU" dirty="0" err="1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Семёнова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Ольга Вячеславовна</a:t>
            </a:r>
            <a:endParaRPr lang="ru-RU" sz="14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r">
              <a:spcAft>
                <a:spcPts val="0"/>
              </a:spcAft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4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r">
              <a:spcAft>
                <a:spcPts val="0"/>
              </a:spcAft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Руководитель работы :</a:t>
            </a:r>
            <a:endParaRPr lang="ru-RU" sz="14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r">
              <a:spcAft>
                <a:spcPts val="0"/>
              </a:spcAft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учитель информатики</a:t>
            </a:r>
            <a:endParaRPr lang="ru-RU" sz="14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r">
              <a:spcAft>
                <a:spcPts val="0"/>
              </a:spcAft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Примха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Татьяна Александровна</a:t>
            </a:r>
            <a:endParaRPr lang="ru-RU" sz="14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47664" y="620688"/>
            <a:ext cx="709228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600" b="1" dirty="0" smtClean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</a:t>
            </a: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Приключения Электроника или направления и перспективы развития  искусственного интеллекта»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-34280"/>
            <a:ext cx="4572000" cy="152349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172720" algn="ctr" fontAlgn="base">
              <a:spcAft>
                <a:spcPts val="0"/>
              </a:spcAft>
            </a:pP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Муниципальная научно-практическая </a:t>
            </a:r>
            <a:endParaRPr lang="ru-RU" sz="12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172720" algn="ctr" fontAlgn="base">
              <a:spcAft>
                <a:spcPts val="0"/>
              </a:spcAft>
            </a:pP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конференция школьников</a:t>
            </a:r>
            <a:endParaRPr lang="ru-RU" sz="12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172720" algn="ctr" fontAlgn="base">
              <a:spcAft>
                <a:spcPts val="0"/>
              </a:spcAft>
            </a:pP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«Старт в науку- 2022</a:t>
            </a: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»</a:t>
            </a:r>
          </a:p>
          <a:p>
            <a:pPr indent="172720" algn="ctr" fontAlgn="base">
              <a:spcAft>
                <a:spcPts val="0"/>
              </a:spcAft>
            </a:pPr>
            <a:endParaRPr lang="ru-RU" sz="12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1120">
              <a:lnSpc>
                <a:spcPct val="150000"/>
              </a:lnSpc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39752" y="2852936"/>
            <a:ext cx="6120680" cy="3919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899592" y="-979899"/>
            <a:ext cx="8244408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1120" marR="77470" algn="just">
              <a:lnSpc>
                <a:spcPct val="150000"/>
              </a:lnSpc>
              <a:spcBef>
                <a:spcPts val="5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-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Искусственный</a:t>
            </a:r>
            <a:r>
              <a:rPr lang="ru-RU" spc="-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интеллект</a:t>
            </a:r>
            <a:r>
              <a:rPr lang="ru-RU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pc="-1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сельскохозяйственном</a:t>
            </a:r>
            <a:r>
              <a:rPr lang="ru-RU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хозяйстве_______8стр.</a:t>
            </a:r>
          </a:p>
          <a:p>
            <a:pPr marL="71120" marR="77470" algn="just">
              <a:lnSpc>
                <a:spcPct val="150000"/>
              </a:lnSpc>
              <a:spcBef>
                <a:spcPts val="5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Искусственный</a:t>
            </a:r>
            <a:r>
              <a:rPr lang="ru-RU" spc="-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интеллект</a:t>
            </a:r>
            <a:r>
              <a:rPr lang="ru-RU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30303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pc="-15" dirty="0">
                <a:solidFill>
                  <a:srgbClr val="30303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30303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осударственном</a:t>
            </a:r>
            <a:r>
              <a:rPr lang="ru-RU" spc="-1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секторе___________8-9стр.</a:t>
            </a:r>
          </a:p>
          <a:p>
            <a:pPr marL="71120" marR="77470" algn="ctr">
              <a:lnSpc>
                <a:spcPct val="150000"/>
              </a:lnSpc>
              <a:spcBef>
                <a:spcPts val="5"/>
              </a:spcBef>
              <a:spcAft>
                <a:spcPts val="0"/>
              </a:spcAft>
            </a:pP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Сферы применения</a:t>
            </a:r>
          </a:p>
          <a:p>
            <a:pPr marL="356870" marR="77470" indent="-285750" algn="just">
              <a:lnSpc>
                <a:spcPct val="150000"/>
              </a:lnSpc>
              <a:spcBef>
                <a:spcPts val="5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Искусственный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интеллект в быту и в повседневной жизни </a:t>
            </a:r>
            <a:endParaRPr lang="ru-RU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56870" marR="77470" indent="-285750" algn="just">
              <a:lnSpc>
                <a:spcPct val="150000"/>
              </a:lnSpc>
              <a:spcBef>
                <a:spcPts val="5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Искусственный</a:t>
            </a:r>
            <a:r>
              <a:rPr lang="ru-RU" b="1" spc="-15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интеллект в</a:t>
            </a:r>
            <a:r>
              <a:rPr lang="ru-RU" b="1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образовании</a:t>
            </a:r>
            <a:endParaRPr lang="ru-RU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56870" marR="77470" indent="-285750" algn="just">
              <a:lnSpc>
                <a:spcPct val="150000"/>
              </a:lnSpc>
              <a:spcBef>
                <a:spcPts val="5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Искусственный</a:t>
            </a:r>
            <a:r>
              <a:rPr lang="ru-RU" b="1" spc="-15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интеллект в</a:t>
            </a:r>
            <a:r>
              <a:rPr lang="ru-RU" b="1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финансовом 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секторе</a:t>
            </a:r>
          </a:p>
          <a:p>
            <a:pPr marL="356870" marR="77470" indent="-285750" algn="just">
              <a:lnSpc>
                <a:spcPct val="150000"/>
              </a:lnSpc>
              <a:spcBef>
                <a:spcPts val="5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Искусственный</a:t>
            </a:r>
            <a:r>
              <a:rPr lang="ru-RU" b="1" spc="-15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интеллект</a:t>
            </a:r>
            <a:r>
              <a:rPr lang="ru-RU" b="1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b="1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транспортной</a:t>
            </a:r>
            <a:r>
              <a:rPr lang="ru-RU" b="1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системе</a:t>
            </a:r>
          </a:p>
          <a:p>
            <a:pPr marL="356870" marR="77470" indent="-285750" algn="just">
              <a:lnSpc>
                <a:spcPct val="150000"/>
              </a:lnSpc>
              <a:spcBef>
                <a:spcPts val="5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Искусственный</a:t>
            </a:r>
            <a:r>
              <a:rPr lang="ru-RU" b="1" spc="-15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интеллект</a:t>
            </a:r>
            <a:r>
              <a:rPr lang="ru-RU" b="1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b="1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промышленности  </a:t>
            </a:r>
            <a:endParaRPr lang="ru-RU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56870" marR="77470" indent="-285750" algn="just">
              <a:lnSpc>
                <a:spcPct val="150000"/>
              </a:lnSpc>
              <a:spcBef>
                <a:spcPts val="5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Искусственный</a:t>
            </a:r>
            <a:r>
              <a:rPr lang="ru-RU" b="1" spc="-2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интеллект</a:t>
            </a:r>
            <a:r>
              <a:rPr lang="ru-RU" b="1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b="1" spc="-1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здравоохранении</a:t>
            </a:r>
            <a:endParaRPr lang="ru-RU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8216249"/>
      </p:ext>
    </p:extLst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23528" y="3068960"/>
            <a:ext cx="255577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1120" marR="76835" indent="540385" algn="just">
              <a:spcBef>
                <a:spcPts val="10"/>
              </a:spcBef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Самой</a:t>
            </a:r>
            <a:r>
              <a:rPr lang="ru-RU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успешной</a:t>
            </a:r>
            <a:r>
              <a:rPr lang="ru-RU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областью</a:t>
            </a:r>
            <a:r>
              <a:rPr lang="ru-RU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для</a:t>
            </a:r>
            <a:r>
              <a:rPr lang="ru-RU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разработчиков</a:t>
            </a:r>
            <a:r>
              <a:rPr lang="ru-RU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искусственного</a:t>
            </a:r>
            <a:r>
              <a:rPr lang="ru-RU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интеллекта</a:t>
            </a:r>
            <a:r>
              <a:rPr lang="ru-RU" b="1" spc="-33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стало</a:t>
            </a:r>
            <a:r>
              <a:rPr lang="ru-RU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образование.</a:t>
            </a:r>
            <a:r>
              <a:rPr lang="ru-RU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преподаватели,</a:t>
            </a:r>
            <a:r>
              <a:rPr lang="ru-RU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ученики</a:t>
            </a:r>
            <a:r>
              <a:rPr lang="ru-RU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постоянно</a:t>
            </a:r>
            <a:r>
              <a:rPr lang="ru-RU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пользуются</a:t>
            </a:r>
            <a:r>
              <a:rPr lang="ru-RU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приложениями для чтения и изучения разных предметов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..</a:t>
            </a:r>
            <a:endParaRPr lang="ru-RU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636568" y="35238"/>
            <a:ext cx="2483768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Первые устройства для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обучения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начали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появляться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ещё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80-х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годах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прошлого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века: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системы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интерактивными тренажёрами для занятий математикой, иностранными языками и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многими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другими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дисциплинами,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теперь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онлайн-обучение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позволяет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каждому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учителю заметно расширить аудиторию. Я считаю, что этот процесс будет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развиваться</a:t>
            </a:r>
            <a:r>
              <a:rPr lang="ru-RU" spc="-6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pc="-6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дальше,</a:t>
            </a:r>
            <a:r>
              <a:rPr lang="ru-RU" spc="-6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но</a:t>
            </a:r>
            <a:r>
              <a:rPr lang="ru-RU" spc="-6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всё-таки</a:t>
            </a:r>
            <a:r>
              <a:rPr lang="ru-RU" spc="-6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живые</a:t>
            </a:r>
            <a:r>
              <a:rPr lang="ru-RU" spc="-7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учителя</a:t>
            </a:r>
            <a:r>
              <a:rPr lang="ru-RU" spc="-6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из</a:t>
            </a:r>
            <a:r>
              <a:rPr lang="ru-RU" spc="-6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школ</a:t>
            </a:r>
            <a:r>
              <a:rPr lang="ru-RU" spc="-7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не</a:t>
            </a:r>
            <a:r>
              <a:rPr lang="ru-RU" spc="-7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исчезнут</a:t>
            </a:r>
            <a:r>
              <a:rPr lang="ru-RU" spc="-8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pc="-6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по-прежнему</a:t>
            </a:r>
            <a:r>
              <a:rPr lang="ru-RU" spc="-34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будут</a:t>
            </a:r>
            <a:r>
              <a:rPr lang="ru-RU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вести</a:t>
            </a:r>
            <a:r>
              <a:rPr lang="ru-RU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основные</a:t>
            </a:r>
            <a:r>
              <a:rPr lang="ru-RU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предметы</a:t>
            </a:r>
            <a:endParaRPr lang="ru-RU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Чем отличается искусственный интеллект (ИИ) от робототехники?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63068" y="3429000"/>
            <a:ext cx="4580931" cy="3429000"/>
          </a:xfrm>
          <a:prstGeom prst="rect">
            <a:avLst/>
          </a:prstGeom>
          <a:noFill/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/>
          <a:srcRect l="8063" t="10473" r="49183"/>
          <a:stretch>
            <a:fillRect/>
          </a:stretch>
        </p:blipFill>
        <p:spPr bwMode="auto">
          <a:xfrm>
            <a:off x="5881079" y="502687"/>
            <a:ext cx="2071702" cy="2000264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179512" y="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Искусственный</a:t>
            </a:r>
            <a:r>
              <a:rPr lang="ru-RU" b="1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интеллект</a:t>
            </a:r>
            <a:r>
              <a:rPr lang="ru-RU" b="1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b="1" spc="-1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здравоохранении</a:t>
            </a:r>
            <a:r>
              <a:rPr lang="ru-RU" b="1" spc="-1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99849" y="660791"/>
            <a:ext cx="394218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1120" marR="76835" indent="540385" algn="just">
              <a:spcBef>
                <a:spcPts val="24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IBM представило решение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Watson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Оно представляет собой суперкомпьютер,</a:t>
            </a:r>
            <a:r>
              <a:rPr lang="ru-RU" spc="-33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который способен анализировать медицинские данные и даже изображения, чтобы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ставить диагноз. Совершенствуя технологию, IBM обучает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Watson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обнаружению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слабо выраженных признаков редких заболеваний у детей.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помощью искусственного интеллекта планируют диагностировать рак на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ранних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стадиях.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Разработчики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Behold.ai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сообщают,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что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средство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излечения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от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указанного заболевания не будет иметь привычную форму медикаментов. Их цель –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научить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искусственный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интеллект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обнаруживать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злокачественные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опухоли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рентгеновским снимкам предельно рано, что не лечить, а предотвратить развитие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болезни.</a:t>
            </a:r>
          </a:p>
        </p:txBody>
      </p:sp>
    </p:spTree>
    <p:extLst>
      <p:ext uri="{BB962C8B-B14F-4D97-AF65-F5344CB8AC3E}">
        <p14:creationId xmlns:p14="http://schemas.microsoft.com/office/powerpoint/2010/main" val="730936034"/>
      </p:ext>
    </p:extLst>
  </p:cSld>
  <p:clrMapOvr>
    <a:masterClrMapping/>
  </p:clrMapOvr>
  <p:transition>
    <p:strips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Medicine,Health,Tech,artificial intelligence,cancer,diseases,research.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905000"/>
            <a:ext cx="4572000" cy="304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16632"/>
            <a:ext cx="8496944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3025" marR="76200" indent="-229235" algn="just">
              <a:spcAft>
                <a:spcPts val="0"/>
              </a:spcAft>
              <a:tabLst>
                <a:tab pos="530860" algn="l"/>
              </a:tabLst>
            </a:pP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Практическая часть работы</a:t>
            </a:r>
          </a:p>
          <a:p>
            <a:pPr marL="73025" marR="76200" indent="-229235" algn="just">
              <a:spcAft>
                <a:spcPts val="0"/>
              </a:spcAft>
              <a:tabLst>
                <a:tab pos="530860" algn="l"/>
              </a:tabLst>
            </a:pPr>
            <a:endParaRPr lang="ru-RU" sz="2400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Чтобы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узнать интересен ли вопрос Искусственного интеллекта моим одноклассникам я разработала анкету и провела опрос- 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анкетирование.</a:t>
            </a:r>
            <a:r>
              <a:rPr lang="ru-RU" dirty="0"/>
              <a:t>  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опросе- анкетировании участвовало 10 человек, возраст 13- 14 лет. Мои ожидания оправданы: всех сверстников заинтересовал вопрос по Искусственному интеллекту. Робот- пылесос имеет 2 товарища. Девочки (4 девочки) мало знакомы с данной темой. Мальчики (6 мальчиков) хотели бы поучаствовать в разработке Искусственных интеллектов.</a:t>
            </a:r>
          </a:p>
          <a:p>
            <a:pPr marL="73025" marR="76200" indent="-229235" algn="just">
              <a:spcAft>
                <a:spcPts val="0"/>
              </a:spcAft>
              <a:tabLst>
                <a:tab pos="530860" algn="l"/>
              </a:tabLst>
            </a:pPr>
            <a:endParaRPr lang="ru-RU" sz="1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5385" y="3102065"/>
            <a:ext cx="896448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3025" marR="76200" indent="-229235" algn="just">
              <a:spcAft>
                <a:spcPts val="0"/>
              </a:spcAft>
              <a:tabLst>
                <a:tab pos="530860" algn="l"/>
              </a:tabLs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Вывод: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результаты анкетирования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сподвигли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меня к изучению Искусственного интеллекта, а также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решено подготовить и провести урок информатики в 7 классе с использованием моей работы и созданной презентации, предложить проведение интеллектуальных классных часов для 5-8 классов по готовым материалам данной учебно- исследовательской работы и просмотром фильма «Приключение Электроника».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3025" marR="76200" indent="-229235" algn="just">
              <a:spcAft>
                <a:spcPts val="0"/>
              </a:spcAft>
              <a:tabLst>
                <a:tab pos="530860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Ещё у меня появилось желание записаться в кружок « Робототехника»!</a:t>
            </a:r>
            <a:endPara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074" name="Picture 2" descr="Искусственный интеллект не вытеснит человека, а сделает его сильнее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4797152"/>
            <a:ext cx="5166320" cy="2054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9520435"/>
      </p:ext>
    </p:extLst>
  </p:cSld>
  <p:clrMapOvr>
    <a:masterClrMapping/>
  </p:clrMapOvr>
  <p:transition>
    <p:strips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Искусственный интеллект.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62015"/>
            <a:ext cx="4562475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7719" y="3080793"/>
            <a:ext cx="8864761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1120" marR="76835" indent="540385" algn="just">
              <a:spcBef>
                <a:spcPts val="5"/>
              </a:spcBef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Пока</a:t>
            </a:r>
            <a:r>
              <a:rPr lang="ru-RU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искусственный</a:t>
            </a:r>
            <a:r>
              <a:rPr lang="ru-RU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интеллект</a:t>
            </a:r>
            <a:r>
              <a:rPr lang="ru-RU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не</a:t>
            </a:r>
            <a:r>
              <a:rPr lang="ru-RU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научится</a:t>
            </a:r>
            <a:r>
              <a:rPr lang="ru-RU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ставить</a:t>
            </a:r>
            <a:r>
              <a:rPr lang="ru-RU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сам</a:t>
            </a:r>
            <a:r>
              <a:rPr lang="ru-RU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перед</a:t>
            </a:r>
            <a:r>
              <a:rPr lang="ru-RU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собой</a:t>
            </a:r>
            <a:r>
              <a:rPr lang="ru-RU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цели,</a:t>
            </a:r>
            <a:r>
              <a:rPr lang="ru-RU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он</a:t>
            </a:r>
            <a:r>
              <a:rPr lang="ru-RU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будет</a:t>
            </a:r>
            <a:r>
              <a:rPr lang="ru-RU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беспрекословно</a:t>
            </a:r>
            <a:r>
              <a:rPr lang="ru-RU" b="1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служить</a:t>
            </a:r>
            <a:r>
              <a:rPr lang="ru-RU" b="1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человеку. А вот заменить полностью человека искусственный интеллект не сможет, тем более учителя математики. Уже создали математические решатели, которые решат или проверят правильность решения, к примеру, уравнения, но учитель руководствуется собственным опытом и интуитивным здравым смыслом, делает какие- либо преобразования. Учитель комментирует каждый шаг ученика, меняя интонацию голоса, подбадривая его или наталкивает на другой метод решения задачи. Учитель учитывает реакцию школьников и сможет в любой момент остановить объяснение материала. Сможет ли это робот? Конечно же нет! Робот- ассистент учителя может проверить наличие домашнего задания, а его понимание, умение решать самостоятельно без компьютера– нет! Никакая, даже самая продвинутая программа не сможет заменить учителя математики!</a:t>
            </a:r>
          </a:p>
          <a:p>
            <a:pPr marL="71120" marR="76835" indent="540385" algn="just">
              <a:spcBef>
                <a:spcPts val="5"/>
              </a:spcBef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</a:t>
            </a:r>
          </a:p>
          <a:p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8779323"/>
      </p:ext>
    </p:extLst>
  </p:cSld>
  <p:clrMapOvr>
    <a:masterClrMapping/>
  </p:clrMapOvr>
  <p:transition>
    <p:strips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0" y="2010519"/>
            <a:ext cx="9144000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dirty="0"/>
              <a:t> </a:t>
            </a:r>
          </a:p>
          <a:p>
            <a:pPr algn="ctr"/>
            <a:r>
              <a:rPr lang="ru-RU" sz="2400" b="1" dirty="0" smtClean="0"/>
              <a:t>Источники </a:t>
            </a:r>
            <a:r>
              <a:rPr lang="ru-RU" sz="2400" b="1" dirty="0"/>
              <a:t>информации.</a:t>
            </a:r>
          </a:p>
          <a:p>
            <a:pPr algn="ctr"/>
            <a:r>
              <a:rPr lang="ru-RU" sz="2400" b="1" dirty="0"/>
              <a:t> </a:t>
            </a:r>
          </a:p>
          <a:p>
            <a:r>
              <a:rPr lang="ru-RU" u="sng" dirty="0">
                <a:hlinkClick r:id="rId2"/>
              </a:rPr>
              <a:t>https://ru.wikipedia.org/wiki/Интеллект</a:t>
            </a:r>
            <a:endParaRPr lang="ru-RU" dirty="0"/>
          </a:p>
          <a:p>
            <a:r>
              <a:rPr lang="ru-RU" u="sng" dirty="0">
                <a:hlinkClick r:id="rId3"/>
              </a:rPr>
              <a:t>https://ru.wikipedia.org/wiki/Искусственный_интеллект</a:t>
            </a:r>
            <a:r>
              <a:rPr lang="ru-RU" dirty="0"/>
              <a:t> </a:t>
            </a:r>
            <a:r>
              <a:rPr lang="ru-RU" u="sng" dirty="0">
                <a:hlinkClick r:id="rId4"/>
              </a:rPr>
              <a:t>https://ru.wikipedia.org/wiki/Искусственная_нейронная_сеть</a:t>
            </a:r>
            <a:r>
              <a:rPr lang="ru-RU" dirty="0"/>
              <a:t> </a:t>
            </a:r>
            <a:r>
              <a:rPr lang="ru-RU" u="sng" dirty="0">
                <a:hlinkClick r:id="rId5"/>
              </a:rPr>
              <a:t>https://www.nkj.ru</a:t>
            </a:r>
            <a:endParaRPr lang="ru-RU" dirty="0"/>
          </a:p>
          <a:p>
            <a:r>
              <a:rPr lang="ru-RU" dirty="0"/>
              <a:t/>
            </a:r>
            <a:br>
              <a:rPr lang="ru-RU" dirty="0"/>
            </a:br>
            <a:r>
              <a:rPr lang="ru-RU" b="1" u="heavy" dirty="0">
                <a:hlinkClick r:id="rId6"/>
              </a:rPr>
              <a:t>http://knowledge.allbest.ru/programming/3c0a65625a2ac79b5c43b88421206d37_0.ht</a:t>
            </a:r>
            <a:r>
              <a:rPr lang="ru-RU" b="1" dirty="0"/>
              <a:t> </a:t>
            </a:r>
            <a:r>
              <a:rPr lang="ru-RU" b="1" u="heavy" dirty="0" err="1"/>
              <a:t>ml</a:t>
            </a:r>
            <a:endParaRPr lang="ru-RU" dirty="0"/>
          </a:p>
          <a:p>
            <a:pPr lvl="0"/>
            <a:r>
              <a:rPr lang="ru-RU" dirty="0"/>
              <a:t>Кибернетический подход </a:t>
            </a:r>
            <a:r>
              <a:rPr lang="ru-RU" b="1" u="heavy" dirty="0">
                <a:hlinkClick r:id="rId7"/>
              </a:rPr>
              <a:t>http://gashevsn.narod.ru/Intell.htm</a:t>
            </a:r>
            <a:endParaRPr lang="ru-RU" dirty="0"/>
          </a:p>
          <a:p>
            <a:pPr lvl="0"/>
            <a:r>
              <a:rPr lang="ru-RU" dirty="0"/>
              <a:t>Виды роботов </a:t>
            </a:r>
            <a:r>
              <a:rPr lang="ru-RU" b="1" u="heavy" dirty="0">
                <a:hlinkClick r:id="rId8"/>
              </a:rPr>
              <a:t>http://otherreferats.allbest.ru/programming/00176233_0.html</a:t>
            </a:r>
            <a:endParaRPr lang="ru-RU" dirty="0"/>
          </a:p>
          <a:p>
            <a:pPr lvl="0"/>
            <a:r>
              <a:rPr lang="ru-RU" dirty="0"/>
              <a:t>История развития робототехники </a:t>
            </a:r>
            <a:r>
              <a:rPr lang="ru-RU" b="1" u="heavy" dirty="0">
                <a:hlinkClick r:id="rId9"/>
              </a:rPr>
              <a:t>http://roboreview.ru/nauka-o-</a:t>
            </a:r>
            <a:r>
              <a:rPr lang="ru-RU" b="1" dirty="0"/>
              <a:t> </a:t>
            </a:r>
            <a:r>
              <a:rPr lang="ru-RU" b="1" u="heavy" dirty="0" err="1"/>
              <a:t>robotah</a:t>
            </a:r>
            <a:r>
              <a:rPr lang="ru-RU" b="1" u="heavy" dirty="0"/>
              <a:t>/istoriya-razvitiya-robototehniki.html</a:t>
            </a:r>
            <a:endParaRPr lang="ru-RU" dirty="0"/>
          </a:p>
          <a:p>
            <a:pPr lvl="0"/>
            <a:r>
              <a:rPr lang="ru-RU" dirty="0"/>
              <a:t>Плюсы и минусы применения промышленных роботов </a:t>
            </a:r>
            <a:r>
              <a:rPr lang="ru-RU" b="1" u="heavy" dirty="0">
                <a:hlinkClick r:id="rId10"/>
              </a:rPr>
              <a:t>http://www.bizkatalog.ru/23-equipment/2268-pljusy-i-minusy-primjenjenija-</a:t>
            </a:r>
            <a:r>
              <a:rPr lang="ru-RU" b="1" dirty="0"/>
              <a:t> </a:t>
            </a:r>
            <a:r>
              <a:rPr lang="ru-RU" b="1" u="heavy" dirty="0"/>
              <a:t>promyshljennykh-robotov.html</a:t>
            </a:r>
            <a:endParaRPr lang="ru-RU" dirty="0"/>
          </a:p>
          <a:p>
            <a:pPr lvl="0"/>
            <a:r>
              <a:rPr lang="ru-RU" dirty="0"/>
              <a:t>Примеры роботов </a:t>
            </a:r>
            <a:r>
              <a:rPr lang="ru-RU" b="1" u="heavy" dirty="0">
                <a:hlinkClick r:id="rId11"/>
              </a:rPr>
              <a:t>http://www.prorobot.ru/06.php?page=2.htm</a:t>
            </a:r>
            <a:endParaRPr lang="ru-RU" dirty="0"/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444444"/>
              </a:solidFill>
              <a:effectLst/>
              <a:latin typeface="Trebuchet MS" pitchFamily="34" charset="0"/>
              <a:ea typeface="Calibri" pitchFamily="34" charset="0"/>
              <a:cs typeface="Times New Roman" pitchFamily="18" charset="0"/>
            </a:endParaRPr>
          </a:p>
        </p:txBody>
      </p:sp>
      <p:grpSp>
        <p:nvGrpSpPr>
          <p:cNvPr id="2" name="Группа 14"/>
          <p:cNvGrpSpPr/>
          <p:nvPr/>
        </p:nvGrpSpPr>
        <p:grpSpPr>
          <a:xfrm>
            <a:off x="0" y="0"/>
            <a:ext cx="9144000" cy="1809763"/>
            <a:chOff x="0" y="0"/>
            <a:chExt cx="9144000" cy="1809763"/>
          </a:xfrm>
        </p:grpSpPr>
        <p:pic>
          <p:nvPicPr>
            <p:cNvPr id="1026" name="Picture 2" descr="C:\Users\JULI\AppData\Local\Microsoft\Windows\Temporary Internet Files\Content.IE5\H49H3T3N\MC900438746[1].jpg"/>
            <p:cNvPicPr>
              <a:picLocks noChangeAspect="1" noChangeArrowheads="1"/>
            </p:cNvPicPr>
            <p:nvPr/>
          </p:nvPicPr>
          <p:blipFill>
            <a:blip r:embed="rId12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1357322" cy="1809763"/>
            </a:xfrm>
            <a:prstGeom prst="rect">
              <a:avLst/>
            </a:prstGeom>
            <a:noFill/>
          </p:spPr>
        </p:pic>
        <p:pic>
          <p:nvPicPr>
            <p:cNvPr id="9" name="Picture 2" descr="C:\Users\JULI\AppData\Local\Microsoft\Windows\Temporary Internet Files\Content.IE5\H49H3T3N\MC900438746[1].jpg"/>
            <p:cNvPicPr>
              <a:picLocks noChangeAspect="1" noChangeArrowheads="1"/>
            </p:cNvPicPr>
            <p:nvPr/>
          </p:nvPicPr>
          <p:blipFill>
            <a:blip r:embed="rId12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285852" y="0"/>
              <a:ext cx="1357322" cy="1809763"/>
            </a:xfrm>
            <a:prstGeom prst="rect">
              <a:avLst/>
            </a:prstGeom>
            <a:noFill/>
          </p:spPr>
        </p:pic>
        <p:pic>
          <p:nvPicPr>
            <p:cNvPr id="10" name="Picture 2" descr="C:\Users\JULI\AppData\Local\Microsoft\Windows\Temporary Internet Files\Content.IE5\H49H3T3N\MC900438746[1].jpg"/>
            <p:cNvPicPr>
              <a:picLocks noChangeAspect="1" noChangeArrowheads="1"/>
            </p:cNvPicPr>
            <p:nvPr/>
          </p:nvPicPr>
          <p:blipFill>
            <a:blip r:embed="rId12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571736" y="0"/>
              <a:ext cx="1357322" cy="1809763"/>
            </a:xfrm>
            <a:prstGeom prst="rect">
              <a:avLst/>
            </a:prstGeom>
            <a:noFill/>
          </p:spPr>
        </p:pic>
        <p:pic>
          <p:nvPicPr>
            <p:cNvPr id="11" name="Picture 2" descr="C:\Users\JULI\AppData\Local\Microsoft\Windows\Temporary Internet Files\Content.IE5\H49H3T3N\MC900438746[1].jpg"/>
            <p:cNvPicPr>
              <a:picLocks noChangeAspect="1" noChangeArrowheads="1"/>
            </p:cNvPicPr>
            <p:nvPr/>
          </p:nvPicPr>
          <p:blipFill>
            <a:blip r:embed="rId12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857620" y="0"/>
              <a:ext cx="1357322" cy="1809763"/>
            </a:xfrm>
            <a:prstGeom prst="rect">
              <a:avLst/>
            </a:prstGeom>
            <a:noFill/>
          </p:spPr>
        </p:pic>
        <p:pic>
          <p:nvPicPr>
            <p:cNvPr id="12" name="Picture 2" descr="C:\Users\JULI\AppData\Local\Microsoft\Windows\Temporary Internet Files\Content.IE5\H49H3T3N\MC900438746[1].jpg"/>
            <p:cNvPicPr>
              <a:picLocks noChangeAspect="1" noChangeArrowheads="1"/>
            </p:cNvPicPr>
            <p:nvPr/>
          </p:nvPicPr>
          <p:blipFill>
            <a:blip r:embed="rId12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143504" y="0"/>
              <a:ext cx="1357322" cy="1809763"/>
            </a:xfrm>
            <a:prstGeom prst="rect">
              <a:avLst/>
            </a:prstGeom>
            <a:noFill/>
          </p:spPr>
        </p:pic>
        <p:pic>
          <p:nvPicPr>
            <p:cNvPr id="13" name="Picture 2" descr="C:\Users\JULI\AppData\Local\Microsoft\Windows\Temporary Internet Files\Content.IE5\H49H3T3N\MC900438746[1].jpg"/>
            <p:cNvPicPr>
              <a:picLocks noChangeAspect="1" noChangeArrowheads="1"/>
            </p:cNvPicPr>
            <p:nvPr/>
          </p:nvPicPr>
          <p:blipFill>
            <a:blip r:embed="rId12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429388" y="0"/>
              <a:ext cx="1357322" cy="1809763"/>
            </a:xfrm>
            <a:prstGeom prst="rect">
              <a:avLst/>
            </a:prstGeom>
            <a:noFill/>
          </p:spPr>
        </p:pic>
        <p:pic>
          <p:nvPicPr>
            <p:cNvPr id="14" name="Picture 2" descr="C:\Users\JULI\AppData\Local\Microsoft\Windows\Temporary Internet Files\Content.IE5\H49H3T3N\MC900438746[1].jpg"/>
            <p:cNvPicPr>
              <a:picLocks noChangeAspect="1" noChangeArrowheads="1"/>
            </p:cNvPicPr>
            <p:nvPr/>
          </p:nvPicPr>
          <p:blipFill>
            <a:blip r:embed="rId12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786678" y="0"/>
              <a:ext cx="1357322" cy="1809763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avatars.mds.yandex.net/i?id=92edb9fc694a398bcc3c7a20feb08efc_l-5220476-images-thumbs&amp;n=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5908"/>
            <a:ext cx="5160084" cy="3440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...промышленный agronomist, фермер используя технологию искусственного инте...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645024"/>
            <a:ext cx="4032448" cy="304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В России провели испытания первого противопожарного робота.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645024"/>
            <a:ext cx="4023457" cy="304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69975370"/>
      </p:ext>
    </p:extLst>
  </p:cSld>
  <p:clrMapOvr>
    <a:masterClrMapping/>
  </p:clrMapOvr>
  <p:transition>
    <p:strips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Основные характеристикиТипКомплект аксессуаровОписаниеСменный комплект аксе...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2386" y="188640"/>
            <a:ext cx="4572000" cy="304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Бизнес окажется под угрозой искусственного интеллекта.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3645024"/>
            <a:ext cx="4572000" cy="304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Курская область - в числе пилотных регионов, где запустят систему... 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386" y="3645024"/>
            <a:ext cx="4572000" cy="304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57466756"/>
      </p:ext>
    </p:extLst>
  </p:cSld>
  <p:clrMapOvr>
    <a:masterClrMapping/>
  </p:clrMapOvr>
  <p:transition>
    <p:strips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98976" y="8909440"/>
            <a:ext cx="7772400" cy="13620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1220787"/>
            <a:ext cx="7772400" cy="1500187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ВНИМАНИЕ!!!</a:t>
            </a:r>
            <a:endParaRPr lang="ru-RU" sz="4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Разработчики заставили его играть с самим собой, и в миллионах партий лишь ИИ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068960"/>
            <a:ext cx="3048000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Робототехника фон 62 фото для презентаций и картинок на рабочий стол. karti..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2238" y="3040452"/>
            <a:ext cx="4562475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7907146"/>
      </p:ext>
    </p:extLst>
  </p:cSld>
  <p:clrMapOvr>
    <a:masterClrMapping/>
  </p:clrMapOvr>
  <p:transition>
    <p:strips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/>
          <p:cNvGrpSpPr/>
          <p:nvPr/>
        </p:nvGrpSpPr>
        <p:grpSpPr>
          <a:xfrm>
            <a:off x="0" y="0"/>
            <a:ext cx="9144000" cy="1809763"/>
            <a:chOff x="0" y="0"/>
            <a:chExt cx="9144000" cy="1809763"/>
          </a:xfrm>
        </p:grpSpPr>
        <p:pic>
          <p:nvPicPr>
            <p:cNvPr id="1026" name="Picture 2" descr="C:\Users\JULI\AppData\Local\Microsoft\Windows\Temporary Internet Files\Content.IE5\H49H3T3N\MC900438746[1]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1357322" cy="1809763"/>
            </a:xfrm>
            <a:prstGeom prst="rect">
              <a:avLst/>
            </a:prstGeom>
            <a:noFill/>
          </p:spPr>
        </p:pic>
        <p:pic>
          <p:nvPicPr>
            <p:cNvPr id="9" name="Picture 2" descr="C:\Users\JULI\AppData\Local\Microsoft\Windows\Temporary Internet Files\Content.IE5\H49H3T3N\MC900438746[1]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285852" y="0"/>
              <a:ext cx="1357322" cy="1809763"/>
            </a:xfrm>
            <a:prstGeom prst="rect">
              <a:avLst/>
            </a:prstGeom>
            <a:noFill/>
          </p:spPr>
        </p:pic>
        <p:pic>
          <p:nvPicPr>
            <p:cNvPr id="10" name="Picture 2" descr="C:\Users\JULI\AppData\Local\Microsoft\Windows\Temporary Internet Files\Content.IE5\H49H3T3N\MC900438746[1]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571736" y="0"/>
              <a:ext cx="1357322" cy="1809763"/>
            </a:xfrm>
            <a:prstGeom prst="rect">
              <a:avLst/>
            </a:prstGeom>
            <a:noFill/>
          </p:spPr>
        </p:pic>
        <p:pic>
          <p:nvPicPr>
            <p:cNvPr id="11" name="Picture 2" descr="C:\Users\JULI\AppData\Local\Microsoft\Windows\Temporary Internet Files\Content.IE5\H49H3T3N\MC900438746[1]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857620" y="0"/>
              <a:ext cx="1357322" cy="1809763"/>
            </a:xfrm>
            <a:prstGeom prst="rect">
              <a:avLst/>
            </a:prstGeom>
            <a:noFill/>
          </p:spPr>
        </p:pic>
        <p:pic>
          <p:nvPicPr>
            <p:cNvPr id="12" name="Picture 2" descr="C:\Users\JULI\AppData\Local\Microsoft\Windows\Temporary Internet Files\Content.IE5\H49H3T3N\MC900438746[1]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143504" y="0"/>
              <a:ext cx="1357322" cy="1809763"/>
            </a:xfrm>
            <a:prstGeom prst="rect">
              <a:avLst/>
            </a:prstGeom>
            <a:noFill/>
          </p:spPr>
        </p:pic>
        <p:pic>
          <p:nvPicPr>
            <p:cNvPr id="13" name="Picture 2" descr="C:\Users\JULI\AppData\Local\Microsoft\Windows\Temporary Internet Files\Content.IE5\H49H3T3N\MC900438746[1]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429388" y="0"/>
              <a:ext cx="1357322" cy="1809763"/>
            </a:xfrm>
            <a:prstGeom prst="rect">
              <a:avLst/>
            </a:prstGeom>
            <a:noFill/>
          </p:spPr>
        </p:pic>
        <p:pic>
          <p:nvPicPr>
            <p:cNvPr id="14" name="Picture 2" descr="C:\Users\JULI\AppData\Local\Microsoft\Windows\Temporary Internet Files\Content.IE5\H49H3T3N\MC900438746[1]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786678" y="0"/>
              <a:ext cx="1357322" cy="1809763"/>
            </a:xfrm>
            <a:prstGeom prst="rect">
              <a:avLst/>
            </a:prstGeom>
            <a:noFill/>
          </p:spPr>
        </p:pic>
      </p:grpSp>
      <p:sp>
        <p:nvSpPr>
          <p:cNvPr id="2" name="Прямоугольник 1"/>
          <p:cNvSpPr/>
          <p:nvPr/>
        </p:nvSpPr>
        <p:spPr>
          <a:xfrm>
            <a:off x="350373" y="1809763"/>
            <a:ext cx="837181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355"/>
              </a:spcBef>
              <a:spcAft>
                <a:spcPts val="0"/>
              </a:spcAft>
              <a:tabLst>
                <a:tab pos="3130550" algn="l"/>
              </a:tabLs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</a:t>
            </a: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 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очень давних времен в сказках и легендах упоминалась «чистая» и «нечистая» сила,  которая  решает за человека его проблемы. Попытки обнаружить её в реальной жизни успехом не увенчались, поэтому людям пришлось создавать себе искусственных помощников. </a:t>
            </a: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Роботы успешно конкурируют с человеком 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 сфере материальной, </a:t>
            </a: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позже  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решили переложить на плечи или скорее всего на головы роботов и интеллектуальную деятельность. И на этом поприще есть впечатляющие результаты. Роботы сочиняют музыку, играют в шахматы, рисуют картины. А может ли искусственный интеллект полностью заменить человека, к примеру, учителя математики?</a:t>
            </a:r>
            <a:endParaRPr lang="ru-RU" sz="2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http://koketka.by/media/k2/items/cache/ffb67c0cbdf3cc4dd2a13b69ce367cd4_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6213" y="4021705"/>
            <a:ext cx="4714876" cy="2948557"/>
          </a:xfrm>
          <a:prstGeom prst="rect">
            <a:avLst/>
          </a:prstGeom>
          <a:noFill/>
        </p:spPr>
      </p:pic>
      <p:pic>
        <p:nvPicPr>
          <p:cNvPr id="6" name="Picture 4" descr="http://koketka.by/media/k2/items/cache/ffb67c0cbdf3cc4dd2a13b69ce367cd4_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79512" y="4021705"/>
            <a:ext cx="4535364" cy="283629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000" y="0"/>
            <a:ext cx="885698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355"/>
              </a:spcBef>
              <a:spcAft>
                <a:spcPts val="0"/>
              </a:spcAft>
              <a:tabLst>
                <a:tab pos="3130550" algn="l"/>
              </a:tabLst>
            </a:pP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Я 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решила </a:t>
            </a: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ответить на этот вопрос и поближе 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познакомиться с историей развития и перспективами развития искусственного интеллекта, расспросить своих одноклассников, как они считают: «Во всех ли сферах жизни роботы заменят человека?» именно после  просмотра фильма «Приключения Электроника», в котором профессор Громов создает робота Электроника, с виду обыкновенного парня, а на самом деле обладающего феноменальным умом, силой, скоростью и еще массой нечеловеческих талантов. Вот он Искусственный Интеллект, мечтающий стать человеком! Меня заинтересовал этот вопрос! Реально ли это?</a:t>
            </a:r>
            <a:endParaRPr lang="ru-RU" sz="2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5" name="Picture 4" descr="http://koketka.by/media/k2/items/cache/ffb67c0cbdf3cc4dd2a13b69ce367cd4_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4156801"/>
            <a:ext cx="4319340" cy="2701199"/>
          </a:xfrm>
          <a:prstGeom prst="rect">
            <a:avLst/>
          </a:prstGeom>
          <a:noFill/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0" y="1837290"/>
            <a:ext cx="900112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/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выбранной темы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аключается в важности развития технологий искусственного интеллекта для робототехники, кибернетики, для развития социальных услуг.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444444"/>
              </a:solidFill>
              <a:effectLst/>
              <a:latin typeface="Times New Roman" panose="02020603050405020304" pitchFamily="18" charset="0"/>
              <a:ea typeface="Calibri" pitchFamily="34" charset="0"/>
              <a:cs typeface="Times New Roman" panose="02020603050405020304" pitchFamily="18" charset="0"/>
            </a:endParaRPr>
          </a:p>
        </p:txBody>
      </p:sp>
      <p:pic>
        <p:nvPicPr>
          <p:cNvPr id="15364" name="Picture 4" descr="http://koketka.by/media/k2/items/cache/ffb67c0cbdf3cc4dd2a13b69ce367cd4_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3940973"/>
            <a:ext cx="4714876" cy="2948557"/>
          </a:xfrm>
          <a:prstGeom prst="rect">
            <a:avLst/>
          </a:prstGeom>
          <a:noFill/>
        </p:spPr>
      </p:pic>
      <p:pic>
        <p:nvPicPr>
          <p:cNvPr id="6" name="Picture 4" descr="http://koketka.by/media/k2/items/cache/ffb67c0cbdf3cc4dd2a13b69ce367cd4_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0" y="3909443"/>
            <a:ext cx="4714876" cy="2948557"/>
          </a:xfrm>
          <a:prstGeom prst="rect">
            <a:avLst/>
          </a:prstGeom>
          <a:noFill/>
        </p:spPr>
      </p:pic>
      <p:grpSp>
        <p:nvGrpSpPr>
          <p:cNvPr id="2" name="Группа 14"/>
          <p:cNvGrpSpPr/>
          <p:nvPr/>
        </p:nvGrpSpPr>
        <p:grpSpPr>
          <a:xfrm>
            <a:off x="0" y="0"/>
            <a:ext cx="9144000" cy="1809763"/>
            <a:chOff x="0" y="0"/>
            <a:chExt cx="9144000" cy="1809763"/>
          </a:xfrm>
        </p:grpSpPr>
        <p:pic>
          <p:nvPicPr>
            <p:cNvPr id="1026" name="Picture 2" descr="C:\Users\JULI\AppData\Local\Microsoft\Windows\Temporary Internet Files\Content.IE5\H49H3T3N\MC900438746[1]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1357322" cy="1809763"/>
            </a:xfrm>
            <a:prstGeom prst="rect">
              <a:avLst/>
            </a:prstGeom>
            <a:noFill/>
          </p:spPr>
        </p:pic>
        <p:pic>
          <p:nvPicPr>
            <p:cNvPr id="9" name="Picture 2" descr="C:\Users\JULI\AppData\Local\Microsoft\Windows\Temporary Internet Files\Content.IE5\H49H3T3N\MC900438746[1]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285852" y="0"/>
              <a:ext cx="1357322" cy="1809763"/>
            </a:xfrm>
            <a:prstGeom prst="rect">
              <a:avLst/>
            </a:prstGeom>
            <a:noFill/>
          </p:spPr>
        </p:pic>
        <p:pic>
          <p:nvPicPr>
            <p:cNvPr id="10" name="Picture 2" descr="C:\Users\JULI\AppData\Local\Microsoft\Windows\Temporary Internet Files\Content.IE5\H49H3T3N\MC900438746[1]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571736" y="0"/>
              <a:ext cx="1357322" cy="1809763"/>
            </a:xfrm>
            <a:prstGeom prst="rect">
              <a:avLst/>
            </a:prstGeom>
            <a:noFill/>
          </p:spPr>
        </p:pic>
        <p:pic>
          <p:nvPicPr>
            <p:cNvPr id="11" name="Picture 2" descr="C:\Users\JULI\AppData\Local\Microsoft\Windows\Temporary Internet Files\Content.IE5\H49H3T3N\MC900438746[1]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857620" y="0"/>
              <a:ext cx="1357322" cy="1809763"/>
            </a:xfrm>
            <a:prstGeom prst="rect">
              <a:avLst/>
            </a:prstGeom>
            <a:noFill/>
          </p:spPr>
        </p:pic>
        <p:pic>
          <p:nvPicPr>
            <p:cNvPr id="12" name="Picture 2" descr="C:\Users\JULI\AppData\Local\Microsoft\Windows\Temporary Internet Files\Content.IE5\H49H3T3N\MC900438746[1]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143504" y="0"/>
              <a:ext cx="1357322" cy="1809763"/>
            </a:xfrm>
            <a:prstGeom prst="rect">
              <a:avLst/>
            </a:prstGeom>
            <a:noFill/>
          </p:spPr>
        </p:pic>
        <p:pic>
          <p:nvPicPr>
            <p:cNvPr id="13" name="Picture 2" descr="C:\Users\JULI\AppData\Local\Microsoft\Windows\Temporary Internet Files\Content.IE5\H49H3T3N\MC900438746[1]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429388" y="0"/>
              <a:ext cx="1357322" cy="1809763"/>
            </a:xfrm>
            <a:prstGeom prst="rect">
              <a:avLst/>
            </a:prstGeom>
            <a:noFill/>
          </p:spPr>
        </p:pic>
        <p:pic>
          <p:nvPicPr>
            <p:cNvPr id="14" name="Picture 2" descr="C:\Users\JULI\AppData\Local\Microsoft\Windows\Temporary Internet Files\Content.IE5\H49H3T3N\MC900438746[1]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786678" y="0"/>
              <a:ext cx="1357322" cy="1809763"/>
            </a:xfrm>
            <a:prstGeom prst="rect">
              <a:avLst/>
            </a:prstGeom>
            <a:noFill/>
          </p:spPr>
        </p:pic>
      </p:grpSp>
      <p:sp>
        <p:nvSpPr>
          <p:cNvPr id="3" name="Прямоугольник 2"/>
          <p:cNvSpPr/>
          <p:nvPr/>
        </p:nvSpPr>
        <p:spPr>
          <a:xfrm>
            <a:off x="0" y="2690336"/>
            <a:ext cx="90011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1120" marR="79375" algn="just"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Цель работы: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познакомиться с особенностями искусственного интеллекта; ответить на вопрос: « Сможет ли Искусственный интеллект заменить школьного учителя математики?»</a:t>
            </a:r>
            <a:endPara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5" name="Picture 4" descr="http://koketka.by/media/k2/items/cache/ffb67c0cbdf3cc4dd2a13b69ce367cd4_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3909443"/>
            <a:ext cx="4714876" cy="2948557"/>
          </a:xfrm>
          <a:prstGeom prst="rect">
            <a:avLst/>
          </a:prstGeom>
          <a:noFill/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http://koketka.by/media/k2/items/cache/ffb67c0cbdf3cc4dd2a13b69ce367cd4_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3909442"/>
            <a:ext cx="4714876" cy="2948557"/>
          </a:xfrm>
          <a:prstGeom prst="rect">
            <a:avLst/>
          </a:prstGeom>
          <a:noFill/>
        </p:spPr>
      </p:pic>
      <p:grpSp>
        <p:nvGrpSpPr>
          <p:cNvPr id="2" name="Группа 14"/>
          <p:cNvGrpSpPr/>
          <p:nvPr/>
        </p:nvGrpSpPr>
        <p:grpSpPr>
          <a:xfrm>
            <a:off x="0" y="0"/>
            <a:ext cx="9144000" cy="1809763"/>
            <a:chOff x="0" y="0"/>
            <a:chExt cx="9144000" cy="1809763"/>
          </a:xfrm>
        </p:grpSpPr>
        <p:pic>
          <p:nvPicPr>
            <p:cNvPr id="1026" name="Picture 2" descr="C:\Users\JULI\AppData\Local\Microsoft\Windows\Temporary Internet Files\Content.IE5\H49H3T3N\MC900438746[1]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1357322" cy="1809763"/>
            </a:xfrm>
            <a:prstGeom prst="rect">
              <a:avLst/>
            </a:prstGeom>
            <a:noFill/>
          </p:spPr>
        </p:pic>
        <p:pic>
          <p:nvPicPr>
            <p:cNvPr id="9" name="Picture 2" descr="C:\Users\JULI\AppData\Local\Microsoft\Windows\Temporary Internet Files\Content.IE5\H49H3T3N\MC900438746[1]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285852" y="0"/>
              <a:ext cx="1357322" cy="1809763"/>
            </a:xfrm>
            <a:prstGeom prst="rect">
              <a:avLst/>
            </a:prstGeom>
            <a:noFill/>
          </p:spPr>
        </p:pic>
        <p:pic>
          <p:nvPicPr>
            <p:cNvPr id="10" name="Picture 2" descr="C:\Users\JULI\AppData\Local\Microsoft\Windows\Temporary Internet Files\Content.IE5\H49H3T3N\MC900438746[1]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571736" y="0"/>
              <a:ext cx="1357322" cy="1809763"/>
            </a:xfrm>
            <a:prstGeom prst="rect">
              <a:avLst/>
            </a:prstGeom>
            <a:noFill/>
          </p:spPr>
        </p:pic>
        <p:pic>
          <p:nvPicPr>
            <p:cNvPr id="11" name="Picture 2" descr="C:\Users\JULI\AppData\Local\Microsoft\Windows\Temporary Internet Files\Content.IE5\H49H3T3N\MC900438746[1]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857620" y="0"/>
              <a:ext cx="1357322" cy="1809763"/>
            </a:xfrm>
            <a:prstGeom prst="rect">
              <a:avLst/>
            </a:prstGeom>
            <a:noFill/>
          </p:spPr>
        </p:pic>
        <p:pic>
          <p:nvPicPr>
            <p:cNvPr id="12" name="Picture 2" descr="C:\Users\JULI\AppData\Local\Microsoft\Windows\Temporary Internet Files\Content.IE5\H49H3T3N\MC900438746[1]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143504" y="0"/>
              <a:ext cx="1357322" cy="1809763"/>
            </a:xfrm>
            <a:prstGeom prst="rect">
              <a:avLst/>
            </a:prstGeom>
            <a:noFill/>
          </p:spPr>
        </p:pic>
        <p:pic>
          <p:nvPicPr>
            <p:cNvPr id="13" name="Picture 2" descr="C:\Users\JULI\AppData\Local\Microsoft\Windows\Temporary Internet Files\Content.IE5\H49H3T3N\MC900438746[1]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429388" y="0"/>
              <a:ext cx="1357322" cy="1809763"/>
            </a:xfrm>
            <a:prstGeom prst="rect">
              <a:avLst/>
            </a:prstGeom>
            <a:noFill/>
          </p:spPr>
        </p:pic>
        <p:pic>
          <p:nvPicPr>
            <p:cNvPr id="14" name="Picture 2" descr="C:\Users\JULI\AppData\Local\Microsoft\Windows\Temporary Internet Files\Content.IE5\H49H3T3N\MC900438746[1]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786678" y="0"/>
              <a:ext cx="1357322" cy="1809763"/>
            </a:xfrm>
            <a:prstGeom prst="rect">
              <a:avLst/>
            </a:prstGeom>
            <a:noFill/>
          </p:spPr>
        </p:pic>
      </p:grpSp>
      <p:sp>
        <p:nvSpPr>
          <p:cNvPr id="3" name="Прямоугольник 2"/>
          <p:cNvSpPr/>
          <p:nvPr/>
        </p:nvSpPr>
        <p:spPr>
          <a:xfrm>
            <a:off x="71438" y="1809763"/>
            <a:ext cx="9072562" cy="987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1120">
              <a:spcBef>
                <a:spcPts val="350"/>
              </a:spcBef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Задачи: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Bef>
                <a:spcPts val="250"/>
              </a:spcBef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612775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Изучить</a:t>
            </a:r>
            <a:r>
              <a:rPr lang="ru-RU" spc="-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направления</a:t>
            </a:r>
            <a:r>
              <a:rPr lang="ru-RU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перспективы</a:t>
            </a:r>
            <a:r>
              <a:rPr lang="ru-RU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развития</a:t>
            </a:r>
            <a:r>
              <a:rPr lang="ru-RU" spc="-3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искусственного</a:t>
            </a:r>
            <a:r>
              <a:rPr lang="ru-RU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интеллекта.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Bef>
                <a:spcPts val="235"/>
              </a:spcBef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612775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Познакомиться</a:t>
            </a:r>
            <a:r>
              <a:rPr lang="ru-RU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со</a:t>
            </a:r>
            <a:r>
              <a:rPr lang="ru-RU" spc="-1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сферами</a:t>
            </a:r>
            <a:r>
              <a:rPr lang="ru-RU" spc="-3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применения</a:t>
            </a:r>
            <a:r>
              <a:rPr lang="ru-RU" spc="-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искусственного</a:t>
            </a:r>
            <a:r>
              <a:rPr lang="ru-RU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интеллекта.</a:t>
            </a:r>
            <a:endParaRPr lang="ru-RU" sz="1400" spc="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-71438" y="263691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pPr marL="71120" marR="77470" algn="just">
              <a:spcBef>
                <a:spcPts val="365"/>
              </a:spcBef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Гипотеза: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применение искусственного интеллекта облегчает жизнь человеку, в будущем учителя математики заменит робот.</a:t>
            </a:r>
          </a:p>
          <a:p>
            <a:pPr marL="71120" marR="78740" algn="just"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Проблемы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: </a:t>
            </a:r>
          </a:p>
          <a:p>
            <a:pPr marL="71120" marR="78740"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-проблема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сверхинтеллекта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; взаимоотношений</a:t>
            </a:r>
            <a:r>
              <a:rPr lang="ru-RU" spc="-34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человечества и Искусственного интеллекта. </a:t>
            </a:r>
          </a:p>
          <a:p>
            <a:pPr marL="71120" marR="78740" algn="just"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Методы исследования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: анализ литературы; изучение терминологии; анкетирование и беседа; обобщение.</a:t>
            </a: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то такие Чат-боты и как они могут помочь в изучении английского язы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504" y="116632"/>
            <a:ext cx="9144072" cy="6923973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283968" y="836712"/>
            <a:ext cx="4572000" cy="3903954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400" b="1" dirty="0">
                <a:solidFill>
                  <a:srgbClr val="1317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Я думаю, что наш разум — это программа, в то время как мозг — аналог компьютера. Теоретически возможно скопировать содержимое мозга на компьютер и таким образом создать форму вечной жизни. Сегодня, однако, это не в наших силах.</a:t>
            </a:r>
            <a:endParaRPr lang="ru-RU" sz="2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r">
              <a:lnSpc>
                <a:spcPct val="150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3"/>
              </a:rPr>
              <a:t>Стивен </a:t>
            </a:r>
            <a:r>
              <a:rPr lang="ru-RU" sz="2400" b="1" dirty="0" err="1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3"/>
              </a:rPr>
              <a:t>Хокинг</a:t>
            </a:r>
            <a:endParaRPr lang="ru-RU" sz="2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9083510"/>
      </p:ext>
    </p:extLst>
  </p:cSld>
  <p:clrMapOvr>
    <a:masterClrMapping/>
  </p:clrMapOvr>
  <p:transition>
    <p:strips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hi-news.ru/wp-content/uploads/2017/11/2880x18-650x4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4048" y="116632"/>
            <a:ext cx="3783593" cy="236329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23528" y="116632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Ещё в 1950 году британский математик Алан Тьюринг опубликовал в жур­нале «</a:t>
            </a:r>
            <a:r>
              <a:rPr lang="ru-RU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Mind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» свою работу «Вычислительная машина и интеллект», в которой описал тест для проверки программы на 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интеллектуальность.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051720" y="1772816"/>
            <a:ext cx="63722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 эксперимент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 аналогии с имитационной игрой, которая предполагает, что 2 человека уходят в разные комнаты, а 3й человек должен понять кто где, общаясь с ними письменно.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Тьюринг предложил такую игру провести с машиной и, если машина сможет ввести в заблуждение эксперта, это будет означать, что машина может думать. Таким образом, классический тест проходит по следующему сценарию: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5090993"/>
            <a:ext cx="4572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Человек-эксперт общается через чат с чат-ботом и другими людьми. По окончании общения эксперт должен понять, кто из собеседников был человеком, а кто — ботом.</a:t>
            </a:r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/>
          <a:srcRect l="8063" t="10473" r="49183"/>
          <a:stretch>
            <a:fillRect/>
          </a:stretch>
        </p:blipFill>
        <p:spPr bwMode="auto">
          <a:xfrm>
            <a:off x="6346005" y="4857736"/>
            <a:ext cx="2071702" cy="2000264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464907398"/>
      </p:ext>
    </p:extLst>
  </p:cSld>
  <p:clrMapOvr>
    <a:masterClrMapping/>
  </p:clrMapOvr>
  <p:transition>
    <p:strips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3568" y="2981936"/>
            <a:ext cx="7632848" cy="387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179512" y="7078"/>
            <a:ext cx="8964488" cy="29007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1120" marR="76835" indent="540385" algn="just">
              <a:spcBef>
                <a:spcPts val="250"/>
              </a:spcBef>
              <a:spcAft>
                <a:spcPts val="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А. Тьюринг предложил называть интеллектуаль­ным такое поведение программы, которое будет моделировать разумное по­ведение человека.</a:t>
            </a:r>
            <a:endParaRPr lang="ru-RU" sz="20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1120" marR="76835" indent="540385" algn="just">
              <a:spcBef>
                <a:spcPts val="250"/>
              </a:spcBef>
              <a:spcAft>
                <a:spcPts val="0"/>
              </a:spcAft>
            </a:pPr>
            <a:r>
              <a:rPr lang="ru-RU" sz="2000" b="1" dirty="0">
                <a:solidFill>
                  <a:srgbClr val="1C1C1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Интеллект – качество психики, состоящее из способности</a:t>
            </a:r>
            <a:r>
              <a:rPr lang="ru-RU" sz="2000" b="1" spc="5" dirty="0">
                <a:solidFill>
                  <a:srgbClr val="1C1C1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1C1C1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</a:t>
            </a:r>
            <a:r>
              <a:rPr lang="ru-RU" sz="2000" b="1" spc="5" dirty="0">
                <a:solidFill>
                  <a:srgbClr val="1C1C1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1C1C1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обучению</a:t>
            </a:r>
            <a:r>
              <a:rPr lang="ru-RU" sz="2000" b="1" spc="5" dirty="0">
                <a:solidFill>
                  <a:srgbClr val="1C1C1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1C1C1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000" b="1" spc="5" dirty="0">
                <a:solidFill>
                  <a:srgbClr val="1C1C1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1C1C1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запоминанию</a:t>
            </a:r>
            <a:r>
              <a:rPr lang="ru-RU" sz="2000" b="1" spc="5" dirty="0">
                <a:solidFill>
                  <a:srgbClr val="1C1C1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1C1C1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</a:t>
            </a:r>
            <a:r>
              <a:rPr lang="ru-RU" sz="2000" b="1" spc="5" dirty="0">
                <a:solidFill>
                  <a:srgbClr val="1C1C1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1C1C1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основе</a:t>
            </a:r>
            <a:r>
              <a:rPr lang="ru-RU" sz="2000" b="1" spc="5" dirty="0">
                <a:solidFill>
                  <a:srgbClr val="1C1C1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1C1C1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опыта,</a:t>
            </a:r>
            <a:r>
              <a:rPr lang="ru-RU" sz="2000" b="1" spc="-335" dirty="0">
                <a:solidFill>
                  <a:srgbClr val="1C1C1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1C1C1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познавательных способностей: ощущение,</a:t>
            </a:r>
            <a:r>
              <a:rPr lang="ru-RU" sz="2000" b="1" spc="-335" dirty="0">
                <a:solidFill>
                  <a:srgbClr val="1C1C1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1C1C1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восприятие,</a:t>
            </a:r>
            <a:r>
              <a:rPr lang="ru-RU" sz="2000" b="1" spc="5" dirty="0">
                <a:solidFill>
                  <a:srgbClr val="1C1C1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1C1C1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память,</a:t>
            </a:r>
            <a:r>
              <a:rPr lang="ru-RU" sz="2000" b="1" spc="5" dirty="0">
                <a:solidFill>
                  <a:srgbClr val="1C1C1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1C1C1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представление,</a:t>
            </a:r>
            <a:r>
              <a:rPr lang="ru-RU" sz="2000" b="1" spc="5" dirty="0">
                <a:solidFill>
                  <a:srgbClr val="1C1C1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1C1C1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мышление,</a:t>
            </a:r>
            <a:r>
              <a:rPr lang="ru-RU" sz="2000" b="1" spc="5" dirty="0">
                <a:solidFill>
                  <a:srgbClr val="1C1C1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1C1C1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воображение.</a:t>
            </a:r>
            <a:endParaRPr lang="ru-RU" sz="20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1120" marR="76835" indent="540385" algn="just"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Автором</a:t>
            </a:r>
            <a:r>
              <a:rPr lang="ru-RU" sz="2000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же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термина</a:t>
            </a:r>
            <a:r>
              <a:rPr lang="ru-RU" sz="2000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«искусственный</a:t>
            </a:r>
            <a:r>
              <a:rPr lang="ru-RU" sz="2000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интеллект»</a:t>
            </a:r>
            <a:r>
              <a:rPr lang="ru-RU" sz="2000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является</a:t>
            </a:r>
            <a:r>
              <a:rPr lang="ru-RU" sz="2000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Джон</a:t>
            </a:r>
            <a:r>
              <a:rPr lang="ru-RU" sz="2000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Маккарти,</a:t>
            </a:r>
            <a:r>
              <a:rPr lang="ru-RU" sz="2000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изобретатель</a:t>
            </a:r>
            <a:r>
              <a:rPr lang="ru-RU" sz="2000" b="1" spc="3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языка</a:t>
            </a:r>
            <a:r>
              <a:rPr lang="ru-RU" sz="2000" b="1" spc="3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Лисп,</a:t>
            </a:r>
            <a:r>
              <a:rPr lang="ru-RU" sz="2000" b="1" spc="3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основоположник</a:t>
            </a:r>
            <a:r>
              <a:rPr lang="ru-RU" sz="2000" b="1" spc="3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функционального</a:t>
            </a:r>
            <a:r>
              <a:rPr lang="ru-RU" sz="2000" b="1" spc="3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программирования</a:t>
            </a:r>
            <a:r>
              <a:rPr lang="ru-RU" sz="2000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 лауреат</a:t>
            </a:r>
            <a:r>
              <a:rPr lang="ru-RU" sz="2000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премии</a:t>
            </a:r>
            <a:r>
              <a:rPr lang="ru-RU" sz="2000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Тьюринга</a:t>
            </a:r>
            <a:r>
              <a:rPr lang="ru-RU" sz="2000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за огромный</a:t>
            </a:r>
            <a:r>
              <a:rPr lang="ru-RU" sz="2000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вклад</a:t>
            </a:r>
            <a:r>
              <a:rPr lang="ru-RU" sz="2000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2000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области</a:t>
            </a:r>
            <a:r>
              <a:rPr lang="ru-RU" sz="2000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исследований</a:t>
            </a:r>
            <a:r>
              <a:rPr lang="ru-RU" sz="2000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искусственного</a:t>
            </a:r>
            <a:r>
              <a:rPr lang="ru-RU" sz="2000" b="1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интеллекта.</a:t>
            </a:r>
          </a:p>
        </p:txBody>
      </p:sp>
    </p:spTree>
    <p:extLst>
      <p:ext uri="{BB962C8B-B14F-4D97-AF65-F5344CB8AC3E}">
        <p14:creationId xmlns:p14="http://schemas.microsoft.com/office/powerpoint/2010/main" val="802868649"/>
      </p:ext>
    </p:extLst>
  </p:cSld>
  <p:clrMapOvr>
    <a:masterClrMapping/>
  </p:clrMapOvr>
  <p:transition>
    <p:strips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1720" y="2969569"/>
            <a:ext cx="5184576" cy="3888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179512" y="276591"/>
            <a:ext cx="8856984" cy="23852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12140" algn="just">
              <a:spcAft>
                <a:spcPts val="0"/>
              </a:spcAft>
            </a:pPr>
            <a:r>
              <a:rPr lang="ru-RU" sz="2400" b="1" dirty="0">
                <a:solidFill>
                  <a:srgbClr val="1C1C1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</a:t>
            </a:r>
            <a:r>
              <a:rPr lang="ru-RU" sz="2400" b="1" dirty="0" smtClean="0">
                <a:solidFill>
                  <a:srgbClr val="1C1C1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аправления</a:t>
            </a:r>
            <a:r>
              <a:rPr lang="ru-RU" sz="2400" b="1" spc="-20" dirty="0" smtClean="0">
                <a:solidFill>
                  <a:srgbClr val="1C1C1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1C1C1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развития</a:t>
            </a:r>
            <a:r>
              <a:rPr lang="ru-RU" sz="2400" b="1" spc="-15" dirty="0">
                <a:solidFill>
                  <a:srgbClr val="1C1C1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1C1C1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искусственного</a:t>
            </a:r>
            <a:r>
              <a:rPr lang="ru-RU" sz="2400" b="1" spc="-10" dirty="0">
                <a:solidFill>
                  <a:srgbClr val="1C1C1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1C1C1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интеллекта:</a:t>
            </a:r>
            <a:endParaRPr lang="ru-RU" sz="2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78105" lvl="0" indent="-342900" algn="just">
              <a:spcBef>
                <a:spcPts val="235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528955" algn="l"/>
              </a:tabLst>
            </a:pPr>
            <a:r>
              <a:rPr lang="ru-RU" sz="2400" b="1" dirty="0">
                <a:solidFill>
                  <a:srgbClr val="1C1C1C"/>
                </a:solidFill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решение</a:t>
            </a:r>
            <a:r>
              <a:rPr lang="ru-RU" sz="2400" b="1" spc="-50" dirty="0">
                <a:solidFill>
                  <a:srgbClr val="1C1C1C"/>
                </a:solidFill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400" b="1" dirty="0">
                <a:solidFill>
                  <a:srgbClr val="1C1C1C"/>
                </a:solidFill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проблем,</a:t>
            </a:r>
            <a:r>
              <a:rPr lang="ru-RU" sz="2400" b="1" spc="-50" dirty="0">
                <a:solidFill>
                  <a:srgbClr val="1C1C1C"/>
                </a:solidFill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400" b="1" dirty="0">
                <a:solidFill>
                  <a:srgbClr val="1C1C1C"/>
                </a:solidFill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связанных</a:t>
            </a:r>
            <a:r>
              <a:rPr lang="ru-RU" sz="2400" b="1" spc="-45" dirty="0">
                <a:solidFill>
                  <a:srgbClr val="1C1C1C"/>
                </a:solidFill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400" b="1" dirty="0">
                <a:solidFill>
                  <a:srgbClr val="1C1C1C"/>
                </a:solidFill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с</a:t>
            </a:r>
            <a:r>
              <a:rPr lang="ru-RU" sz="2400" b="1" spc="-60" dirty="0">
                <a:solidFill>
                  <a:srgbClr val="1C1C1C"/>
                </a:solidFill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400" b="1" dirty="0">
                <a:solidFill>
                  <a:srgbClr val="1C1C1C"/>
                </a:solidFill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приближением</a:t>
            </a:r>
            <a:r>
              <a:rPr lang="ru-RU" sz="2400" b="1" spc="-50" dirty="0">
                <a:solidFill>
                  <a:srgbClr val="1C1C1C"/>
                </a:solidFill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400" b="1" dirty="0">
                <a:solidFill>
                  <a:srgbClr val="1C1C1C"/>
                </a:solidFill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специализированных</a:t>
            </a:r>
            <a:r>
              <a:rPr lang="ru-RU" sz="2400" b="1" spc="-45" dirty="0">
                <a:solidFill>
                  <a:srgbClr val="1C1C1C"/>
                </a:solidFill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400" b="1" dirty="0">
                <a:solidFill>
                  <a:srgbClr val="1C1C1C"/>
                </a:solidFill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систем</a:t>
            </a:r>
            <a:r>
              <a:rPr lang="ru-RU" sz="2400" b="1" spc="-60" dirty="0">
                <a:solidFill>
                  <a:srgbClr val="1C1C1C"/>
                </a:solidFill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400" b="1" dirty="0">
                <a:solidFill>
                  <a:srgbClr val="1C1C1C"/>
                </a:solidFill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искусственного интеллекта к</a:t>
            </a:r>
            <a:r>
              <a:rPr lang="ru-RU" sz="2400" b="1" spc="-15" dirty="0">
                <a:solidFill>
                  <a:srgbClr val="1C1C1C"/>
                </a:solidFill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400" b="1" dirty="0">
                <a:solidFill>
                  <a:srgbClr val="1C1C1C"/>
                </a:solidFill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возможностям</a:t>
            </a:r>
            <a:r>
              <a:rPr lang="ru-RU" sz="2400" b="1" spc="-15" dirty="0">
                <a:solidFill>
                  <a:srgbClr val="1C1C1C"/>
                </a:solidFill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400" b="1" dirty="0">
                <a:solidFill>
                  <a:srgbClr val="1C1C1C"/>
                </a:solidFill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человека;</a:t>
            </a:r>
            <a:endParaRPr lang="ru-RU" sz="2400" b="1" dirty="0">
              <a:latin typeface="Times New Roman" panose="02020603050405020304" pitchFamily="18" charset="0"/>
              <a:ea typeface="Symbol" panose="05050102010706020507" pitchFamily="18" charset="2"/>
              <a:cs typeface="Symbol" panose="05050102010706020507" pitchFamily="18" charset="2"/>
            </a:endParaRPr>
          </a:p>
          <a:p>
            <a:pPr marL="342900" marR="78105" lvl="0" indent="-342900" algn="just">
              <a:spcBef>
                <a:spcPts val="365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528955" algn="l"/>
              </a:tabLst>
            </a:pPr>
            <a:r>
              <a:rPr lang="ru-RU" sz="2400" b="1" dirty="0">
                <a:solidFill>
                  <a:srgbClr val="1C1C1C"/>
                </a:solidFill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создание</a:t>
            </a:r>
            <a:r>
              <a:rPr lang="ru-RU" sz="2400" b="1" spc="-65" dirty="0">
                <a:solidFill>
                  <a:srgbClr val="1C1C1C"/>
                </a:solidFill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400" b="1" dirty="0">
                <a:solidFill>
                  <a:srgbClr val="1C1C1C"/>
                </a:solidFill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искусственного</a:t>
            </a:r>
            <a:r>
              <a:rPr lang="ru-RU" sz="2400" b="1" spc="-60" dirty="0">
                <a:solidFill>
                  <a:srgbClr val="1C1C1C"/>
                </a:solidFill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400" b="1" dirty="0">
                <a:solidFill>
                  <a:srgbClr val="1C1C1C"/>
                </a:solidFill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разума, способного решать проблемы</a:t>
            </a:r>
            <a:r>
              <a:rPr lang="ru-RU" sz="2400" b="1" spc="5" dirty="0">
                <a:solidFill>
                  <a:srgbClr val="1C1C1C"/>
                </a:solidFill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400" b="1" dirty="0">
                <a:solidFill>
                  <a:srgbClr val="1C1C1C"/>
                </a:solidFill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человечества.</a:t>
            </a:r>
            <a:endParaRPr lang="ru-RU" sz="2400" b="1" dirty="0">
              <a:effectLst/>
              <a:latin typeface="Times New Roman" panose="02020603050405020304" pitchFamily="18" charset="0"/>
              <a:ea typeface="Symbol" panose="05050102010706020507" pitchFamily="18" charset="2"/>
              <a:cs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706919245"/>
      </p:ext>
    </p:extLst>
  </p:cSld>
  <p:clrMapOvr>
    <a:masterClrMapping/>
  </p:clrMapOvr>
  <p:transition>
    <p:strips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1112</TotalTime>
  <Words>985</Words>
  <Application>Microsoft Office PowerPoint</Application>
  <PresentationFormat>Экран (4:3)</PresentationFormat>
  <Paragraphs>76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6" baseType="lpstr">
      <vt:lpstr>Arial</vt:lpstr>
      <vt:lpstr>Calibri</vt:lpstr>
      <vt:lpstr>Symbol</vt:lpstr>
      <vt:lpstr>Times New Roman</vt:lpstr>
      <vt:lpstr>Trebuchet MS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Василий</cp:lastModifiedBy>
  <cp:revision>50</cp:revision>
  <dcterms:created xsi:type="dcterms:W3CDTF">2014-03-12T18:42:50Z</dcterms:created>
  <dcterms:modified xsi:type="dcterms:W3CDTF">2022-11-02T15:59:12Z</dcterms:modified>
</cp:coreProperties>
</file>