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900" r:id="rId1"/>
  </p:sldMasterIdLst>
  <p:notesMasterIdLst>
    <p:notesMasterId r:id="rId13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482" autoAdjust="0"/>
  </p:normalViewPr>
  <p:slideViewPr>
    <p:cSldViewPr>
      <p:cViewPr varScale="1">
        <p:scale>
          <a:sx n="65" d="100"/>
          <a:sy n="65" d="100"/>
        </p:scale>
        <p:origin x="-13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F7D0A-1CB5-41EC-84A0-74E2C03B9A36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486B2-84DA-4BD2-ABC6-7338012023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8933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486B2-84DA-4BD2-ABC6-73380120231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94DCB-7934-449B-A794-F1D030BE9743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8ED35-5BFB-4814-AD5D-FCA438CA65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94DCB-7934-449B-A794-F1D030BE9743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8ED35-5BFB-4814-AD5D-FCA438CA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94DCB-7934-449B-A794-F1D030BE9743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8ED35-5BFB-4814-AD5D-FCA438CA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94DCB-7934-449B-A794-F1D030BE9743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8ED35-5BFB-4814-AD5D-FCA438CA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94DCB-7934-449B-A794-F1D030BE9743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8ED35-5BFB-4814-AD5D-FCA438CA65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94DCB-7934-449B-A794-F1D030BE9743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8ED35-5BFB-4814-AD5D-FCA438CA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94DCB-7934-449B-A794-F1D030BE9743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8ED35-5BFB-4814-AD5D-FCA438CA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94DCB-7934-449B-A794-F1D030BE9743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8ED35-5BFB-4814-AD5D-FCA438CA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94DCB-7934-449B-A794-F1D030BE9743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8ED35-5BFB-4814-AD5D-FCA438CA65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94DCB-7934-449B-A794-F1D030BE9743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8ED35-5BFB-4814-AD5D-FCA438CA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94DCB-7934-449B-A794-F1D030BE9743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68ED35-5BFB-4814-AD5D-FCA438CA65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EF94DCB-7934-449B-A794-F1D030BE9743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B68ED35-5BFB-4814-AD5D-FCA438CA65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85984" y="1628800"/>
            <a:ext cx="6172200" cy="4608512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Трудовое воспитание дошкольников.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 - это могучий воспитатель, в педагогической системе воспитания </a:t>
            </a:r>
            <a:b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А.С. Макаренко.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640118"/>
            <a:ext cx="60722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трудового воспитания: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1214422"/>
            <a:ext cx="4643470" cy="5576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Собственная трудовая деятельность детей;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Обучение трудовым навыкам и организации труда;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Ознакомление с трудом взрослых;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трудовой деятельности;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Художественные средства: художественная литература, музыка, произведения изобразительного искусства, диафильмы, видеофильмы, слайды.         </a:t>
            </a:r>
            <a:endParaRPr lang="ru-RU" sz="2000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1"/>
          <p:cNvSpPr>
            <a:spLocks noChangeArrowheads="1"/>
          </p:cNvSpPr>
          <p:nvPr/>
        </p:nvSpPr>
        <p:spPr bwMode="auto">
          <a:xfrm>
            <a:off x="2214546" y="1120275"/>
            <a:ext cx="5572164" cy="265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"Свободный труд нужен человеку сам по себе для развития и поддержания человеческого достоинства"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К. Ушинский.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2428860" y="4357694"/>
            <a:ext cx="55721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1643042" y="1000109"/>
            <a:ext cx="542928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Трудовое воспитание – это совместная деятельность воспитателя и воспитанников, направленная на развитие у последних общетрудовых умений и способностей, психологической готовности к труду, формирование ответственного отношения к труду и его продуктам, на сознательный выбор профессии.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81294163"/>
              </p:ext>
            </p:extLst>
          </p:nvPr>
        </p:nvGraphicFramePr>
        <p:xfrm>
          <a:off x="714348" y="71414"/>
          <a:ext cx="7286676" cy="66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4400"/>
                <a:gridCol w="3832276"/>
              </a:tblGrid>
              <a:tr h="126692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Задачи трудового воспитания на основе классификации </a:t>
                      </a:r>
                      <a:r>
                        <a:rPr lang="ru-RU" sz="2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Ю.К.Бабанского</a:t>
                      </a: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, В.И. Логиновой, В.Г.Нечаевой, Р.С.Буре.</a:t>
                      </a:r>
                      <a:endParaRPr lang="ru-RU" sz="24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1334"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группа</a:t>
                      </a:r>
                      <a:endParaRPr lang="ru-RU" sz="20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группа</a:t>
                      </a:r>
                      <a:endParaRPr lang="ru-RU" sz="2000" i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85480">
                <a:tc>
                  <a:txBody>
                    <a:bodyPr/>
                    <a:lstStyle/>
                    <a:p>
                      <a:pPr algn="just"/>
                      <a:r>
                        <a:rPr lang="ru-RU" sz="16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Помощь ребенку</a:t>
                      </a:r>
                      <a:r>
                        <a:rPr lang="ru-RU" sz="1600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овладении трудовой деятельностью (формирование навыков трудовой деятельности, умений, ее организации, планирования, контроля, объективной самооценки).</a:t>
                      </a:r>
                      <a:endParaRPr lang="ru-RU" sz="16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Развитие личности ребенка в труде (трудолюбия,</a:t>
                      </a:r>
                      <a:r>
                        <a:rPr lang="ru-RU" sz="1600" i="1" baseline="0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ответственности, привычки к трудовому усилию);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baseline="0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r>
                        <a:rPr lang="ru-RU" sz="1600" i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ормирование уважительного отношения к труженику, бережного отношения к результатам труда;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формирование нравственно-волевых качеств</a:t>
                      </a:r>
                      <a:r>
                        <a:rPr lang="ru-RU" sz="1600" i="1" baseline="0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(настойчивости, целеустремленности), формирование взаимоотношений и приобретение социального опыта взаимодействия.</a:t>
                      </a:r>
                      <a:endParaRPr lang="ru-RU" sz="1600" i="1" dirty="0" smtClean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4996512"/>
              </p:ext>
            </p:extLst>
          </p:nvPr>
        </p:nvGraphicFramePr>
        <p:xfrm>
          <a:off x="714348" y="928670"/>
          <a:ext cx="7429552" cy="3820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  <a:gridCol w="1857388"/>
                <a:gridCol w="1857388"/>
                <a:gridCol w="1857388"/>
              </a:tblGrid>
              <a:tr h="2214578">
                <a:tc gridSpan="4">
                  <a:txBody>
                    <a:bodyPr/>
                    <a:lstStyle/>
                    <a:p>
                      <a:pPr algn="ctr"/>
                      <a:endParaRPr lang="ru-RU" sz="2000" i="1" dirty="0" smtClean="0"/>
                    </a:p>
                    <a:p>
                      <a:pPr algn="ctr"/>
                      <a:endParaRPr lang="ru-RU" sz="2000" i="1" dirty="0" smtClean="0"/>
                    </a:p>
                    <a:p>
                      <a:pPr algn="ctr"/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труда дошкольного возраста</a:t>
                      </a:r>
                    </a:p>
                    <a:p>
                      <a:pPr algn="ctr"/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(В.Г.Нечаева,  Г.Н.Година,  Д.В.Сергеева,  Р.С.Буре, </a:t>
                      </a:r>
                      <a:r>
                        <a:rPr lang="ru-RU" sz="2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Л.И.Захаревич</a:t>
                      </a: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4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06167">
                <a:tc>
                  <a:txBody>
                    <a:bodyPr/>
                    <a:lstStyle/>
                    <a:p>
                      <a:pPr algn="ctr"/>
                      <a:endParaRPr lang="ru-RU" sz="18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i="1" dirty="0" err="1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Самообслужива-ние</a:t>
                      </a:r>
                      <a:endParaRPr lang="ru-RU" sz="1800" i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Хозяйственно-бытовой</a:t>
                      </a:r>
                      <a:endParaRPr lang="ru-RU" sz="18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Труд</a:t>
                      </a:r>
                      <a:r>
                        <a:rPr lang="ru-RU" sz="1800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природе</a:t>
                      </a:r>
                      <a:endParaRPr lang="ru-RU" sz="18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Ручной и художественный труд</a:t>
                      </a:r>
                      <a:endParaRPr lang="ru-RU" sz="18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9787585"/>
              </p:ext>
            </p:extLst>
          </p:nvPr>
        </p:nvGraphicFramePr>
        <p:xfrm>
          <a:off x="571472" y="142850"/>
          <a:ext cx="7500990" cy="6573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0"/>
                <a:gridCol w="4643470"/>
              </a:tblGrid>
              <a:tr h="445023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организации труда:</a:t>
                      </a:r>
                      <a:endParaRPr lang="ru-RU" sz="2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019717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Поручения-</a:t>
                      </a:r>
                      <a:endParaRPr lang="ru-RU" sz="18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Могут быть индивидуальными,</a:t>
                      </a:r>
                      <a:r>
                        <a:rPr lang="ru-RU" sz="1800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подгрупповыми, общими;</a:t>
                      </a:r>
                    </a:p>
                    <a:p>
                      <a:r>
                        <a:rPr lang="ru-RU" sz="1800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продолжительности- кратковременными или длительными,  постоянными или разовыми; По содержанию- соответствовать видам труда.</a:t>
                      </a:r>
                      <a:endParaRPr lang="ru-RU" sz="18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198137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Дежурство-</a:t>
                      </a:r>
                      <a:endParaRPr lang="ru-RU" sz="18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Предполагает труд одного или нескольких детей в интересах группы (дежурство по столовой,</a:t>
                      </a:r>
                      <a:r>
                        <a:rPr lang="ru-RU" sz="18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уголке природы, по подготовке к занятиям).</a:t>
                      </a:r>
                      <a:endParaRPr lang="ru-RU" sz="18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45994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Общий-</a:t>
                      </a:r>
                      <a:endParaRPr lang="ru-RU" sz="18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ru-RU" sz="18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Труд направлен на решение нравственных задач, создает</a:t>
                      </a:r>
                      <a:r>
                        <a:rPr lang="ru-RU" sz="18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благоприятные условия для формирования у детей умений согласовывать свои действия, помогать друг другу, устанавливать единый темп работы.</a:t>
                      </a:r>
                      <a:endParaRPr lang="ru-RU" sz="18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945994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Совместный-</a:t>
                      </a:r>
                      <a:endParaRPr lang="ru-RU" sz="18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45994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Коллективный труд (</a:t>
                      </a:r>
                      <a:r>
                        <a:rPr lang="ru-RU" sz="1800" i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труд</a:t>
                      </a:r>
                      <a:r>
                        <a:rPr lang="ru-RU" sz="18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всей группой в старшем возрасте)-</a:t>
                      </a:r>
                      <a:endParaRPr lang="ru-RU" sz="18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7"/>
            <a:ext cx="6929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труда является ведущим средством трудового воспитания.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285860"/>
            <a:ext cx="692948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процессе труда происходит: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Накопление практического опыта,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Формирование  навыков и умений,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Формирование представлений о трудовой деятельности (наличие трудового усилия, получение результата),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Формирование различных знаний (например, о росте и развитии растений, о пользы труда людей разных профессий),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Расширение кругозора,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Расширение словарного запаса,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Расширение представлений о сенсорных эталонах,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Участие в труде позволяет детям демонстрировать свои умения,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Позволяет получать оценку,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Ощущение радости от результата труда,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Проявления внимания к партнерам по труду.</a:t>
            </a:r>
          </a:p>
          <a:p>
            <a:pPr algn="ctr">
              <a:buFont typeface="Wingdings" pitchFamily="2" charset="2"/>
              <a:buChar char="v"/>
            </a:pPr>
            <a:endParaRPr lang="ru-RU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3099888"/>
              </p:ext>
            </p:extLst>
          </p:nvPr>
        </p:nvGraphicFramePr>
        <p:xfrm>
          <a:off x="428596" y="285728"/>
          <a:ext cx="7643866" cy="6215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  <a:gridCol w="4643470"/>
              </a:tblGrid>
              <a:tr h="1230509">
                <a:tc gridSpan="2">
                  <a:txBody>
                    <a:bodyPr/>
                    <a:lstStyle/>
                    <a:p>
                      <a:pPr algn="ctr"/>
                      <a:endParaRPr lang="ru-RU" sz="2000" b="1" i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Решение нравственных задач в видах труда:</a:t>
                      </a:r>
                      <a:endParaRPr lang="ru-RU" sz="24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46149">
                <a:tc>
                  <a:txBody>
                    <a:bodyPr/>
                    <a:lstStyle/>
                    <a:p>
                      <a:endParaRPr lang="ru-RU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Самообслуживание-</a:t>
                      </a:r>
                      <a:endParaRPr lang="ru-RU" sz="16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Воспитание самостоятельности, культуры внешнего вида, привычки к опрятности.</a:t>
                      </a:r>
                      <a:endParaRPr lang="ru-RU" sz="16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246149">
                <a:tc>
                  <a:txBody>
                    <a:bodyPr/>
                    <a:lstStyle/>
                    <a:p>
                      <a:endParaRPr lang="ru-RU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Хозяйственно-бытовой труд-</a:t>
                      </a:r>
                      <a:endParaRPr lang="ru-RU" sz="16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Направленность труда на других, ответственность перед группой за качество своей работы.</a:t>
                      </a:r>
                      <a:endParaRPr lang="ru-RU" sz="16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246149">
                <a:tc>
                  <a:txBody>
                    <a:bodyPr/>
                    <a:lstStyle/>
                    <a:p>
                      <a:endParaRPr lang="ru-RU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Ручной труд-</a:t>
                      </a:r>
                      <a:endParaRPr lang="ru-RU" sz="16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Развитие волевых усилий, творчества.</a:t>
                      </a:r>
                      <a:endParaRPr lang="ru-RU" sz="16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246149">
                <a:tc>
                  <a:txBody>
                    <a:bodyPr/>
                    <a:lstStyle/>
                    <a:p>
                      <a:endParaRPr lang="ru-RU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Труд в природе-</a:t>
                      </a:r>
                      <a:endParaRPr lang="ru-RU" sz="16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Воспитание ответственности за жизнь животных, растений. </a:t>
                      </a:r>
                      <a:endParaRPr lang="ru-RU" sz="16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86000" y="357167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57167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38400" y="509567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85728"/>
            <a:ext cx="70723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Формы ознакомления детей с трудом взрослых: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785794"/>
            <a:ext cx="6858048" cy="4611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25000"/>
                  </a:schemeClr>
                </a:solidFill>
              </a:rPr>
              <a:t>Наблюдения,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25000"/>
                  </a:schemeClr>
                </a:solidFill>
              </a:rPr>
              <a:t>Экскурсии,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25000"/>
                  </a:schemeClr>
                </a:solidFill>
              </a:rPr>
              <a:t>Чтение художественной литературы,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25000"/>
                  </a:schemeClr>
                </a:solidFill>
              </a:rPr>
              <a:t>Рассматривание картин и иллюстраций,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25000"/>
                  </a:schemeClr>
                </a:solidFill>
              </a:rPr>
              <a:t>Дидактические игры,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25000"/>
                  </a:schemeClr>
                </a:solidFill>
              </a:rPr>
              <a:t>Организация посильной помощи взрослым,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25000"/>
                  </a:schemeClr>
                </a:solidFill>
              </a:rPr>
              <a:t>Организация совместного труда детей старшего дошкольного возраста с взрослыми,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25000"/>
                  </a:schemeClr>
                </a:solidFill>
              </a:rPr>
              <a:t>Партнерские взаимоотношения между ними.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endParaRPr lang="ru-RU" i="1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endParaRPr lang="ru-RU" i="1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42852"/>
            <a:ext cx="7072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 воспитания дошкольников в труде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428604"/>
            <a:ext cx="735811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эмоционально-положительной атмосферы в процессе  труда;</a:t>
            </a:r>
          </a:p>
          <a:p>
            <a:pPr algn="ctr">
              <a:buFont typeface="Wingdings" pitchFamily="2" charset="2"/>
              <a:buChar char="v"/>
            </a:pPr>
            <a:r>
              <a:rPr lang="ru-RU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рганизация материальной среды и трудового оборудования;</a:t>
            </a:r>
          </a:p>
          <a:p>
            <a:pPr algn="ctr">
              <a:buFont typeface="Wingdings" pitchFamily="2" charset="2"/>
              <a:buChar char="v"/>
            </a:pPr>
            <a:r>
              <a:rPr lang="ru-RU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Учет объема нагрузки при выполнении трудового задания, работы;</a:t>
            </a:r>
          </a:p>
          <a:p>
            <a:pPr algn="ctr"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Учет индивидуальных интересов, склонностей ребенка к определенному виду труда, состояния здоровья;</a:t>
            </a:r>
          </a:p>
          <a:p>
            <a:pPr algn="ctr"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Включение воспитателя в труд детей на правах партнера;</a:t>
            </a:r>
          </a:p>
          <a:p>
            <a:pPr algn="ctr">
              <a:buFont typeface="Wingdings" pitchFamily="2" charset="2"/>
              <a:buChar char="v"/>
            </a:pPr>
            <a:r>
              <a:rPr lang="ru-RU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нравственно-ценной мотивации;</a:t>
            </a:r>
          </a:p>
          <a:p>
            <a:pPr algn="ctr">
              <a:buFont typeface="Wingdings" pitchFamily="2" charset="2"/>
              <a:buChar char="v"/>
            </a:pPr>
            <a:r>
              <a:rPr lang="ru-RU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экономического образа мышления через ознакомление с экономическими категориями: деньги, вещи, труд, стоимость.</a:t>
            </a:r>
          </a:p>
          <a:p>
            <a:pPr algn="ctr">
              <a:buFont typeface="Wingdings" pitchFamily="2" charset="2"/>
              <a:buChar char="v"/>
            </a:pPr>
            <a:r>
              <a:rPr lang="ru-RU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предпосылок экономического воспитания в труде: бережное отношение к результатам труда, рациональное использование материалов, представление о стоимости предметов и вложенном в их создание труде;</a:t>
            </a:r>
          </a:p>
          <a:p>
            <a:pPr algn="ctr">
              <a:buFont typeface="Wingdings" pitchFamily="2" charset="2"/>
              <a:buChar char="v"/>
            </a:pPr>
            <a:r>
              <a:rPr lang="ru-RU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Разнообразие трудовой деятельности детей, гигиенические требования к организации трудовой деятельности детей и трудовому оборудованию;</a:t>
            </a:r>
          </a:p>
          <a:p>
            <a:pPr algn="ctr">
              <a:buFont typeface="Wingdings" pitchFamily="2" charset="2"/>
              <a:buChar char="v"/>
            </a:pPr>
            <a:r>
              <a:rPr lang="ru-RU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 правильное руководство, направленное на одновременное решение задач обучения и воспитания.</a:t>
            </a:r>
          </a:p>
          <a:p>
            <a:pPr algn="ctr">
              <a:buFont typeface="Wingdings" pitchFamily="2" charset="2"/>
              <a:buChar char="v"/>
            </a:pPr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 typeface="Wingdings" pitchFamily="2" charset="2"/>
              <a:buChar char="v"/>
            </a:pPr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 typeface="Wingdings" pitchFamily="2" charset="2"/>
              <a:buChar char="v"/>
            </a:pPr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662</TotalTime>
  <Words>655</Words>
  <Application>Microsoft Office PowerPoint</Application>
  <PresentationFormat>Экран (4:3)</PresentationFormat>
  <Paragraphs>99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 Трудовое воспитание дошкольников.   Труд - это могучий воспитатель, в педагогической системе воспитания  А.С. Макаренко.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44</cp:revision>
  <dcterms:created xsi:type="dcterms:W3CDTF">2010-03-21T06:57:46Z</dcterms:created>
  <dcterms:modified xsi:type="dcterms:W3CDTF">2023-02-19T15:12:24Z</dcterms:modified>
</cp:coreProperties>
</file>