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7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2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2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1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4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66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3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7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6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880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Черно-белый дизайн">
            <a:extLst>
              <a:ext uri="{FF2B5EF4-FFF2-40B4-BE49-F238E27FC236}">
                <a16:creationId xmlns:a16="http://schemas.microsoft.com/office/drawing/2014/main" id="{FCA70BC1-C8C2-479A-93AE-C5402C53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3" r="10115" b="-1"/>
          <a:stretch/>
        </p:blipFill>
        <p:spPr>
          <a:xfrm>
            <a:off x="0" y="10"/>
            <a:ext cx="8234792" cy="6857990"/>
          </a:xfrm>
          <a:custGeom>
            <a:avLst/>
            <a:gdLst/>
            <a:ahLst/>
            <a:cxnLst/>
            <a:rect l="l" t="t" r="r" b="b"/>
            <a:pathLst>
              <a:path w="8234792" h="6821666">
                <a:moveTo>
                  <a:pt x="2322410" y="0"/>
                </a:moveTo>
                <a:lnTo>
                  <a:pt x="8234792" y="0"/>
                </a:lnTo>
                <a:lnTo>
                  <a:pt x="8234792" y="4503719"/>
                </a:lnTo>
                <a:lnTo>
                  <a:pt x="8215888" y="4629599"/>
                </a:lnTo>
                <a:cubicBezTo>
                  <a:pt x="8049795" y="5454493"/>
                  <a:pt x="7647096" y="6191792"/>
                  <a:pt x="7082996" y="6765066"/>
                </a:cubicBezTo>
                <a:lnTo>
                  <a:pt x="7021717" y="6821666"/>
                </a:lnTo>
                <a:lnTo>
                  <a:pt x="0" y="6821666"/>
                </a:lnTo>
                <a:lnTo>
                  <a:pt x="0" y="3790727"/>
                </a:lnTo>
                <a:cubicBezTo>
                  <a:pt x="0" y="2186928"/>
                  <a:pt x="879517" y="791919"/>
                  <a:pt x="2175128" y="76659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C89FB1-3647-4BA6-ABF1-6C943712D3AF}"/>
              </a:ext>
            </a:extLst>
          </p:cNvPr>
          <p:cNvSpPr txBox="1"/>
          <p:nvPr/>
        </p:nvSpPr>
        <p:spPr>
          <a:xfrm>
            <a:off x="2894614" y="552635"/>
            <a:ext cx="5482591" cy="110799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rtlCol="0">
            <a:spAutoFit/>
          </a:bodyPr>
          <a:lstStyle/>
          <a:p>
            <a:r>
              <a:rPr lang="ru-RU" sz="6600" dirty="0">
                <a:latin typeface="Comic Sans MS" panose="030F0702030302020204" pitchFamily="66" charset="0"/>
              </a:rPr>
              <a:t>ВИКТОРИНА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6502BB-15F5-4FE2-9B1E-655FB7695618}"/>
              </a:ext>
            </a:extLst>
          </p:cNvPr>
          <p:cNvSpPr/>
          <p:nvPr/>
        </p:nvSpPr>
        <p:spPr>
          <a:xfrm>
            <a:off x="166634" y="3245245"/>
            <a:ext cx="7901522" cy="132343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Безопасное информационное </a:t>
            </a:r>
          </a:p>
          <a:p>
            <a:pPr algn="ctr"/>
            <a:r>
              <a:rPr lang="ru-RU" sz="4000" b="1" dirty="0">
                <a:ln/>
                <a:solidFill>
                  <a:schemeClr val="accent3"/>
                </a:solidFill>
              </a:rPr>
              <a:t>п</a:t>
            </a:r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ространство для детей</a:t>
            </a:r>
          </a:p>
        </p:txBody>
      </p:sp>
    </p:spTree>
    <p:extLst>
      <p:ext uri="{BB962C8B-B14F-4D97-AF65-F5344CB8AC3E}">
        <p14:creationId xmlns:p14="http://schemas.microsoft.com/office/powerpoint/2010/main" val="361642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0A08A7F-44F7-48DF-9C67-2C5A494DE92A}"/>
              </a:ext>
            </a:extLst>
          </p:cNvPr>
          <p:cNvSpPr/>
          <p:nvPr/>
        </p:nvSpPr>
        <p:spPr>
          <a:xfrm>
            <a:off x="414169" y="128230"/>
            <a:ext cx="21784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1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4F1F45-6B37-4127-AE7A-1BF6695EA7FF}"/>
              </a:ext>
            </a:extLst>
          </p:cNvPr>
          <p:cNvSpPr txBox="1"/>
          <p:nvPr/>
        </p:nvSpPr>
        <p:spPr>
          <a:xfrm>
            <a:off x="414169" y="974878"/>
            <a:ext cx="4711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1) Что такое несанкционированный доступ?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C605A1-A3AC-4B93-9310-9652B257BF21}"/>
              </a:ext>
            </a:extLst>
          </p:cNvPr>
          <p:cNvSpPr/>
          <p:nvPr/>
        </p:nvSpPr>
        <p:spPr>
          <a:xfrm>
            <a:off x="2510353" y="128229"/>
            <a:ext cx="56065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«Вопрос – Ответ»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11AD75-5B6D-4FFD-AD35-40AB15CE34F6}"/>
              </a:ext>
            </a:extLst>
          </p:cNvPr>
          <p:cNvSpPr txBox="1"/>
          <p:nvPr/>
        </p:nvSpPr>
        <p:spPr>
          <a:xfrm>
            <a:off x="414169" y="1253319"/>
            <a:ext cx="2311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2) Что такое утечка?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4B27D9-6405-4225-B5D0-4B8AE9EDA7E5}"/>
              </a:ext>
            </a:extLst>
          </p:cNvPr>
          <p:cNvSpPr txBox="1"/>
          <p:nvPr/>
        </p:nvSpPr>
        <p:spPr>
          <a:xfrm>
            <a:off x="414169" y="1540886"/>
            <a:ext cx="6753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3) Назовите криптографические методы защиты информации.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9F7524-ABFB-462A-8593-A989AD8B457B}"/>
              </a:ext>
            </a:extLst>
          </p:cNvPr>
          <p:cNvSpPr txBox="1"/>
          <p:nvPr/>
        </p:nvSpPr>
        <p:spPr>
          <a:xfrm>
            <a:off x="414169" y="1818331"/>
            <a:ext cx="7002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4) Какие 2 метода шифрования в настоящее время используется?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9F643D-B155-4383-AD54-ADB72D8C4168}"/>
              </a:ext>
            </a:extLst>
          </p:cNvPr>
          <p:cNvSpPr txBox="1"/>
          <p:nvPr/>
        </p:nvSpPr>
        <p:spPr>
          <a:xfrm>
            <a:off x="426478" y="2077711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5) Что такое кибербуллинг?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BA5A32-9D3F-435C-83D1-EF29EA722416}"/>
              </a:ext>
            </a:extLst>
          </p:cNvPr>
          <p:cNvSpPr txBox="1"/>
          <p:nvPr/>
        </p:nvSpPr>
        <p:spPr>
          <a:xfrm>
            <a:off x="414169" y="2341202"/>
            <a:ext cx="4087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6) Что такое сетевое мошенничество?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BFCA75-D653-483D-BE43-F63C3118EE7F}"/>
              </a:ext>
            </a:extLst>
          </p:cNvPr>
          <p:cNvSpPr txBox="1"/>
          <p:nvPr/>
        </p:nvSpPr>
        <p:spPr>
          <a:xfrm>
            <a:off x="414169" y="2614536"/>
            <a:ext cx="3897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7) Какие виды кибербуллинга есть?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C3A22-180A-4F8E-9A76-604D0E7A2057}"/>
              </a:ext>
            </a:extLst>
          </p:cNvPr>
          <p:cNvSpPr txBox="1"/>
          <p:nvPr/>
        </p:nvSpPr>
        <p:spPr>
          <a:xfrm>
            <a:off x="426478" y="2877211"/>
            <a:ext cx="3983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8) Что такое анонимный авторитет?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97D2A9-A634-42D6-864C-62858D8C0BB9}"/>
              </a:ext>
            </a:extLst>
          </p:cNvPr>
          <p:cNvSpPr txBox="1"/>
          <p:nvPr/>
        </p:nvSpPr>
        <p:spPr>
          <a:xfrm>
            <a:off x="426478" y="3155948"/>
            <a:ext cx="5396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9) Что делать, если потерялась банковская карта?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330D7-120F-4D6A-BB39-343DDD152B9C}"/>
              </a:ext>
            </a:extLst>
          </p:cNvPr>
          <p:cNvSpPr txBox="1"/>
          <p:nvPr/>
        </p:nvSpPr>
        <p:spPr>
          <a:xfrm>
            <a:off x="321866" y="3450299"/>
            <a:ext cx="8400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10) Какую информацию в Интернете можно выкладывать в открытом доступе?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521E72-5FDC-4617-989B-4D78315F64A1}"/>
              </a:ext>
            </a:extLst>
          </p:cNvPr>
          <p:cNvSpPr txBox="1"/>
          <p:nvPr/>
        </p:nvSpPr>
        <p:spPr>
          <a:xfrm>
            <a:off x="321866" y="3704789"/>
            <a:ext cx="4427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11) Что такое информационная блокада?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8F5D93-F784-47B2-8A85-4E6DC78B6868}"/>
              </a:ext>
            </a:extLst>
          </p:cNvPr>
          <p:cNvSpPr txBox="1"/>
          <p:nvPr/>
        </p:nvSpPr>
        <p:spPr>
          <a:xfrm>
            <a:off x="321866" y="3999140"/>
            <a:ext cx="4663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12) По каким причинам опасен интернет?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EA8D82-3917-4F18-83CC-7D9B3E064545}"/>
              </a:ext>
            </a:extLst>
          </p:cNvPr>
          <p:cNvSpPr txBox="1"/>
          <p:nvPr/>
        </p:nvSpPr>
        <p:spPr>
          <a:xfrm>
            <a:off x="321866" y="4255537"/>
            <a:ext cx="3664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13) Что такое эффект бумеранга?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25A241-F498-4C4B-94B7-9FD5E6DB0B66}"/>
              </a:ext>
            </a:extLst>
          </p:cNvPr>
          <p:cNvSpPr txBox="1"/>
          <p:nvPr/>
        </p:nvSpPr>
        <p:spPr>
          <a:xfrm>
            <a:off x="321866" y="4538182"/>
            <a:ext cx="4786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14) Какие сайты и сервисы нужно избегать?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5B0719-C6B5-4822-B1FA-424AB92A3F31}"/>
              </a:ext>
            </a:extLst>
          </p:cNvPr>
          <p:cNvSpPr txBox="1"/>
          <p:nvPr/>
        </p:nvSpPr>
        <p:spPr>
          <a:xfrm>
            <a:off x="321866" y="4805553"/>
            <a:ext cx="335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15) Что такое «эффект СNN»?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02EE3E-794F-446A-B6A8-1D4959AD929A}"/>
              </a:ext>
            </a:extLst>
          </p:cNvPr>
          <p:cNvSpPr txBox="1"/>
          <p:nvPr/>
        </p:nvSpPr>
        <p:spPr>
          <a:xfrm>
            <a:off x="321866" y="5096236"/>
            <a:ext cx="6059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16) От каких двух вещей зависит здоровье компьютера?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CCD4EA-CDA2-4C01-A76D-194CFCA4451B}"/>
              </a:ext>
            </a:extLst>
          </p:cNvPr>
          <p:cNvSpPr txBox="1"/>
          <p:nvPr/>
        </p:nvSpPr>
        <p:spPr>
          <a:xfrm>
            <a:off x="321866" y="5359712"/>
            <a:ext cx="6939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17) Чем лучше компьютер от ноутбука, или наоборот и почему?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8C9719-E5C6-4E6F-88E3-84A21B8B5C72}"/>
              </a:ext>
            </a:extLst>
          </p:cNvPr>
          <p:cNvSpPr txBox="1"/>
          <p:nvPr/>
        </p:nvSpPr>
        <p:spPr>
          <a:xfrm>
            <a:off x="321866" y="5626065"/>
            <a:ext cx="2366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18) Что такое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Wi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8C994D-4FD6-4AD8-AC10-4559218A847C}"/>
              </a:ext>
            </a:extLst>
          </p:cNvPr>
          <p:cNvSpPr txBox="1"/>
          <p:nvPr/>
        </p:nvSpPr>
        <p:spPr>
          <a:xfrm>
            <a:off x="321866" y="5883122"/>
            <a:ext cx="6636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19) Какие правила нужно соблюдать при чистке компьютера?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4A00C2-5700-4285-AE50-0A9B4F030990}"/>
              </a:ext>
            </a:extLst>
          </p:cNvPr>
          <p:cNvSpPr txBox="1"/>
          <p:nvPr/>
        </p:nvSpPr>
        <p:spPr>
          <a:xfrm>
            <a:off x="321866" y="6127329"/>
            <a:ext cx="9175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20) Ваши друзья говорят, что вы рассылаете им спам-сообщения. Что будете делать?</a:t>
            </a:r>
          </a:p>
        </p:txBody>
      </p:sp>
    </p:spTree>
    <p:extLst>
      <p:ext uri="{BB962C8B-B14F-4D97-AF65-F5344CB8AC3E}">
        <p14:creationId xmlns:p14="http://schemas.microsoft.com/office/powerpoint/2010/main" val="105021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5" grpId="0"/>
      <p:bldP spid="18" grpId="0"/>
      <p:bldP spid="19" grpId="0"/>
      <p:bldP spid="20" grpId="0"/>
      <p:bldP spid="21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6EECD-D2DB-4764-B9FD-3F7820CA22E8}"/>
              </a:ext>
            </a:extLst>
          </p:cNvPr>
          <p:cNvSpPr txBox="1"/>
          <p:nvPr/>
        </p:nvSpPr>
        <p:spPr>
          <a:xfrm>
            <a:off x="363169" y="201168"/>
            <a:ext cx="2178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946731-8F2F-4361-AB98-57A52E178043}"/>
              </a:ext>
            </a:extLst>
          </p:cNvPr>
          <p:cNvSpPr txBox="1"/>
          <p:nvPr/>
        </p:nvSpPr>
        <p:spPr>
          <a:xfrm>
            <a:off x="2971418" y="201167"/>
            <a:ext cx="39104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«Крокодил»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EA4FC-B15A-42DD-92AE-911E8DE68261}"/>
              </a:ext>
            </a:extLst>
          </p:cNvPr>
          <p:cNvSpPr txBox="1"/>
          <p:nvPr/>
        </p:nvSpPr>
        <p:spPr>
          <a:xfrm>
            <a:off x="262585" y="1207008"/>
            <a:ext cx="9795815" cy="467820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Правила игры: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dirty="0">
                <a:latin typeface="Comic Sans MS" panose="030F0702030302020204" pitchFamily="66" charset="0"/>
              </a:rPr>
              <a:t>Менять карточки можно 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dirty="0">
                <a:latin typeface="Comic Sans MS" panose="030F0702030302020204" pitchFamily="66" charset="0"/>
              </a:rPr>
              <a:t>Объяснять своей команде только словами, но ни в коем случае не действиями. 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000" dirty="0">
                <a:latin typeface="Comic Sans MS" panose="030F0702030302020204" pitchFamily="66" charset="0"/>
              </a:rPr>
              <a:t>Каждой команде даётся по 2 минуты на объяснение.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7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0F6801-B01C-40EE-8D64-358CE42FEB50}"/>
              </a:ext>
            </a:extLst>
          </p:cNvPr>
          <p:cNvSpPr txBox="1"/>
          <p:nvPr/>
        </p:nvSpPr>
        <p:spPr>
          <a:xfrm>
            <a:off x="310717" y="237744"/>
            <a:ext cx="2178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C70E25-BCDC-4D2E-A25F-B7EE6824C616}"/>
              </a:ext>
            </a:extLst>
          </p:cNvPr>
          <p:cNvSpPr txBox="1"/>
          <p:nvPr/>
        </p:nvSpPr>
        <p:spPr>
          <a:xfrm>
            <a:off x="2489198" y="166378"/>
            <a:ext cx="6777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«Домашнее задание»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CA6DC-F48A-40DB-A5C9-92D8787B65B8}"/>
              </a:ext>
            </a:extLst>
          </p:cNvPr>
          <p:cNvSpPr txBox="1"/>
          <p:nvPr/>
        </p:nvSpPr>
        <p:spPr>
          <a:xfrm>
            <a:off x="420624" y="1228397"/>
            <a:ext cx="77220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Comic Sans MS" panose="030F0702030302020204" pitchFamily="66" charset="0"/>
              </a:rPr>
              <a:t>Каждая команда подготовила для нас замечательные и интересные презентации или видео ролики.</a:t>
            </a:r>
          </a:p>
          <a:p>
            <a:pPr algn="just"/>
            <a:r>
              <a:rPr lang="ru-RU" sz="4000" dirty="0">
                <a:latin typeface="Comic Sans MS" panose="030F0702030302020204" pitchFamily="66" charset="0"/>
              </a:rPr>
              <a:t>Капитан из каждой команды выходит с домашним заданием своей команды.</a:t>
            </a:r>
          </a:p>
        </p:txBody>
      </p:sp>
    </p:spTree>
    <p:extLst>
      <p:ext uri="{BB962C8B-B14F-4D97-AF65-F5344CB8AC3E}">
        <p14:creationId xmlns:p14="http://schemas.microsoft.com/office/powerpoint/2010/main" val="127916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CCB2584-4EF5-49C6-B55B-FE01B614A0E5}"/>
              </a:ext>
            </a:extLst>
          </p:cNvPr>
          <p:cNvSpPr/>
          <p:nvPr/>
        </p:nvSpPr>
        <p:spPr>
          <a:xfrm>
            <a:off x="345182" y="1248263"/>
            <a:ext cx="7683249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Заключение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Интернет – это безграничные возможности работы с информацией, но, используя их, нельзя забывать об опасностях и угрозах.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27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opicVTI">
  <a:themeElements>
    <a:clrScheme name="AnalogousFromDarkSeed_2SEEDS">
      <a:dk1>
        <a:srgbClr val="000000"/>
      </a:dk1>
      <a:lt1>
        <a:srgbClr val="FFFFFF"/>
      </a:lt1>
      <a:dk2>
        <a:srgbClr val="1D2A34"/>
      </a:dk2>
      <a:lt2>
        <a:srgbClr val="E8E4E2"/>
      </a:lt2>
      <a:accent1>
        <a:srgbClr val="3B80B1"/>
      </a:accent1>
      <a:accent2>
        <a:srgbClr val="46B2B2"/>
      </a:accent2>
      <a:accent3>
        <a:srgbClr val="4D61C3"/>
      </a:accent3>
      <a:accent4>
        <a:srgbClr val="B13B63"/>
      </a:accent4>
      <a:accent5>
        <a:srgbClr val="C3564D"/>
      </a:accent5>
      <a:accent6>
        <a:srgbClr val="B1763B"/>
      </a:accent6>
      <a:hlink>
        <a:srgbClr val="B43FBF"/>
      </a:hlink>
      <a:folHlink>
        <a:srgbClr val="7F7F7F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276</Words>
  <Application>Microsoft Office PowerPoint</Application>
  <PresentationFormat>Широкоэкранный</PresentationFormat>
  <Paragraphs>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Comic Sans MS</vt:lpstr>
      <vt:lpstr>Gill Sans Nova</vt:lpstr>
      <vt:lpstr>Wingdings</vt:lpstr>
      <vt:lpstr>TropicVTI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Владимировна Оксана</dc:creator>
  <cp:lastModifiedBy>Владимировна</cp:lastModifiedBy>
  <cp:revision>7</cp:revision>
  <dcterms:created xsi:type="dcterms:W3CDTF">2021-11-29T18:51:08Z</dcterms:created>
  <dcterms:modified xsi:type="dcterms:W3CDTF">2023-02-19T18:27:55Z</dcterms:modified>
</cp:coreProperties>
</file>