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56" r:id="rId2"/>
    <p:sldId id="257" r:id="rId3"/>
    <p:sldId id="258" r:id="rId4"/>
    <p:sldId id="263" r:id="rId5"/>
    <p:sldId id="262" r:id="rId6"/>
    <p:sldId id="259" r:id="rId7"/>
    <p:sldId id="260" r:id="rId8"/>
    <p:sldId id="261"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3628DE-AF9C-4DE7-8908-509CC9966322}" type="datetimeFigureOut">
              <a:rPr lang="ru-RU" smtClean="0"/>
              <a:pPr/>
              <a:t>19.02.2023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79F055-DA52-4DC6-BBFF-4B4BAFCEAC55}" type="slidenum">
              <a:rPr lang="ru-RU" smtClean="0"/>
              <a:pPr/>
              <a:t>‹#›</a:t>
            </a:fld>
            <a:endParaRPr lang="ru-RU"/>
          </a:p>
        </p:txBody>
      </p:sp>
    </p:spTree>
    <p:extLst>
      <p:ext uri="{BB962C8B-B14F-4D97-AF65-F5344CB8AC3E}">
        <p14:creationId xmlns="" xmlns:p14="http://schemas.microsoft.com/office/powerpoint/2010/main" val="4042039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779F055-DA52-4DC6-BBFF-4B4BAFCEAC55}" type="slidenum">
              <a:rPr lang="ru-RU" smtClean="0"/>
              <a:pPr/>
              <a:t>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779F055-DA52-4DC6-BBFF-4B4BAFCEAC55}"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5B106E36-FD25-4E2D-B0AA-010F637433A0}" type="datetimeFigureOut">
              <a:rPr lang="ru-RU" smtClean="0"/>
              <a:pPr/>
              <a:t>19.02.2023</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725C68B6-61C2-468F-89AB-4B9F7531AA68}" type="slidenum">
              <a:rPr lang="ru-RU" smtClean="0"/>
              <a:pPr/>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5B106E36-FD25-4E2D-B0AA-010F637433A0}" type="datetimeFigureOut">
              <a:rPr lang="ru-RU" smtClean="0"/>
              <a:pPr/>
              <a:t>19.02.2023</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725C68B6-61C2-468F-89AB-4B9F7531AA68}" type="slidenum">
              <a:rPr lang="ru-RU" smtClean="0"/>
              <a:pPr/>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19.02.2023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19.02.2023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19.02.2023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B106E36-FD25-4E2D-B0AA-010F637433A0}" type="datetimeFigureOut">
              <a:rPr lang="ru-RU" smtClean="0"/>
              <a:pPr/>
              <a:t>19.02.2023</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25C68B6-61C2-468F-89AB-4B9F7531AA68}" type="slidenum">
              <a:rPr lang="ru-RU" smtClean="0"/>
              <a:pPr/>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83534" y="692696"/>
            <a:ext cx="7772400" cy="2808312"/>
          </a:xfrm>
        </p:spPr>
        <p:txBody>
          <a:bodyPr>
            <a:normAutofit/>
          </a:bodyPr>
          <a:lstStyle/>
          <a:p>
            <a:r>
              <a:rPr lang="ru-RU" sz="6000" dirty="0" smtClean="0">
                <a:solidFill>
                  <a:srgbClr val="7030A0"/>
                </a:solidFill>
                <a:latin typeface="Times New Roman" pitchFamily="18" charset="0"/>
                <a:cs typeface="Times New Roman" pitchFamily="18" charset="0"/>
              </a:rPr>
              <a:t>Языки программирования</a:t>
            </a:r>
            <a:endParaRPr lang="ru-RU" sz="6000" dirty="0">
              <a:solidFill>
                <a:srgbClr val="7030A0"/>
              </a:solidFill>
              <a:latin typeface="Times New Roman" pitchFamily="18" charset="0"/>
              <a:cs typeface="Times New Roman" pitchFamily="18" charset="0"/>
            </a:endParaRPr>
          </a:p>
        </p:txBody>
      </p:sp>
      <p:pic>
        <p:nvPicPr>
          <p:cNvPr id="3" name="Рисунок 2" descr="programming-1.jpg"/>
          <p:cNvPicPr>
            <a:picLocks noChangeAspect="1"/>
          </p:cNvPicPr>
          <p:nvPr/>
        </p:nvPicPr>
        <p:blipFill>
          <a:blip r:embed="rId2" cstate="print"/>
          <a:stretch>
            <a:fillRect/>
          </a:stretch>
        </p:blipFill>
        <p:spPr>
          <a:xfrm>
            <a:off x="1691680" y="2204864"/>
            <a:ext cx="5556108" cy="416708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4" name="TextBox 3"/>
          <p:cNvSpPr txBox="1"/>
          <p:nvPr/>
        </p:nvSpPr>
        <p:spPr>
          <a:xfrm>
            <a:off x="6324600" y="6324600"/>
            <a:ext cx="2514600" cy="381000"/>
          </a:xfrm>
          <a:prstGeom prst="rect">
            <a:avLst/>
          </a:prstGeom>
          <a:noFill/>
        </p:spPr>
        <p:txBody>
          <a:bodyPr wrap="square" rtlCol="0">
            <a:spAutoFit/>
          </a:bodyPr>
          <a:lstStyle/>
          <a:p>
            <a:r>
              <a:rPr lang="ru-RU" dirty="0" smtClean="0"/>
              <a:t>Автор: Юрова А.А.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7030A0"/>
                </a:solidFill>
              </a:rPr>
              <a:t>фортран</a:t>
            </a:r>
            <a:endParaRPr lang="ru-RU" dirty="0"/>
          </a:p>
        </p:txBody>
      </p:sp>
      <p:sp>
        <p:nvSpPr>
          <p:cNvPr id="4" name="Содержимое 3"/>
          <p:cNvSpPr>
            <a:spLocks noGrp="1"/>
          </p:cNvSpPr>
          <p:nvPr>
            <p:ph sz="quarter" idx="1"/>
          </p:nvPr>
        </p:nvSpPr>
        <p:spPr/>
        <p:txBody>
          <a:bodyPr>
            <a:noAutofit/>
          </a:bodyPr>
          <a:lstStyle/>
          <a:p>
            <a:pPr lvl="0" indent="342900">
              <a:buClr>
                <a:srgbClr val="F0A22E"/>
              </a:buClr>
              <a:buNone/>
            </a:pPr>
            <a:endParaRPr lang="ru-RU" dirty="0" smtClean="0">
              <a:solidFill>
                <a:srgbClr val="4E3B30"/>
              </a:solidFill>
              <a:latin typeface="Times New Roman" pitchFamily="18" charset="0"/>
              <a:cs typeface="Times New Roman" pitchFamily="18" charset="0"/>
            </a:endParaRPr>
          </a:p>
          <a:p>
            <a:endParaRPr lang="ru-RU" dirty="0"/>
          </a:p>
        </p:txBody>
      </p:sp>
      <p:sp>
        <p:nvSpPr>
          <p:cNvPr id="6" name="Содержимое 5"/>
          <p:cNvSpPr>
            <a:spLocks noGrp="1"/>
          </p:cNvSpPr>
          <p:nvPr>
            <p:ph sz="quarter" idx="2"/>
          </p:nvPr>
        </p:nvSpPr>
        <p:spPr>
          <a:xfrm>
            <a:off x="0" y="1484784"/>
            <a:ext cx="5364088" cy="5373216"/>
          </a:xfrm>
        </p:spPr>
        <p:txBody>
          <a:bodyPr>
            <a:noAutofit/>
          </a:bodyPr>
          <a:lstStyle/>
          <a:p>
            <a:pPr lvl="0" indent="342900">
              <a:buNone/>
            </a:pPr>
            <a:r>
              <a:rPr lang="ru-RU" sz="2400" dirty="0" smtClean="0">
                <a:solidFill>
                  <a:srgbClr val="4E3B30"/>
                </a:solidFill>
                <a:latin typeface="Times New Roman" pitchFamily="18" charset="0"/>
                <a:cs typeface="Times New Roman" pitchFamily="18" charset="0"/>
              </a:rPr>
              <a:t>Язык Фортран использовался для научных вычислений. Он страдает от отсутствия многих привычных языковых конструкций и атрибутов, компилятор практически никак не проверяет синтаксически правильную программу с точки зрения корректности. По признанию самого Бэкуса, перед ними стояла задача скорее разработки компилятора, чем языка. Понимание самостоятельного значения языков программирования пришло позже.</a:t>
            </a:r>
          </a:p>
          <a:p>
            <a:pPr indent="342900"/>
            <a:endParaRPr lang="ru-RU" sz="2400" dirty="0"/>
          </a:p>
        </p:txBody>
      </p:sp>
      <p:pic>
        <p:nvPicPr>
          <p:cNvPr id="11" name="Рисунок 10" descr="Fali___Push_Start_To_Rich_by_YounisAMAX.png"/>
          <p:cNvPicPr>
            <a:picLocks noChangeAspect="1"/>
          </p:cNvPicPr>
          <p:nvPr/>
        </p:nvPicPr>
        <p:blipFill>
          <a:blip r:embed="rId2" cstate="print"/>
          <a:stretch>
            <a:fillRect/>
          </a:stretch>
        </p:blipFill>
        <p:spPr>
          <a:xfrm>
            <a:off x="5220072" y="1340768"/>
            <a:ext cx="3723878" cy="496517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7030A0"/>
                </a:solidFill>
              </a:rPr>
              <a:t>Фортран</a:t>
            </a:r>
            <a:endParaRPr lang="ru-RU" dirty="0">
              <a:solidFill>
                <a:srgbClr val="7030A0"/>
              </a:solidFill>
            </a:endParaRPr>
          </a:p>
        </p:txBody>
      </p:sp>
      <p:sp>
        <p:nvSpPr>
          <p:cNvPr id="3" name="Содержимое 2"/>
          <p:cNvSpPr>
            <a:spLocks noGrp="1"/>
          </p:cNvSpPr>
          <p:nvPr>
            <p:ph sz="quarter" idx="1"/>
          </p:nvPr>
        </p:nvSpPr>
        <p:spPr/>
        <p:txBody>
          <a:bodyPr>
            <a:noAutofit/>
          </a:bodyPr>
          <a:lstStyle/>
          <a:p>
            <a:pPr indent="342900">
              <a:buNone/>
            </a:pPr>
            <a:r>
              <a:rPr lang="ru-RU" sz="2400" dirty="0" smtClean="0">
                <a:latin typeface="Times New Roman" pitchFamily="18" charset="0"/>
                <a:cs typeface="Times New Roman" pitchFamily="18" charset="0"/>
              </a:rPr>
              <a:t>Появление Фортрана было встречено еще более яростной критикой, чем внедрение ассемблера. Через некоторое время пришло понимание того, что реализация больших проектов невозможна без применения языков высокого уровня. Мощность вычислительных машин росла, и с тем падением эффективности, которое раньше считалось угрожающим, стало возможным смириться. Преимущества же языков высокого уровня стали настолько очевидными, что побудили разработчиков к созданию новых языков, все более и более совершенных.</a:t>
            </a:r>
            <a:endParaRPr lang="ru-RU"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1268760"/>
            <a:ext cx="8686800" cy="4811365"/>
          </a:xfrm>
        </p:spPr>
        <p:txBody>
          <a:bodyPr>
            <a:normAutofit/>
          </a:bodyPr>
          <a:lstStyle/>
          <a:p>
            <a:r>
              <a:rPr lang="en-US" dirty="0" smtClean="0">
                <a:latin typeface="Times New Roman" pitchFamily="18" charset="0"/>
                <a:cs typeface="Times New Roman" pitchFamily="18" charset="0"/>
              </a:rPr>
              <a:t>1960 </a:t>
            </a:r>
            <a:r>
              <a:rPr lang="ru-RU" dirty="0" smtClean="0">
                <a:latin typeface="Times New Roman" pitchFamily="18" charset="0"/>
                <a:cs typeface="Times New Roman" pitchFamily="18" charset="0"/>
              </a:rPr>
              <a:t>г</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 создание языка </a:t>
            </a:r>
            <a:r>
              <a:rPr lang="en-US" dirty="0" smtClean="0">
                <a:latin typeface="Times New Roman" pitchFamily="18" charset="0"/>
                <a:cs typeface="Times New Roman" pitchFamily="18" charset="0"/>
              </a:rPr>
              <a:t>Cobol</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1960 г. Петер Наур создал язык программирования </a:t>
            </a:r>
            <a:r>
              <a:rPr lang="ru-RU" dirty="0" err="1" smtClean="0">
                <a:latin typeface="Times New Roman" pitchFamily="18" charset="0"/>
                <a:cs typeface="Times New Roman" pitchFamily="18" charset="0"/>
              </a:rPr>
              <a:t>Algol</a:t>
            </a:r>
            <a:r>
              <a:rPr lang="ru-RU"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1963 </a:t>
            </a:r>
            <a:r>
              <a:rPr lang="ru-RU" dirty="0" smtClean="0">
                <a:latin typeface="Times New Roman" pitchFamily="18" charset="0"/>
                <a:cs typeface="Times New Roman" pitchFamily="18" charset="0"/>
              </a:rPr>
              <a:t>г. – создание языка </a:t>
            </a:r>
            <a:r>
              <a:rPr lang="en-US" dirty="0" smtClean="0">
                <a:latin typeface="Times New Roman" pitchFamily="18" charset="0"/>
                <a:cs typeface="Times New Roman" pitchFamily="18" charset="0"/>
              </a:rPr>
              <a:t>BASIC</a:t>
            </a:r>
          </a:p>
          <a:p>
            <a:r>
              <a:rPr lang="en-US" dirty="0" smtClean="0">
                <a:latin typeface="Times New Roman" pitchFamily="18" charset="0"/>
                <a:cs typeface="Times New Roman" pitchFamily="18" charset="0"/>
              </a:rPr>
              <a:t>1964 </a:t>
            </a:r>
            <a:r>
              <a:rPr lang="ru-RU" dirty="0" smtClean="0">
                <a:latin typeface="Times New Roman" pitchFamily="18" charset="0"/>
                <a:cs typeface="Times New Roman" pitchFamily="18" charset="0"/>
              </a:rPr>
              <a:t>г. – корпорация IBM создала язык PL/1 </a:t>
            </a:r>
          </a:p>
          <a:p>
            <a:r>
              <a:rPr lang="ru-RU" dirty="0" smtClean="0">
                <a:latin typeface="Times New Roman" pitchFamily="18" charset="0"/>
                <a:cs typeface="Times New Roman" pitchFamily="18" charset="0"/>
              </a:rPr>
              <a:t>1968 г. – новая версия языка </a:t>
            </a:r>
            <a:r>
              <a:rPr lang="ru-RU" dirty="0" err="1" smtClean="0">
                <a:latin typeface="Times New Roman" pitchFamily="18" charset="0"/>
                <a:cs typeface="Times New Roman" pitchFamily="18" charset="0"/>
              </a:rPr>
              <a:t>Algol</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en-US" dirty="0" smtClean="0"/>
              <a:t>Pascal-</a:t>
            </a:r>
            <a:r>
              <a:rPr lang="ru-RU" dirty="0" smtClean="0"/>
              <a:t>подобные языки</a:t>
            </a:r>
            <a:endParaRPr lang="ru-RU" dirty="0"/>
          </a:p>
        </p:txBody>
      </p:sp>
      <p:sp>
        <p:nvSpPr>
          <p:cNvPr id="3" name="Содержимое 2"/>
          <p:cNvSpPr>
            <a:spLocks noGrp="1"/>
          </p:cNvSpPr>
          <p:nvPr>
            <p:ph sz="quarter" idx="1"/>
          </p:nvPr>
        </p:nvSpPr>
        <p:spPr>
          <a:xfrm>
            <a:off x="3707904" y="1628800"/>
            <a:ext cx="5436096" cy="5229200"/>
          </a:xfrm>
        </p:spPr>
        <p:txBody>
          <a:bodyPr>
            <a:noAutofit/>
          </a:bodyPr>
          <a:lstStyle/>
          <a:p>
            <a:pPr indent="342900">
              <a:buNone/>
            </a:pPr>
            <a:r>
              <a:rPr lang="ru-RU" sz="2800" dirty="0" smtClean="0">
                <a:latin typeface="Times New Roman" pitchFamily="18" charset="0"/>
                <a:cs typeface="Times New Roman" pitchFamily="18" charset="0"/>
              </a:rPr>
              <a:t>В 1970 году </a:t>
            </a:r>
            <a:r>
              <a:rPr lang="ru-RU" sz="2800" dirty="0" err="1" smtClean="0">
                <a:latin typeface="Times New Roman" pitchFamily="18" charset="0"/>
                <a:cs typeface="Times New Roman" pitchFamily="18" charset="0"/>
              </a:rPr>
              <a:t>Никлаусом</a:t>
            </a:r>
            <a:r>
              <a:rPr lang="ru-RU" sz="2800" dirty="0" smtClean="0">
                <a:latin typeface="Times New Roman" pitchFamily="18" charset="0"/>
                <a:cs typeface="Times New Roman" pitchFamily="18" charset="0"/>
              </a:rPr>
              <a:t> Виртом был создал язык программирования </a:t>
            </a:r>
            <a:r>
              <a:rPr lang="ru-RU" sz="2800" dirty="0" err="1" smtClean="0">
                <a:latin typeface="Times New Roman" pitchFamily="18" charset="0"/>
                <a:cs typeface="Times New Roman" pitchFamily="18" charset="0"/>
              </a:rPr>
              <a:t>Pascal</a:t>
            </a:r>
            <a:r>
              <a:rPr lang="ru-RU" sz="2800" dirty="0" smtClean="0">
                <a:latin typeface="Times New Roman" pitchFamily="18" charset="0"/>
                <a:cs typeface="Times New Roman" pitchFamily="18" charset="0"/>
              </a:rPr>
              <a:t>. Язык замечателен тем, что это первый широко распространенный язык для структурного программирования. В этом языке также внедрена строгая проверка типов, что позволило выявлять многие ошибки на этапе компиляции.</a:t>
            </a:r>
            <a:endParaRPr lang="ru-RU" sz="2800" dirty="0">
              <a:latin typeface="Times New Roman" pitchFamily="18" charset="0"/>
              <a:cs typeface="Times New Roman" pitchFamily="18" charset="0"/>
            </a:endParaRPr>
          </a:p>
        </p:txBody>
      </p:sp>
      <p:pic>
        <p:nvPicPr>
          <p:cNvPr id="6" name="Содержимое 5" descr="niklaus_wirth5_1.jpg"/>
          <p:cNvPicPr>
            <a:picLocks noGrp="1" noChangeAspect="1"/>
          </p:cNvPicPr>
          <p:nvPr>
            <p:ph sz="quarter" idx="2"/>
          </p:nvPr>
        </p:nvPicPr>
        <p:blipFill>
          <a:blip r:embed="rId2" cstate="print"/>
          <a:stretch>
            <a:fillRect/>
          </a:stretch>
        </p:blipFill>
        <p:spPr>
          <a:xfrm>
            <a:off x="154164" y="1124744"/>
            <a:ext cx="3692348" cy="55076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a:t>
            </a:r>
            <a:r>
              <a:rPr lang="ru-RU" dirty="0" smtClean="0"/>
              <a:t>и</a:t>
            </a:r>
            <a:r>
              <a:rPr lang="en-US" dirty="0" smtClean="0"/>
              <a:t>-</a:t>
            </a:r>
            <a:r>
              <a:rPr lang="ru-RU" dirty="0" smtClean="0"/>
              <a:t>подобные языки</a:t>
            </a:r>
            <a:endParaRPr lang="ru-RU" dirty="0"/>
          </a:p>
        </p:txBody>
      </p:sp>
      <p:sp>
        <p:nvSpPr>
          <p:cNvPr id="3" name="Содержимое 2"/>
          <p:cNvSpPr>
            <a:spLocks noGrp="1"/>
          </p:cNvSpPr>
          <p:nvPr>
            <p:ph sz="quarter" idx="1"/>
          </p:nvPr>
        </p:nvSpPr>
        <p:spPr/>
        <p:txBody>
          <a:bodyPr>
            <a:normAutofit/>
          </a:bodyPr>
          <a:lstStyle/>
          <a:p>
            <a:r>
              <a:rPr lang="ru-RU" sz="2400" dirty="0" smtClean="0">
                <a:latin typeface="Times New Roman" pitchFamily="18" charset="0"/>
                <a:cs typeface="Times New Roman" pitchFamily="18" charset="0"/>
              </a:rPr>
              <a:t>В 1972 году </a:t>
            </a:r>
            <a:r>
              <a:rPr lang="ru-RU" sz="2400" dirty="0" err="1" smtClean="0">
                <a:latin typeface="Times New Roman" pitchFamily="18" charset="0"/>
                <a:cs typeface="Times New Roman" pitchFamily="18" charset="0"/>
              </a:rPr>
              <a:t>Керниганом</a:t>
            </a:r>
            <a:r>
              <a:rPr lang="ru-RU" sz="2400" dirty="0" smtClean="0">
                <a:latin typeface="Times New Roman" pitchFamily="18" charset="0"/>
                <a:cs typeface="Times New Roman" pitchFamily="18" charset="0"/>
              </a:rPr>
              <a:t> и </a:t>
            </a:r>
            <a:r>
              <a:rPr lang="ru-RU" sz="2400" dirty="0" err="1" smtClean="0">
                <a:latin typeface="Times New Roman" pitchFamily="18" charset="0"/>
                <a:cs typeface="Times New Roman" pitchFamily="18" charset="0"/>
              </a:rPr>
              <a:t>Ритчи</a:t>
            </a:r>
            <a:r>
              <a:rPr lang="ru-RU" sz="2400" dirty="0" smtClean="0">
                <a:latin typeface="Times New Roman" pitchFamily="18" charset="0"/>
                <a:cs typeface="Times New Roman" pitchFamily="18" charset="0"/>
              </a:rPr>
              <a:t> был создан язык программирования </a:t>
            </a:r>
            <a:r>
              <a:rPr lang="ru-RU" sz="2400" dirty="0" err="1" smtClean="0">
                <a:latin typeface="Times New Roman" pitchFamily="18" charset="0"/>
                <a:cs typeface="Times New Roman" pitchFamily="18" charset="0"/>
              </a:rPr>
              <a:t>Cи</a:t>
            </a:r>
            <a:r>
              <a:rPr lang="ru-RU" sz="2400" dirty="0" smtClean="0">
                <a:latin typeface="Times New Roman" pitchFamily="18" charset="0"/>
                <a:cs typeface="Times New Roman" pitchFamily="18" charset="0"/>
              </a:rPr>
              <a:t>. Через 14 лет Бьярн Страуструп создал первую версию языка C++, добавив в язык C объектно-ориентированные черты. Язык стал основой для разработки современных больших и сложных проектов. В 1999–2000 годах в корпорации </a:t>
            </a:r>
            <a:r>
              <a:rPr lang="ru-RU" sz="2400" dirty="0" err="1" smtClean="0">
                <a:latin typeface="Times New Roman" pitchFamily="18" charset="0"/>
                <a:cs typeface="Times New Roman" pitchFamily="18" charset="0"/>
              </a:rPr>
              <a:t>Microsoft</a:t>
            </a:r>
            <a:r>
              <a:rPr lang="ru-RU" sz="2400" dirty="0" smtClean="0">
                <a:latin typeface="Times New Roman" pitchFamily="18" charset="0"/>
                <a:cs typeface="Times New Roman" pitchFamily="18" charset="0"/>
              </a:rPr>
              <a:t> был создан язык C#. Он в достаточной степени схож с </a:t>
            </a:r>
            <a:r>
              <a:rPr lang="ru-RU" sz="2400" dirty="0" err="1" smtClean="0">
                <a:latin typeface="Times New Roman" pitchFamily="18" charset="0"/>
                <a:cs typeface="Times New Roman" pitchFamily="18" charset="0"/>
              </a:rPr>
              <a:t>Java</a:t>
            </a:r>
            <a:r>
              <a:rPr lang="ru-RU" sz="2400" dirty="0" smtClean="0">
                <a:latin typeface="Times New Roman" pitchFamily="18" charset="0"/>
                <a:cs typeface="Times New Roman" pitchFamily="18" charset="0"/>
              </a:rPr>
              <a:t> (и задумывался как альтернатива последнему), но имеет и отличительные особенности. Ориентирован, в основном, на разработку многокомпонентных </a:t>
            </a:r>
            <a:r>
              <a:rPr lang="ru-RU" sz="2400" dirty="0" err="1" smtClean="0">
                <a:latin typeface="Times New Roman" pitchFamily="18" charset="0"/>
                <a:cs typeface="Times New Roman" pitchFamily="18" charset="0"/>
              </a:rPr>
              <a:t>Интернет-приложений</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332656"/>
            <a:ext cx="9144000" cy="6525344"/>
          </a:xfrm>
        </p:spPr>
        <p:txBody>
          <a:bodyPr/>
          <a:lstStyle/>
          <a:p>
            <a:pPr indent="342900"/>
            <a:r>
              <a:rPr lang="ru-RU" sz="2400" dirty="0" smtClean="0">
                <a:latin typeface="Times New Roman" pitchFamily="18" charset="0"/>
                <a:cs typeface="Times New Roman" pitchFamily="18" charset="0"/>
              </a:rPr>
              <a:t>В 1969 году был создан язык SETL — язык для описания операций над множествами. Основной структурой данных в языке является множество, а операции аналогичны математическим операциям над множествами</a:t>
            </a:r>
            <a:r>
              <a:rPr lang="ru-RU" dirty="0" smtClean="0"/>
              <a:t>.</a:t>
            </a:r>
          </a:p>
          <a:p>
            <a:pPr indent="342900"/>
            <a:endParaRPr lang="ru-RU" dirty="0" smtClean="0"/>
          </a:p>
          <a:p>
            <a:pPr indent="342900"/>
            <a:r>
              <a:rPr lang="en-US" sz="2400" dirty="0" smtClean="0">
                <a:latin typeface="Times New Roman" pitchFamily="18" charset="0"/>
                <a:cs typeface="Times New Roman" pitchFamily="18" charset="0"/>
              </a:rPr>
              <a:t>Perl – </a:t>
            </a:r>
            <a:r>
              <a:rPr lang="ru-RU" sz="2400" dirty="0" smtClean="0">
                <a:latin typeface="Times New Roman" pitchFamily="18" charset="0"/>
                <a:cs typeface="Times New Roman" pitchFamily="18" charset="0"/>
              </a:rPr>
              <a:t>язык создавался в помощь системному администратору операционной системы </a:t>
            </a:r>
            <a:r>
              <a:rPr lang="ru-RU" sz="2400" dirty="0" err="1" smtClean="0">
                <a:latin typeface="Times New Roman" pitchFamily="18" charset="0"/>
                <a:cs typeface="Times New Roman" pitchFamily="18" charset="0"/>
              </a:rPr>
              <a:t>Unix</a:t>
            </a:r>
            <a:r>
              <a:rPr lang="ru-RU" sz="2400" dirty="0" smtClean="0">
                <a:latin typeface="Times New Roman" pitchFamily="18" charset="0"/>
                <a:cs typeface="Times New Roman" pitchFamily="18" charset="0"/>
              </a:rPr>
              <a:t> для обработки различного рода текстов и выделения нужной информации. Развился до мощного средства работы с текстами.</a:t>
            </a:r>
          </a:p>
          <a:p>
            <a:pPr indent="342900"/>
            <a:endParaRPr lang="ru-RU" sz="2400" dirty="0" smtClean="0">
              <a:latin typeface="Times New Roman" pitchFamily="18" charset="0"/>
              <a:cs typeface="Times New Roman" pitchFamily="18" charset="0"/>
            </a:endParaRPr>
          </a:p>
          <a:p>
            <a:pPr indent="342900"/>
            <a:r>
              <a:rPr lang="en-US" sz="2400" dirty="0" smtClean="0">
                <a:latin typeface="Times New Roman" pitchFamily="18" charset="0"/>
                <a:cs typeface="Times New Roman" pitchFamily="18" charset="0"/>
              </a:rPr>
              <a:t>Python</a:t>
            </a:r>
            <a:r>
              <a:rPr lang="ru-RU" sz="2400" dirty="0" smtClean="0">
                <a:latin typeface="Times New Roman" pitchFamily="18" charset="0"/>
                <a:cs typeface="Times New Roman" pitchFamily="18" charset="0"/>
              </a:rPr>
              <a:t> – интерпретируемый, объектно-ориентированный язык программирования. По структуре и области применения близок к </a:t>
            </a:r>
            <a:r>
              <a:rPr lang="ru-RU" sz="2400" dirty="0" err="1" smtClean="0">
                <a:latin typeface="Times New Roman" pitchFamily="18" charset="0"/>
                <a:cs typeface="Times New Roman" pitchFamily="18" charset="0"/>
              </a:rPr>
              <a:t>Perl</a:t>
            </a:r>
            <a:r>
              <a:rPr lang="ru-RU" sz="2400" dirty="0" smtClean="0">
                <a:latin typeface="Times New Roman" pitchFamily="18" charset="0"/>
                <a:cs typeface="Times New Roman" pitchFamily="18" charset="0"/>
              </a:rPr>
              <a:t>, однако менее распространен и более строг и логичен.</a:t>
            </a:r>
            <a:endParaRPr lang="ru-RU" sz="24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47664" y="2708920"/>
            <a:ext cx="7443936" cy="3371205"/>
          </a:xfrm>
        </p:spPr>
        <p:txBody>
          <a:bodyPr>
            <a:normAutofit/>
          </a:bodyPr>
          <a:lstStyle/>
          <a:p>
            <a:pPr>
              <a:buNone/>
            </a:pPr>
            <a:r>
              <a:rPr lang="ru-RU" sz="4800" dirty="0" smtClean="0">
                <a:solidFill>
                  <a:srgbClr val="7030A0"/>
                </a:solidFill>
                <a:latin typeface="Times New Roman" pitchFamily="18" charset="0"/>
                <a:cs typeface="Times New Roman" pitchFamily="18" charset="0"/>
              </a:rPr>
              <a:t>Спасибо за внимание!)</a:t>
            </a:r>
            <a:endParaRPr lang="ru-RU" sz="4800" dirty="0">
              <a:solidFill>
                <a:srgbClr val="7030A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nodeType="with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
          </p:nvPr>
        </p:nvSpPr>
        <p:spPr>
          <a:xfrm>
            <a:off x="467544" y="548680"/>
            <a:ext cx="8229600" cy="2376264"/>
          </a:xfrm>
        </p:spPr>
        <p:txBody>
          <a:bodyPr>
            <a:normAutofit/>
          </a:bodyPr>
          <a:lstStyle/>
          <a:p>
            <a:r>
              <a:rPr lang="ru-RU" dirty="0" smtClean="0">
                <a:latin typeface="Times New Roman" pitchFamily="18" charset="0"/>
                <a:cs typeface="Times New Roman" pitchFamily="18" charset="0"/>
              </a:rPr>
              <a:t>Язык программирования — формальная знаковая система, предназначенная для записи компьютерных программ. Язык программирования определяет набор лексических и синтаксических  правил, задающих внешний вид программы.</a:t>
            </a:r>
            <a:endParaRPr lang="ru-RU" dirty="0">
              <a:latin typeface="Times New Roman" pitchFamily="18" charset="0"/>
              <a:cs typeface="Times New Roman" pitchFamily="18" charset="0"/>
            </a:endParaRPr>
          </a:p>
        </p:txBody>
      </p:sp>
      <p:pic>
        <p:nvPicPr>
          <p:cNvPr id="4" name="Рисунок 3" descr="programming-1.jpg"/>
          <p:cNvPicPr>
            <a:picLocks noChangeAspect="1"/>
          </p:cNvPicPr>
          <p:nvPr/>
        </p:nvPicPr>
        <p:blipFill>
          <a:blip r:embed="rId2" cstate="print"/>
          <a:stretch>
            <a:fillRect/>
          </a:stretch>
        </p:blipFill>
        <p:spPr>
          <a:xfrm>
            <a:off x="1691680" y="2204864"/>
            <a:ext cx="5556108" cy="416708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dirty="0" smtClean="0">
                <a:solidFill>
                  <a:srgbClr val="7030A0"/>
                </a:solidFill>
              </a:rPr>
              <a:t>Первые универсальные языки</a:t>
            </a:r>
            <a:endParaRPr lang="ru-RU" dirty="0">
              <a:solidFill>
                <a:srgbClr val="7030A0"/>
              </a:solidFill>
            </a:endParaRPr>
          </a:p>
        </p:txBody>
      </p:sp>
      <p:sp>
        <p:nvSpPr>
          <p:cNvPr id="2" name="Содержимое 1"/>
          <p:cNvSpPr>
            <a:spLocks noGrp="1"/>
          </p:cNvSpPr>
          <p:nvPr>
            <p:ph sz="quarter" idx="1"/>
          </p:nvPr>
        </p:nvSpPr>
        <p:spPr>
          <a:xfrm>
            <a:off x="179512" y="1524000"/>
            <a:ext cx="8784976" cy="5334000"/>
          </a:xfrm>
        </p:spPr>
        <p:txBody>
          <a:bodyPr>
            <a:noAutofit/>
          </a:bodyPr>
          <a:lstStyle/>
          <a:p>
            <a:pPr indent="457200" algn="just">
              <a:buNone/>
            </a:pPr>
            <a:r>
              <a:rPr lang="ru-RU" sz="2400" dirty="0" smtClean="0">
                <a:latin typeface="Times New Roman" pitchFamily="18" charset="0"/>
                <a:cs typeface="Times New Roman" pitchFamily="18" charset="0"/>
              </a:rPr>
              <a:t>Первые программы писались на машинном языке. Программисты обязаны были знать архитектуру машины досконально. Программы были достаточно простыми, что обуславливалось, во-первых, весьма ограниченными возможностями этих машин, и, во-вторых, большой сложностью разработки и, главное, отладки программ непосредственно на машинном языке. Вместе с тем такой способ разработки давал программисту просто невероятную власть над системой. Становилось возможным использование хитроумных алгоритмов и способов организации программ. Например, могла применяться такая возможность, как самомодифицирующийся код. Знание двоичного представления команд позволяло иногда не хранить некоторые данные отдельно, а встраивать их в код как команды.</a:t>
            </a:r>
          </a:p>
          <a:p>
            <a:pPr indent="457200" algn="just">
              <a:buNone/>
            </a:pP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59.jpg"/>
          <p:cNvPicPr>
            <a:picLocks noGrp="1" noChangeAspect="1"/>
          </p:cNvPicPr>
          <p:nvPr>
            <p:ph sz="quarter" idx="1"/>
          </p:nvPr>
        </p:nvPicPr>
        <p:blipFill>
          <a:blip r:embed="rId2" cstate="print"/>
          <a:stretch>
            <a:fillRect/>
          </a:stretch>
        </p:blipFill>
        <p:spPr>
          <a:xfrm>
            <a:off x="2771800" y="654712"/>
            <a:ext cx="3949481" cy="55826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4" name="Содержимое 3" descr="codes.jpg"/>
          <p:cNvPicPr>
            <a:picLocks noGrp="1" noChangeAspect="1"/>
          </p:cNvPicPr>
          <p:nvPr>
            <p:ph sz="quarter" idx="1"/>
          </p:nvPr>
        </p:nvPicPr>
        <p:blipFill>
          <a:blip r:embed="rId2" cstate="print"/>
          <a:stretch>
            <a:fillRect/>
          </a:stretch>
        </p:blipFill>
        <p:spPr>
          <a:xfrm>
            <a:off x="0" y="0"/>
            <a:ext cx="9144000" cy="6873241"/>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7d3c0315b1baa9da43969a27c1f8f510_600.jpg"/>
          <p:cNvPicPr>
            <a:picLocks noGrp="1" noChangeAspect="1"/>
          </p:cNvPicPr>
          <p:nvPr>
            <p:ph sz="quarter" idx="1"/>
          </p:nvPr>
        </p:nvPicPr>
        <p:blipFill>
          <a:blip r:embed="rId2" cstate="print"/>
          <a:stretch>
            <a:fillRect/>
          </a:stretch>
        </p:blipFill>
        <p:spPr>
          <a:xfrm>
            <a:off x="539552" y="740772"/>
            <a:ext cx="4032448" cy="56569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Содержимое 4"/>
          <p:cNvSpPr>
            <a:spLocks noGrp="1"/>
          </p:cNvSpPr>
          <p:nvPr>
            <p:ph sz="quarter" idx="2"/>
          </p:nvPr>
        </p:nvSpPr>
        <p:spPr>
          <a:xfrm>
            <a:off x="4355976" y="1340768"/>
            <a:ext cx="4320480" cy="4827240"/>
          </a:xfrm>
        </p:spPr>
        <p:txBody>
          <a:bodyPr>
            <a:noAutofit/>
          </a:bodyPr>
          <a:lstStyle/>
          <a:p>
            <a:pPr indent="274320">
              <a:buNone/>
            </a:pPr>
            <a:r>
              <a:rPr lang="ru-RU" sz="2400" dirty="0" smtClean="0">
                <a:latin typeface="Times New Roman" pitchFamily="18" charset="0"/>
                <a:cs typeface="Times New Roman" pitchFamily="18" charset="0"/>
              </a:rPr>
              <a:t>Первым значительным шагом представляется переход к языку ассемблера. Программисту не надо было больше вникать в способы кодирования команд на аппаратном уровне. Появилась также возможность использования макросов и меток, что также упрощало создание, модификацию и отладку программ. </a:t>
            </a:r>
          </a:p>
          <a:p>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solidFill>
                  <a:srgbClr val="7030A0"/>
                </a:solidFill>
              </a:rPr>
              <a:t>Ассемблер</a:t>
            </a:r>
            <a:endParaRPr lang="ru-RU" dirty="0">
              <a:solidFill>
                <a:srgbClr val="7030A0"/>
              </a:solidFill>
            </a:endParaRPr>
          </a:p>
        </p:txBody>
      </p:sp>
      <p:sp>
        <p:nvSpPr>
          <p:cNvPr id="2" name="Содержимое 1"/>
          <p:cNvSpPr>
            <a:spLocks noGrp="1"/>
          </p:cNvSpPr>
          <p:nvPr>
            <p:ph sz="quarter" idx="1"/>
          </p:nvPr>
        </p:nvSpPr>
        <p:spPr/>
        <p:txBody>
          <a:bodyPr>
            <a:noAutofit/>
          </a:bodyPr>
          <a:lstStyle/>
          <a:p>
            <a:pPr indent="274320">
              <a:buNone/>
            </a:pPr>
            <a:r>
              <a:rPr lang="ru-RU" sz="2400" dirty="0" smtClean="0">
                <a:latin typeface="Times New Roman" pitchFamily="18" charset="0"/>
                <a:cs typeface="Times New Roman" pitchFamily="18" charset="0"/>
              </a:rPr>
              <a:t>Вместе с тем, переход к новому языку таил в себе и некоторые отрицательные стороны. Возможности программистов сильно сократились. Кроме того, здесь впервые в истории развития программирования появились два представления программы: в исходных текстах и в откомпилированном виде. К концу ассемблерной эры возможность автоматической трансляции в обе стороны была утеряна. В связи с этим было разработано большое количество специальных программ-дизассемблеров, осуществляющих обратное преобразования, однако в большинстве случаев они с трудом могут разделить код и данные.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aExample.gif"/>
          <p:cNvPicPr>
            <a:picLocks noGrp="1" noChangeAspect="1"/>
          </p:cNvPicPr>
          <p:nvPr>
            <p:ph sz="quarter" idx="1"/>
          </p:nvPr>
        </p:nvPicPr>
        <p:blipFill>
          <a:blip r:embed="rId2" cstate="print"/>
          <a:stretch>
            <a:fillRect/>
          </a:stretch>
        </p:blipFill>
        <p:spPr>
          <a:xfrm>
            <a:off x="0" y="751719"/>
            <a:ext cx="9144000" cy="5606081"/>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7030A0"/>
                </a:solidFill>
              </a:rPr>
              <a:t>фортран</a:t>
            </a:r>
            <a:endParaRPr lang="ru-RU" dirty="0">
              <a:solidFill>
                <a:srgbClr val="7030A0"/>
              </a:solidFill>
            </a:endParaRPr>
          </a:p>
        </p:txBody>
      </p:sp>
      <p:sp>
        <p:nvSpPr>
          <p:cNvPr id="3" name="Содержимое 2"/>
          <p:cNvSpPr>
            <a:spLocks noGrp="1"/>
          </p:cNvSpPr>
          <p:nvPr>
            <p:ph sz="quarter" idx="1"/>
          </p:nvPr>
        </p:nvSpPr>
        <p:spPr>
          <a:xfrm>
            <a:off x="0" y="1484784"/>
            <a:ext cx="8991600" cy="5159822"/>
          </a:xfrm>
        </p:spPr>
        <p:txBody>
          <a:bodyPr>
            <a:noAutofit/>
          </a:bodyPr>
          <a:lstStyle/>
          <a:p>
            <a:pPr indent="342900">
              <a:buNone/>
            </a:pPr>
            <a:r>
              <a:rPr lang="ru-RU" sz="2400" dirty="0" smtClean="0">
                <a:latin typeface="Times New Roman" pitchFamily="18" charset="0"/>
                <a:cs typeface="Times New Roman" pitchFamily="18" charset="0"/>
              </a:rPr>
              <a:t>Следующий шаг был сделан в 1954 году, когда был создан первый язык высокого уровня — Фортран. Впервые программист мог по-настоящему абстрагироваться от особенностей машинной архитектуры. Синтаксическая структура языка была достаточно сложна для машинной обработки в первую очередь из-за того, что пробелы как синтаксические единицы вообще не использовались. Это порождало массу возможностей для скрытых ошибок, таких, например: </a:t>
            </a:r>
          </a:p>
          <a:p>
            <a:pPr lvl="0" indent="342900">
              <a:buNone/>
            </a:pPr>
            <a:r>
              <a:rPr lang="ru-RU" sz="2400" dirty="0" smtClean="0">
                <a:solidFill>
                  <a:srgbClr val="4E3B30"/>
                </a:solidFill>
                <a:latin typeface="Times New Roman" pitchFamily="18" charset="0"/>
                <a:cs typeface="Times New Roman" pitchFamily="18" charset="0"/>
              </a:rPr>
              <a:t>В Фортране конструкция : </a:t>
            </a:r>
            <a:r>
              <a:rPr lang="en-US" sz="2400" dirty="0" smtClean="0">
                <a:solidFill>
                  <a:srgbClr val="4E3B30"/>
                </a:solidFill>
                <a:latin typeface="Times New Roman" pitchFamily="18" charset="0"/>
                <a:cs typeface="Times New Roman" pitchFamily="18" charset="0"/>
              </a:rPr>
              <a:t>“</a:t>
            </a:r>
            <a:r>
              <a:rPr lang="ru-RU" sz="2400" dirty="0" smtClean="0">
                <a:solidFill>
                  <a:srgbClr val="4E3B30"/>
                </a:solidFill>
                <a:latin typeface="Times New Roman" pitchFamily="18" charset="0"/>
                <a:cs typeface="Times New Roman" pitchFamily="18" charset="0"/>
              </a:rPr>
              <a:t>DO 10 I=1,100</a:t>
            </a:r>
            <a:r>
              <a:rPr lang="en-US" sz="2400" dirty="0" smtClean="0">
                <a:solidFill>
                  <a:srgbClr val="4E3B30"/>
                </a:solidFill>
                <a:latin typeface="Times New Roman" pitchFamily="18" charset="0"/>
                <a:cs typeface="Times New Roman" pitchFamily="18" charset="0"/>
              </a:rPr>
              <a:t>”</a:t>
            </a:r>
            <a:r>
              <a:rPr lang="ru-RU" sz="2400" dirty="0" smtClean="0">
                <a:solidFill>
                  <a:srgbClr val="4E3B30"/>
                </a:solidFill>
                <a:latin typeface="Times New Roman" pitchFamily="18" charset="0"/>
                <a:cs typeface="Times New Roman" pitchFamily="18" charset="0"/>
              </a:rPr>
              <a:t> описывает«цикл выполнения оператора при изменении индекса от 1 до 100» Если же здесь заменить запятую на точку, то получится оператор присваивания: DO10I = 1.100. </a:t>
            </a:r>
            <a:endParaRPr lang="ru-RU" sz="2400" dirty="0" smtClean="0">
              <a:latin typeface="Times New Roman" pitchFamily="18" charset="0"/>
              <a:cs typeface="Times New Roman" pitchFamily="18" charset="0"/>
            </a:endParaRPr>
          </a:p>
          <a:p>
            <a:pPr indent="342900">
              <a:buNone/>
            </a:pPr>
            <a:endParaRPr lang="ru-RU" sz="2400" dirty="0" smtClean="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849</TotalTime>
  <Words>767</Words>
  <Application>Microsoft Office PowerPoint</Application>
  <PresentationFormat>Экран (4:3)</PresentationFormat>
  <Paragraphs>32</Paragraphs>
  <Slides>16</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Начальная</vt:lpstr>
      <vt:lpstr>Языки программирования</vt:lpstr>
      <vt:lpstr>Слайд 2</vt:lpstr>
      <vt:lpstr>Первые универсальные языки</vt:lpstr>
      <vt:lpstr>Слайд 4</vt:lpstr>
      <vt:lpstr>Слайд 5</vt:lpstr>
      <vt:lpstr>Слайд 6</vt:lpstr>
      <vt:lpstr>Ассемблер</vt:lpstr>
      <vt:lpstr>Слайд 8</vt:lpstr>
      <vt:lpstr>фортран</vt:lpstr>
      <vt:lpstr>фортран</vt:lpstr>
      <vt:lpstr>Фортран</vt:lpstr>
      <vt:lpstr>Слайд 12</vt:lpstr>
      <vt:lpstr>Pascal-подобные языки</vt:lpstr>
      <vt:lpstr>Cи-подобные языки</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Языки программирования</dc:title>
  <dc:creator>Максим</dc:creator>
  <cp:lastModifiedBy>Admin</cp:lastModifiedBy>
  <cp:revision>78</cp:revision>
  <dcterms:created xsi:type="dcterms:W3CDTF">2011-04-24T06:15:31Z</dcterms:created>
  <dcterms:modified xsi:type="dcterms:W3CDTF">2023-02-19T12:08:21Z</dcterms:modified>
</cp:coreProperties>
</file>