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8" r:id="rId2"/>
    <p:sldId id="257" r:id="rId3"/>
    <p:sldId id="259" r:id="rId4"/>
    <p:sldId id="260" r:id="rId5"/>
    <p:sldId id="261" r:id="rId6"/>
    <p:sldId id="266" r:id="rId7"/>
    <p:sldId id="267" r:id="rId8"/>
    <p:sldId id="270" r:id="rId9"/>
    <p:sldId id="269" r:id="rId10"/>
    <p:sldId id="271" r:id="rId11"/>
    <p:sldId id="263" r:id="rId12"/>
    <p:sldId id="273" r:id="rId13"/>
    <p:sldId id="264" r:id="rId14"/>
    <p:sldId id="274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>
        <p:scale>
          <a:sx n="87" d="100"/>
          <a:sy n="87" d="100"/>
        </p:scale>
        <p:origin x="-700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image" Target="../media/image130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image" Target="../media/image16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059C74-79C6-40D5-84B0-5F5F459C304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9BEE5CA8-2659-4D65-A8F4-0AC9F6451D04}">
          <dgm:prSet phldrT="[Текст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∗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∗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,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𝟎</m:t>
                    </m:r>
                  </m:oMath>
                </m:oMathPara>
              </a14:m>
              <a:endParaRPr lang="ru-RU" b="1" dirty="0">
                <a:solidFill>
                  <a:schemeClr val="tx1"/>
                </a:solidFill>
              </a:endParaRPr>
            </a:p>
          </dgm:t>
        </dgm:pt>
      </mc:Choice>
      <mc:Fallback xmlns="">
        <dgm:pt modelId="{9BEE5CA8-2659-4D65-A8F4-0AC9F6451D04}">
          <dgm:prSet phldrT="[Текст]"/>
          <dgm:spPr/>
          <dgm:t>
            <a:bodyPr/>
            <a:lstStyle/>
            <a:p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𝒂</a:t>
              </a:r>
              <a:r>
                <a:rPr lang="ru-RU" b="1" i="0" smtClean="0">
                  <a:solidFill>
                    <a:schemeClr val="tx1"/>
                  </a:solidFill>
                  <a:effectLst/>
                  <a:latin typeface="Cambria Math"/>
                </a:rPr>
                <a:t>/</a:t>
              </a:r>
              <a:r>
                <a:rPr lang="ru-RU" b="1" i="0">
                  <a:solidFill>
                    <a:schemeClr val="tx1"/>
                  </a:solidFill>
                  <a:effectLst/>
                  <a:latin typeface="Cambria Math"/>
                </a:rPr>
                <a:t>𝒃=(𝒂∗𝒏)/(𝒃∗𝒏), </a:t>
              </a:r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𝒏≠𝟎</a:t>
              </a:r>
              <a:endParaRPr lang="ru-RU" b="1" dirty="0">
                <a:solidFill>
                  <a:schemeClr val="tx1"/>
                </a:solidFill>
              </a:endParaRPr>
            </a:p>
          </dgm:t>
        </dgm:pt>
      </mc:Fallback>
    </mc:AlternateContent>
    <dgm:pt modelId="{D3AEC210-C052-47C4-82FF-861896D746CA}" type="parTrans" cxnId="{5D6C03A0-A162-4775-9C1D-A56F0E4D78CF}">
      <dgm:prSet/>
      <dgm:spPr/>
      <dgm:t>
        <a:bodyPr/>
        <a:lstStyle/>
        <a:p>
          <a:endParaRPr lang="ru-RU"/>
        </a:p>
      </dgm:t>
    </dgm:pt>
    <dgm:pt modelId="{B322E817-5B74-4366-909E-FA072962902C}" type="sibTrans" cxnId="{5D6C03A0-A162-4775-9C1D-A56F0E4D78CF}">
      <dgm:prSet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7DB3509E-EA06-47BA-81B3-9122775DD8C4}">
          <dgm:prSet phldrT="[Текст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÷ 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÷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,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𝟎</m:t>
                    </m:r>
                  </m:oMath>
                </m:oMathPara>
              </a14:m>
              <a:endParaRPr lang="ru-RU" b="1" dirty="0">
                <a:solidFill>
                  <a:schemeClr val="tx1"/>
                </a:solidFill>
              </a:endParaRPr>
            </a:p>
          </dgm:t>
        </dgm:pt>
      </mc:Choice>
      <mc:Fallback xmlns="">
        <dgm:pt modelId="{7DB3509E-EA06-47BA-81B3-9122775DD8C4}">
          <dgm:prSet phldrT="[Текст]"/>
          <dgm:spPr/>
          <dgm:t>
            <a:bodyPr/>
            <a:lstStyle/>
            <a:p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𝒂</a:t>
              </a:r>
              <a:r>
                <a:rPr lang="ru-RU" b="1" i="0" smtClean="0">
                  <a:solidFill>
                    <a:schemeClr val="tx1"/>
                  </a:solidFill>
                  <a:effectLst/>
                  <a:latin typeface="Cambria Math"/>
                </a:rPr>
                <a:t>/</a:t>
              </a:r>
              <a:r>
                <a:rPr lang="ru-RU" b="1" i="0">
                  <a:solidFill>
                    <a:schemeClr val="tx1"/>
                  </a:solidFill>
                  <a:effectLst/>
                  <a:latin typeface="Cambria Math"/>
                </a:rPr>
                <a:t>𝒃=(𝒂÷ 𝒏)/(𝒃÷𝒏)</a:t>
              </a:r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, 𝒏≠𝟎</a:t>
              </a:r>
              <a:endParaRPr lang="ru-RU" b="1" dirty="0">
                <a:solidFill>
                  <a:schemeClr val="tx1"/>
                </a:solidFill>
              </a:endParaRPr>
            </a:p>
          </dgm:t>
        </dgm:pt>
      </mc:Fallback>
    </mc:AlternateContent>
    <dgm:pt modelId="{976C47F8-FB45-41B7-8FC7-E4FEE6EBEA0C}" type="sibTrans" cxnId="{6AB735B8-1D9D-4052-8DB2-B01B30660244}">
      <dgm:prSet/>
      <dgm:spPr/>
      <dgm:t>
        <a:bodyPr/>
        <a:lstStyle/>
        <a:p>
          <a:endParaRPr lang="ru-RU"/>
        </a:p>
      </dgm:t>
    </dgm:pt>
    <dgm:pt modelId="{C433D203-0E1E-4378-BB47-25CFCB27B3A5}" type="parTrans" cxnId="{6AB735B8-1D9D-4052-8DB2-B01B30660244}">
      <dgm:prSet/>
      <dgm:spPr/>
      <dgm:t>
        <a:bodyPr/>
        <a:lstStyle/>
        <a:p>
          <a:endParaRPr lang="ru-RU"/>
        </a:p>
      </dgm:t>
    </dgm:pt>
    <dgm:pt modelId="{AE367B41-8FA6-4CE1-893F-5A7055D554A4}" type="pres">
      <dgm:prSet presAssocID="{E7059C74-79C6-40D5-84B0-5F5F459C30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FB6EBE-7822-46EF-B5BA-C88BA20C10B7}" type="pres">
      <dgm:prSet presAssocID="{9BEE5CA8-2659-4D65-A8F4-0AC9F6451D04}" presName="parentText" presStyleLbl="node1" presStyleIdx="0" presStyleCnt="2" custLinFactY="-42585" custLinFactNeighborX="-47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68D6E-D44D-41D8-AD99-0A7439354ECE}" type="pres">
      <dgm:prSet presAssocID="{B322E817-5B74-4366-909E-FA072962902C}" presName="spacer" presStyleCnt="0"/>
      <dgm:spPr/>
    </dgm:pt>
    <dgm:pt modelId="{0F4BB957-2A51-4519-B47E-13AD5BC293C7}" type="pres">
      <dgm:prSet presAssocID="{7DB3509E-EA06-47BA-81B3-9122775DD8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735B8-1D9D-4052-8DB2-B01B30660244}" srcId="{E7059C74-79C6-40D5-84B0-5F5F459C3042}" destId="{7DB3509E-EA06-47BA-81B3-9122775DD8C4}" srcOrd="1" destOrd="0" parTransId="{C433D203-0E1E-4378-BB47-25CFCB27B3A5}" sibTransId="{976C47F8-FB45-41B7-8FC7-E4FEE6EBEA0C}"/>
    <dgm:cxn modelId="{E83B01AD-4F88-4008-9FF3-C058A63E384B}" type="presOf" srcId="{7DB3509E-EA06-47BA-81B3-9122775DD8C4}" destId="{0F4BB957-2A51-4519-B47E-13AD5BC293C7}" srcOrd="0" destOrd="0" presId="urn:microsoft.com/office/officeart/2005/8/layout/vList2"/>
    <dgm:cxn modelId="{82A09F02-4E10-45A6-9B88-CB2AD93B7A46}" type="presOf" srcId="{9BEE5CA8-2659-4D65-A8F4-0AC9F6451D04}" destId="{80FB6EBE-7822-46EF-B5BA-C88BA20C10B7}" srcOrd="0" destOrd="0" presId="urn:microsoft.com/office/officeart/2005/8/layout/vList2"/>
    <dgm:cxn modelId="{5D6C03A0-A162-4775-9C1D-A56F0E4D78CF}" srcId="{E7059C74-79C6-40D5-84B0-5F5F459C3042}" destId="{9BEE5CA8-2659-4D65-A8F4-0AC9F6451D04}" srcOrd="0" destOrd="0" parTransId="{D3AEC210-C052-47C4-82FF-861896D746CA}" sibTransId="{B322E817-5B74-4366-909E-FA072962902C}"/>
    <dgm:cxn modelId="{C09FDC8E-A7C3-4AE2-8729-AB17E2C32A88}" type="presOf" srcId="{E7059C74-79C6-40D5-84B0-5F5F459C3042}" destId="{AE367B41-8FA6-4CE1-893F-5A7055D554A4}" srcOrd="0" destOrd="0" presId="urn:microsoft.com/office/officeart/2005/8/layout/vList2"/>
    <dgm:cxn modelId="{4CEFC8FF-3771-4AB4-8046-0D60C33F2E36}" type="presParOf" srcId="{AE367B41-8FA6-4CE1-893F-5A7055D554A4}" destId="{80FB6EBE-7822-46EF-B5BA-C88BA20C10B7}" srcOrd="0" destOrd="0" presId="urn:microsoft.com/office/officeart/2005/8/layout/vList2"/>
    <dgm:cxn modelId="{1008E2AF-7ACB-447E-B98C-EF415FE136D3}" type="presParOf" srcId="{AE367B41-8FA6-4CE1-893F-5A7055D554A4}" destId="{3D468D6E-D44D-41D8-AD99-0A7439354ECE}" srcOrd="1" destOrd="0" presId="urn:microsoft.com/office/officeart/2005/8/layout/vList2"/>
    <dgm:cxn modelId="{826B45B2-CB00-412D-B775-8BB17359D3EC}" type="presParOf" srcId="{AE367B41-8FA6-4CE1-893F-5A7055D554A4}" destId="{0F4BB957-2A51-4519-B47E-13AD5BC293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059C74-79C6-40D5-84B0-5F5F459C304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BEE5CA8-2659-4D65-A8F4-0AC9F6451D04}">
      <dgm:prSet phldrT="[Текст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D3AEC210-C052-47C4-82FF-861896D746CA}" type="parTrans" cxnId="{5D6C03A0-A162-4775-9C1D-A56F0E4D78CF}">
      <dgm:prSet/>
      <dgm:spPr/>
      <dgm:t>
        <a:bodyPr/>
        <a:lstStyle/>
        <a:p>
          <a:endParaRPr lang="ru-RU"/>
        </a:p>
      </dgm:t>
    </dgm:pt>
    <dgm:pt modelId="{B322E817-5B74-4366-909E-FA072962902C}" type="sibTrans" cxnId="{5D6C03A0-A162-4775-9C1D-A56F0E4D78CF}">
      <dgm:prSet/>
      <dgm:spPr/>
      <dgm:t>
        <a:bodyPr/>
        <a:lstStyle/>
        <a:p>
          <a:endParaRPr lang="ru-RU"/>
        </a:p>
      </dgm:t>
    </dgm:pt>
    <dgm:pt modelId="{7DB3509E-EA06-47BA-81B3-9122775DD8C4}">
      <dgm:prSet phldrT="[Текст]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976C47F8-FB45-41B7-8FC7-E4FEE6EBEA0C}" type="sibTrans" cxnId="{6AB735B8-1D9D-4052-8DB2-B01B30660244}">
      <dgm:prSet/>
      <dgm:spPr/>
      <dgm:t>
        <a:bodyPr/>
        <a:lstStyle/>
        <a:p>
          <a:endParaRPr lang="ru-RU"/>
        </a:p>
      </dgm:t>
    </dgm:pt>
    <dgm:pt modelId="{C433D203-0E1E-4378-BB47-25CFCB27B3A5}" type="parTrans" cxnId="{6AB735B8-1D9D-4052-8DB2-B01B30660244}">
      <dgm:prSet/>
      <dgm:spPr/>
      <dgm:t>
        <a:bodyPr/>
        <a:lstStyle/>
        <a:p>
          <a:endParaRPr lang="ru-RU"/>
        </a:p>
      </dgm:t>
    </dgm:pt>
    <dgm:pt modelId="{AE367B41-8FA6-4CE1-893F-5A7055D554A4}" type="pres">
      <dgm:prSet presAssocID="{E7059C74-79C6-40D5-84B0-5F5F459C3042}" presName="linear" presStyleCnt="0">
        <dgm:presLayoutVars>
          <dgm:animLvl val="lvl"/>
          <dgm:resizeHandles val="exact"/>
        </dgm:presLayoutVars>
      </dgm:prSet>
      <dgm:spPr/>
    </dgm:pt>
    <dgm:pt modelId="{80FB6EBE-7822-46EF-B5BA-C88BA20C10B7}" type="pres">
      <dgm:prSet presAssocID="{9BEE5CA8-2659-4D65-A8F4-0AC9F6451D04}" presName="parentText" presStyleLbl="node1" presStyleIdx="0" presStyleCnt="2" custLinFactY="-42585" custLinFactNeighborX="-47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68D6E-D44D-41D8-AD99-0A7439354ECE}" type="pres">
      <dgm:prSet presAssocID="{B322E817-5B74-4366-909E-FA072962902C}" presName="spacer" presStyleCnt="0"/>
      <dgm:spPr/>
    </dgm:pt>
    <dgm:pt modelId="{0F4BB957-2A51-4519-B47E-13AD5BC293C7}" type="pres">
      <dgm:prSet presAssocID="{7DB3509E-EA06-47BA-81B3-9122775DD8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A09F02-4E10-45A6-9B88-CB2AD93B7A46}" type="presOf" srcId="{9BEE5CA8-2659-4D65-A8F4-0AC9F6451D04}" destId="{80FB6EBE-7822-46EF-B5BA-C88BA20C10B7}" srcOrd="0" destOrd="0" presId="urn:microsoft.com/office/officeart/2005/8/layout/vList2"/>
    <dgm:cxn modelId="{6AB735B8-1D9D-4052-8DB2-B01B30660244}" srcId="{E7059C74-79C6-40D5-84B0-5F5F459C3042}" destId="{7DB3509E-EA06-47BA-81B3-9122775DD8C4}" srcOrd="1" destOrd="0" parTransId="{C433D203-0E1E-4378-BB47-25CFCB27B3A5}" sibTransId="{976C47F8-FB45-41B7-8FC7-E4FEE6EBEA0C}"/>
    <dgm:cxn modelId="{5D6C03A0-A162-4775-9C1D-A56F0E4D78CF}" srcId="{E7059C74-79C6-40D5-84B0-5F5F459C3042}" destId="{9BEE5CA8-2659-4D65-A8F4-0AC9F6451D04}" srcOrd="0" destOrd="0" parTransId="{D3AEC210-C052-47C4-82FF-861896D746CA}" sibTransId="{B322E817-5B74-4366-909E-FA072962902C}"/>
    <dgm:cxn modelId="{E83B01AD-4F88-4008-9FF3-C058A63E384B}" type="presOf" srcId="{7DB3509E-EA06-47BA-81B3-9122775DD8C4}" destId="{0F4BB957-2A51-4519-B47E-13AD5BC293C7}" srcOrd="0" destOrd="0" presId="urn:microsoft.com/office/officeart/2005/8/layout/vList2"/>
    <dgm:cxn modelId="{C09FDC8E-A7C3-4AE2-8729-AB17E2C32A88}" type="presOf" srcId="{E7059C74-79C6-40D5-84B0-5F5F459C3042}" destId="{AE367B41-8FA6-4CE1-893F-5A7055D554A4}" srcOrd="0" destOrd="0" presId="urn:microsoft.com/office/officeart/2005/8/layout/vList2"/>
    <dgm:cxn modelId="{4CEFC8FF-3771-4AB4-8046-0D60C33F2E36}" type="presParOf" srcId="{AE367B41-8FA6-4CE1-893F-5A7055D554A4}" destId="{80FB6EBE-7822-46EF-B5BA-C88BA20C10B7}" srcOrd="0" destOrd="0" presId="urn:microsoft.com/office/officeart/2005/8/layout/vList2"/>
    <dgm:cxn modelId="{1008E2AF-7ACB-447E-B98C-EF415FE136D3}" type="presParOf" srcId="{AE367B41-8FA6-4CE1-893F-5A7055D554A4}" destId="{3D468D6E-D44D-41D8-AD99-0A7439354ECE}" srcOrd="1" destOrd="0" presId="urn:microsoft.com/office/officeart/2005/8/layout/vList2"/>
    <dgm:cxn modelId="{826B45B2-CB00-412D-B775-8BB17359D3EC}" type="presParOf" srcId="{AE367B41-8FA6-4CE1-893F-5A7055D554A4}" destId="{0F4BB957-2A51-4519-B47E-13AD5BC293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059C74-79C6-40D5-84B0-5F5F459C304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9BEE5CA8-2659-4D65-A8F4-0AC9F6451D04}">
          <dgm:prSet phldrT="[Текст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∗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∗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,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𝟎</m:t>
                    </m:r>
                  </m:oMath>
                </m:oMathPara>
              </a14:m>
              <a:endParaRPr lang="ru-RU" b="1" dirty="0">
                <a:solidFill>
                  <a:schemeClr val="tx1"/>
                </a:solidFill>
              </a:endParaRPr>
            </a:p>
          </dgm:t>
        </dgm:pt>
      </mc:Choice>
      <mc:Fallback xmlns="">
        <dgm:pt modelId="{9BEE5CA8-2659-4D65-A8F4-0AC9F6451D04}">
          <dgm:prSet phldrT="[Текст]"/>
          <dgm:spPr/>
          <dgm:t>
            <a:bodyPr/>
            <a:lstStyle/>
            <a:p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𝒂</a:t>
              </a:r>
              <a:r>
                <a:rPr lang="ru-RU" b="1" i="0" smtClean="0">
                  <a:solidFill>
                    <a:schemeClr val="tx1"/>
                  </a:solidFill>
                  <a:effectLst/>
                  <a:latin typeface="Cambria Math"/>
                </a:rPr>
                <a:t>/</a:t>
              </a:r>
              <a:r>
                <a:rPr lang="ru-RU" b="1" i="0">
                  <a:solidFill>
                    <a:schemeClr val="tx1"/>
                  </a:solidFill>
                  <a:effectLst/>
                  <a:latin typeface="Cambria Math"/>
                </a:rPr>
                <a:t>𝒃=(𝒂∗𝒏)/(𝒃∗𝒏), </a:t>
              </a:r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𝒏≠𝟎</a:t>
              </a:r>
              <a:endParaRPr lang="ru-RU" b="1" dirty="0">
                <a:solidFill>
                  <a:schemeClr val="tx1"/>
                </a:solidFill>
              </a:endParaRPr>
            </a:p>
          </dgm:t>
        </dgm:pt>
      </mc:Fallback>
    </mc:AlternateContent>
    <dgm:pt modelId="{D3AEC210-C052-47C4-82FF-861896D746CA}" type="parTrans" cxnId="{5D6C03A0-A162-4775-9C1D-A56F0E4D78CF}">
      <dgm:prSet/>
      <dgm:spPr/>
      <dgm:t>
        <a:bodyPr/>
        <a:lstStyle/>
        <a:p>
          <a:endParaRPr lang="ru-RU"/>
        </a:p>
      </dgm:t>
    </dgm:pt>
    <dgm:pt modelId="{B322E817-5B74-4366-909E-FA072962902C}" type="sibTrans" cxnId="{5D6C03A0-A162-4775-9C1D-A56F0E4D78CF}">
      <dgm:prSet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7DB3509E-EA06-47BA-81B3-9122775DD8C4}">
          <dgm:prSet phldrT="[Текст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÷ 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𝒃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÷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den>
                    </m:f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,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≠</m:t>
                    </m:r>
                    <m:r>
                      <a:rPr lang="en-US" b="1" i="1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𝟎</m:t>
                    </m:r>
                  </m:oMath>
                </m:oMathPara>
              </a14:m>
              <a:endParaRPr lang="ru-RU" b="1" dirty="0">
                <a:solidFill>
                  <a:schemeClr val="tx1"/>
                </a:solidFill>
              </a:endParaRPr>
            </a:p>
          </dgm:t>
        </dgm:pt>
      </mc:Choice>
      <mc:Fallback xmlns="">
        <dgm:pt modelId="{7DB3509E-EA06-47BA-81B3-9122775DD8C4}">
          <dgm:prSet phldrT="[Текст]"/>
          <dgm:spPr/>
          <dgm:t>
            <a:bodyPr/>
            <a:lstStyle/>
            <a:p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𝒂</a:t>
              </a:r>
              <a:r>
                <a:rPr lang="ru-RU" b="1" i="0" smtClean="0">
                  <a:solidFill>
                    <a:schemeClr val="tx1"/>
                  </a:solidFill>
                  <a:effectLst/>
                  <a:latin typeface="Cambria Math"/>
                </a:rPr>
                <a:t>/</a:t>
              </a:r>
              <a:r>
                <a:rPr lang="ru-RU" b="1" i="0">
                  <a:solidFill>
                    <a:schemeClr val="tx1"/>
                  </a:solidFill>
                  <a:effectLst/>
                  <a:latin typeface="Cambria Math"/>
                </a:rPr>
                <a:t>𝒃=(𝒂÷ 𝒏)/(𝒃÷𝒏)</a:t>
              </a:r>
              <a:r>
                <a:rPr lang="en-US" b="1" i="0">
                  <a:solidFill>
                    <a:schemeClr val="tx1"/>
                  </a:solidFill>
                  <a:effectLst/>
                  <a:latin typeface="Cambria Math"/>
                </a:rPr>
                <a:t>, 𝒏≠𝟎</a:t>
              </a:r>
              <a:endParaRPr lang="ru-RU" b="1" dirty="0">
                <a:solidFill>
                  <a:schemeClr val="tx1"/>
                </a:solidFill>
              </a:endParaRPr>
            </a:p>
          </dgm:t>
        </dgm:pt>
      </mc:Fallback>
    </mc:AlternateContent>
    <dgm:pt modelId="{976C47F8-FB45-41B7-8FC7-E4FEE6EBEA0C}" type="sibTrans" cxnId="{6AB735B8-1D9D-4052-8DB2-B01B30660244}">
      <dgm:prSet/>
      <dgm:spPr/>
      <dgm:t>
        <a:bodyPr/>
        <a:lstStyle/>
        <a:p>
          <a:endParaRPr lang="ru-RU"/>
        </a:p>
      </dgm:t>
    </dgm:pt>
    <dgm:pt modelId="{C433D203-0E1E-4378-BB47-25CFCB27B3A5}" type="parTrans" cxnId="{6AB735B8-1D9D-4052-8DB2-B01B30660244}">
      <dgm:prSet/>
      <dgm:spPr/>
      <dgm:t>
        <a:bodyPr/>
        <a:lstStyle/>
        <a:p>
          <a:endParaRPr lang="ru-RU"/>
        </a:p>
      </dgm:t>
    </dgm:pt>
    <dgm:pt modelId="{AE367B41-8FA6-4CE1-893F-5A7055D554A4}" type="pres">
      <dgm:prSet presAssocID="{E7059C74-79C6-40D5-84B0-5F5F459C30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FB6EBE-7822-46EF-B5BA-C88BA20C10B7}" type="pres">
      <dgm:prSet presAssocID="{9BEE5CA8-2659-4D65-A8F4-0AC9F6451D04}" presName="parentText" presStyleLbl="node1" presStyleIdx="0" presStyleCnt="2" custLinFactY="-42585" custLinFactNeighborX="-47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68D6E-D44D-41D8-AD99-0A7439354ECE}" type="pres">
      <dgm:prSet presAssocID="{B322E817-5B74-4366-909E-FA072962902C}" presName="spacer" presStyleCnt="0"/>
      <dgm:spPr/>
    </dgm:pt>
    <dgm:pt modelId="{0F4BB957-2A51-4519-B47E-13AD5BC293C7}" type="pres">
      <dgm:prSet presAssocID="{7DB3509E-EA06-47BA-81B3-9122775DD8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735B8-1D9D-4052-8DB2-B01B30660244}" srcId="{E7059C74-79C6-40D5-84B0-5F5F459C3042}" destId="{7DB3509E-EA06-47BA-81B3-9122775DD8C4}" srcOrd="1" destOrd="0" parTransId="{C433D203-0E1E-4378-BB47-25CFCB27B3A5}" sibTransId="{976C47F8-FB45-41B7-8FC7-E4FEE6EBEA0C}"/>
    <dgm:cxn modelId="{70798147-A562-4E23-8E7F-550FE876A7EF}" type="presOf" srcId="{7DB3509E-EA06-47BA-81B3-9122775DD8C4}" destId="{0F4BB957-2A51-4519-B47E-13AD5BC293C7}" srcOrd="0" destOrd="0" presId="urn:microsoft.com/office/officeart/2005/8/layout/vList2"/>
    <dgm:cxn modelId="{5D6C03A0-A162-4775-9C1D-A56F0E4D78CF}" srcId="{E7059C74-79C6-40D5-84B0-5F5F459C3042}" destId="{9BEE5CA8-2659-4D65-A8F4-0AC9F6451D04}" srcOrd="0" destOrd="0" parTransId="{D3AEC210-C052-47C4-82FF-861896D746CA}" sibTransId="{B322E817-5B74-4366-909E-FA072962902C}"/>
    <dgm:cxn modelId="{A6457B15-91BC-4C32-89E5-D266F24C40F0}" type="presOf" srcId="{E7059C74-79C6-40D5-84B0-5F5F459C3042}" destId="{AE367B41-8FA6-4CE1-893F-5A7055D554A4}" srcOrd="0" destOrd="0" presId="urn:microsoft.com/office/officeart/2005/8/layout/vList2"/>
    <dgm:cxn modelId="{6EF35421-9EDB-48D4-9661-ECADA4382F0B}" type="presOf" srcId="{9BEE5CA8-2659-4D65-A8F4-0AC9F6451D04}" destId="{80FB6EBE-7822-46EF-B5BA-C88BA20C10B7}" srcOrd="0" destOrd="0" presId="urn:microsoft.com/office/officeart/2005/8/layout/vList2"/>
    <dgm:cxn modelId="{BC254AA4-8250-4F9C-93CF-BB76EE01A8F3}" type="presParOf" srcId="{AE367B41-8FA6-4CE1-893F-5A7055D554A4}" destId="{80FB6EBE-7822-46EF-B5BA-C88BA20C10B7}" srcOrd="0" destOrd="0" presId="urn:microsoft.com/office/officeart/2005/8/layout/vList2"/>
    <dgm:cxn modelId="{4DCE1608-7543-4417-AC39-2DC42D615552}" type="presParOf" srcId="{AE367B41-8FA6-4CE1-893F-5A7055D554A4}" destId="{3D468D6E-D44D-41D8-AD99-0A7439354ECE}" srcOrd="1" destOrd="0" presId="urn:microsoft.com/office/officeart/2005/8/layout/vList2"/>
    <dgm:cxn modelId="{267D2F41-5DEA-4825-824E-5901CFC5656F}" type="presParOf" srcId="{AE367B41-8FA6-4CE1-893F-5A7055D554A4}" destId="{0F4BB957-2A51-4519-B47E-13AD5BC293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059C74-79C6-40D5-84B0-5F5F459C304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BEE5CA8-2659-4D65-A8F4-0AC9F6451D04}">
      <dgm:prSet phldrT="[Текст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D3AEC210-C052-47C4-82FF-861896D746CA}" type="parTrans" cxnId="{5D6C03A0-A162-4775-9C1D-A56F0E4D78CF}">
      <dgm:prSet/>
      <dgm:spPr/>
      <dgm:t>
        <a:bodyPr/>
        <a:lstStyle/>
        <a:p>
          <a:endParaRPr lang="ru-RU"/>
        </a:p>
      </dgm:t>
    </dgm:pt>
    <dgm:pt modelId="{B322E817-5B74-4366-909E-FA072962902C}" type="sibTrans" cxnId="{5D6C03A0-A162-4775-9C1D-A56F0E4D78CF}">
      <dgm:prSet/>
      <dgm:spPr/>
      <dgm:t>
        <a:bodyPr/>
        <a:lstStyle/>
        <a:p>
          <a:endParaRPr lang="ru-RU"/>
        </a:p>
      </dgm:t>
    </dgm:pt>
    <dgm:pt modelId="{7DB3509E-EA06-47BA-81B3-9122775DD8C4}">
      <dgm:prSet phldrT="[Текст]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976C47F8-FB45-41B7-8FC7-E4FEE6EBEA0C}" type="sibTrans" cxnId="{6AB735B8-1D9D-4052-8DB2-B01B30660244}">
      <dgm:prSet/>
      <dgm:spPr/>
      <dgm:t>
        <a:bodyPr/>
        <a:lstStyle/>
        <a:p>
          <a:endParaRPr lang="ru-RU"/>
        </a:p>
      </dgm:t>
    </dgm:pt>
    <dgm:pt modelId="{C433D203-0E1E-4378-BB47-25CFCB27B3A5}" type="parTrans" cxnId="{6AB735B8-1D9D-4052-8DB2-B01B30660244}">
      <dgm:prSet/>
      <dgm:spPr/>
      <dgm:t>
        <a:bodyPr/>
        <a:lstStyle/>
        <a:p>
          <a:endParaRPr lang="ru-RU"/>
        </a:p>
      </dgm:t>
    </dgm:pt>
    <dgm:pt modelId="{AE367B41-8FA6-4CE1-893F-5A7055D554A4}" type="pres">
      <dgm:prSet presAssocID="{E7059C74-79C6-40D5-84B0-5F5F459C3042}" presName="linear" presStyleCnt="0">
        <dgm:presLayoutVars>
          <dgm:animLvl val="lvl"/>
          <dgm:resizeHandles val="exact"/>
        </dgm:presLayoutVars>
      </dgm:prSet>
      <dgm:spPr/>
    </dgm:pt>
    <dgm:pt modelId="{80FB6EBE-7822-46EF-B5BA-C88BA20C10B7}" type="pres">
      <dgm:prSet presAssocID="{9BEE5CA8-2659-4D65-A8F4-0AC9F6451D04}" presName="parentText" presStyleLbl="node1" presStyleIdx="0" presStyleCnt="2" custLinFactY="-42585" custLinFactNeighborX="-47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468D6E-D44D-41D8-AD99-0A7439354ECE}" type="pres">
      <dgm:prSet presAssocID="{B322E817-5B74-4366-909E-FA072962902C}" presName="spacer" presStyleCnt="0"/>
      <dgm:spPr/>
    </dgm:pt>
    <dgm:pt modelId="{0F4BB957-2A51-4519-B47E-13AD5BC293C7}" type="pres">
      <dgm:prSet presAssocID="{7DB3509E-EA06-47BA-81B3-9122775DD8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735B8-1D9D-4052-8DB2-B01B30660244}" srcId="{E7059C74-79C6-40D5-84B0-5F5F459C3042}" destId="{7DB3509E-EA06-47BA-81B3-9122775DD8C4}" srcOrd="1" destOrd="0" parTransId="{C433D203-0E1E-4378-BB47-25CFCB27B3A5}" sibTransId="{976C47F8-FB45-41B7-8FC7-E4FEE6EBEA0C}"/>
    <dgm:cxn modelId="{70798147-A562-4E23-8E7F-550FE876A7EF}" type="presOf" srcId="{7DB3509E-EA06-47BA-81B3-9122775DD8C4}" destId="{0F4BB957-2A51-4519-B47E-13AD5BC293C7}" srcOrd="0" destOrd="0" presId="urn:microsoft.com/office/officeart/2005/8/layout/vList2"/>
    <dgm:cxn modelId="{5D6C03A0-A162-4775-9C1D-A56F0E4D78CF}" srcId="{E7059C74-79C6-40D5-84B0-5F5F459C3042}" destId="{9BEE5CA8-2659-4D65-A8F4-0AC9F6451D04}" srcOrd="0" destOrd="0" parTransId="{D3AEC210-C052-47C4-82FF-861896D746CA}" sibTransId="{B322E817-5B74-4366-909E-FA072962902C}"/>
    <dgm:cxn modelId="{A6457B15-91BC-4C32-89E5-D266F24C40F0}" type="presOf" srcId="{E7059C74-79C6-40D5-84B0-5F5F459C3042}" destId="{AE367B41-8FA6-4CE1-893F-5A7055D554A4}" srcOrd="0" destOrd="0" presId="urn:microsoft.com/office/officeart/2005/8/layout/vList2"/>
    <dgm:cxn modelId="{6EF35421-9EDB-48D4-9661-ECADA4382F0B}" type="presOf" srcId="{9BEE5CA8-2659-4D65-A8F4-0AC9F6451D04}" destId="{80FB6EBE-7822-46EF-B5BA-C88BA20C10B7}" srcOrd="0" destOrd="0" presId="urn:microsoft.com/office/officeart/2005/8/layout/vList2"/>
    <dgm:cxn modelId="{BC254AA4-8250-4F9C-93CF-BB76EE01A8F3}" type="presParOf" srcId="{AE367B41-8FA6-4CE1-893F-5A7055D554A4}" destId="{80FB6EBE-7822-46EF-B5BA-C88BA20C10B7}" srcOrd="0" destOrd="0" presId="urn:microsoft.com/office/officeart/2005/8/layout/vList2"/>
    <dgm:cxn modelId="{4DCE1608-7543-4417-AC39-2DC42D615552}" type="presParOf" srcId="{AE367B41-8FA6-4CE1-893F-5A7055D554A4}" destId="{3D468D6E-D44D-41D8-AD99-0A7439354ECE}" srcOrd="1" destOrd="0" presId="urn:microsoft.com/office/officeart/2005/8/layout/vList2"/>
    <dgm:cxn modelId="{267D2F41-5DEA-4825-824E-5901CFC5656F}" type="presParOf" srcId="{AE367B41-8FA6-4CE1-893F-5A7055D554A4}" destId="{0F4BB957-2A51-4519-B47E-13AD5BC293C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B6EBE-7822-46EF-B5BA-C88BA20C10B7}">
      <dsp:nvSpPr>
        <dsp:cNvPr id="0" name=""/>
        <dsp:cNvSpPr/>
      </dsp:nvSpPr>
      <dsp:spPr>
        <a:xfrm>
          <a:off x="0" y="0"/>
          <a:ext cx="5415848" cy="11863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ru-RU" sz="2600" b="1" i="1" kern="120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en-US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=</m:t>
                </m:r>
                <m:f>
                  <m:fPr>
                    <m:ctrlP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,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𝒏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𝟎</m:t>
                </m:r>
              </m:oMath>
            </m:oMathPara>
          </a14:m>
          <a:endParaRPr lang="ru-RU" sz="2600" b="1" kern="1200" dirty="0">
            <a:solidFill>
              <a:schemeClr val="tx1"/>
            </a:solidFill>
          </a:endParaRPr>
        </a:p>
      </dsp:txBody>
      <dsp:txXfrm>
        <a:off x="57914" y="57914"/>
        <a:ext cx="5300020" cy="1070552"/>
      </dsp:txXfrm>
    </dsp:sp>
    <dsp:sp modelId="{0F4BB957-2A51-4519-B47E-13AD5BC293C7}">
      <dsp:nvSpPr>
        <dsp:cNvPr id="0" name=""/>
        <dsp:cNvSpPr/>
      </dsp:nvSpPr>
      <dsp:spPr>
        <a:xfrm>
          <a:off x="0" y="1277352"/>
          <a:ext cx="5415848" cy="1186380"/>
        </a:xfrm>
        <a:prstGeom prst="roundRect">
          <a:avLst/>
        </a:prstGeom>
        <a:solidFill>
          <a:schemeClr val="accent3">
            <a:hueOff val="4625516"/>
            <a:satOff val="-24796"/>
            <a:lumOff val="-333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ru-RU" sz="2600" b="1" i="1" kern="120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en-US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=</m:t>
                </m:r>
                <m:f>
                  <m:fPr>
                    <m:ctrlP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÷ 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÷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den>
                </m:f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,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𝒏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𝟎</m:t>
                </m:r>
              </m:oMath>
            </m:oMathPara>
          </a14:m>
          <a:endParaRPr lang="ru-RU" sz="2600" b="1" kern="1200" dirty="0">
            <a:solidFill>
              <a:schemeClr val="tx1"/>
            </a:solidFill>
          </a:endParaRPr>
        </a:p>
      </dsp:txBody>
      <dsp:txXfrm>
        <a:off x="57914" y="1335266"/>
        <a:ext cx="5300020" cy="10705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B6EBE-7822-46EF-B5BA-C88BA20C10B7}">
      <dsp:nvSpPr>
        <dsp:cNvPr id="0" name=""/>
        <dsp:cNvSpPr/>
      </dsp:nvSpPr>
      <dsp:spPr>
        <a:xfrm>
          <a:off x="0" y="0"/>
          <a:ext cx="5415848" cy="11863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ru-RU" sz="2600" b="1" i="1" kern="120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en-US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=</m:t>
                </m:r>
                <m:f>
                  <m:fPr>
                    <m:ctrlP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∗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,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𝒏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𝟎</m:t>
                </m:r>
              </m:oMath>
            </m:oMathPara>
          </a14:m>
          <a:endParaRPr lang="ru-RU" sz="2600" b="1" kern="1200" dirty="0">
            <a:solidFill>
              <a:schemeClr val="tx1"/>
            </a:solidFill>
          </a:endParaRPr>
        </a:p>
      </dsp:txBody>
      <dsp:txXfrm>
        <a:off x="57914" y="57914"/>
        <a:ext cx="5300020" cy="1070552"/>
      </dsp:txXfrm>
    </dsp:sp>
    <dsp:sp modelId="{0F4BB957-2A51-4519-B47E-13AD5BC293C7}">
      <dsp:nvSpPr>
        <dsp:cNvPr id="0" name=""/>
        <dsp:cNvSpPr/>
      </dsp:nvSpPr>
      <dsp:spPr>
        <a:xfrm>
          <a:off x="0" y="1277352"/>
          <a:ext cx="5415848" cy="1186380"/>
        </a:xfrm>
        <a:prstGeom prst="roundRect">
          <a:avLst/>
        </a:prstGeom>
        <a:solidFill>
          <a:schemeClr val="accent3">
            <a:hueOff val="4625516"/>
            <a:satOff val="-24796"/>
            <a:lumOff val="-333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ru-RU" sz="2600" b="1" i="1" kern="1200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en-US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</m:den>
                </m:f>
                <m:r>
                  <a:rPr lang="ru-RU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=</m:t>
                </m:r>
                <m:f>
                  <m:fPr>
                    <m:ctrlP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</m:ctrlPr>
                  </m:fPr>
                  <m:num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𝒂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÷ 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num>
                  <m:den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𝒃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÷</m:t>
                    </m:r>
                    <m:r>
                      <a:rPr lang="ru-RU" sz="2600" b="1" i="1" kern="120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𝒏</m:t>
                    </m:r>
                  </m:den>
                </m:f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,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𝒏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≠</m:t>
                </m:r>
                <m:r>
                  <a:rPr lang="en-US" sz="2600" b="1" i="1" kern="1200">
                    <a:solidFill>
                      <a:schemeClr val="tx1"/>
                    </a:solidFill>
                    <a:effectLst/>
                    <a:latin typeface="Cambria Math"/>
                  </a:rPr>
                  <m:t>𝟎</m:t>
                </m:r>
              </m:oMath>
            </m:oMathPara>
          </a14:m>
          <a:endParaRPr lang="ru-RU" sz="2600" b="1" kern="1200" dirty="0">
            <a:solidFill>
              <a:schemeClr val="tx1"/>
            </a:solidFill>
          </a:endParaRPr>
        </a:p>
      </dsp:txBody>
      <dsp:txXfrm>
        <a:off x="57914" y="1335266"/>
        <a:ext cx="5300020" cy="10705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0F056-2FA5-429D-8FA8-5D94F6206FB7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C408B-CF43-460B-A1D4-FD5886DED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448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B140E0-5DDA-4594-8125-F0FB003D54FA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14D573-B802-42BE-A184-658C7C7A1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907704" y="3212976"/>
            <a:ext cx="6931293" cy="2721688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endParaRPr lang="ru-RU" sz="28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96944" cy="1584175"/>
          </a:xfrm>
        </p:spPr>
        <p:txBody>
          <a:bodyPr/>
          <a:lstStyle/>
          <a:p>
            <a:pPr marL="540000" indent="457200" algn="ctr">
              <a:buNone/>
            </a:pPr>
            <a:r>
              <a:rPr lang="ru-RU" sz="4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Основное 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свойство 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дроби.</a:t>
            </a:r>
            <a:r>
              <a:rPr lang="ru-RU" sz="4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6 класс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dd36efffaa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360" y="3194407"/>
            <a:ext cx="2014538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64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95536" y="332656"/>
                <a:ext cx="8568952" cy="5976664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ru-RU" sz="40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Представьте данную дробь в виде дроби со знаменателем 3:</a:t>
                </a:r>
              </a:p>
              <a:p>
                <a:pPr marL="45720" indent="0" algn="ctr">
                  <a:buNone/>
                </a:pPr>
                <a:r>
                  <a:rPr lang="ru-RU" sz="40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Вместе: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𝟐𝟒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𝟑𝟎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𝟒𝟓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40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r>
                  <a:rPr lang="ru-RU" sz="40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ряд: г</a:t>
                </a:r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;2 </a:t>
                </a:r>
                <a:r>
                  <a:rPr lang="ru-RU" sz="40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ряд: д</a:t>
                </a:r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𝟏𝟒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𝟐𝟏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40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ряд: е</a:t>
                </a:r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𝟒𝟎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𝟔𝟎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" indent="0">
                  <a:buNone/>
                </a:pPr>
                <a:r>
                  <a:rPr lang="ru-RU" sz="40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Запишите дроби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4000" b="1" i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4000" b="1" i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4000" b="1" i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sz="4000" b="1" i="1">
                        <a:solidFill>
                          <a:srgbClr val="00206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40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виде дроби со знаменателем </a:t>
                </a:r>
                <a:r>
                  <a:rPr lang="ru-RU" sz="40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</a:t>
                </a:r>
                <a:endParaRPr lang="ru-RU" sz="4000" b="1" i="1" dirty="0"/>
              </a:p>
              <a:p>
                <a:pPr marL="4572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95536" y="332656"/>
                <a:ext cx="8568952" cy="5976664"/>
              </a:xfrm>
              <a:blipFill rotWithShape="1">
                <a:blip r:embed="rId2"/>
                <a:stretch>
                  <a:fillRect l="-1991" t="-18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368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7504" y="332656"/>
                <a:ext cx="8874126" cy="6192688"/>
              </a:xfrm>
            </p:spPr>
            <p:txBody>
              <a:bodyPr>
                <a:normAutofit lnSpcReduction="10000"/>
              </a:bodyPr>
              <a:lstStyle/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Выполните небольшую самостоятельную работу </a:t>
                </a:r>
                <a:endParaRPr lang="ru-RU" sz="28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Представьте данную дробь в виде дроби со знаменателем 5: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вариант                                      2 вариант</a:t>
                </a: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𝟐𝟕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𝟒𝟓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" indent="0" algn="ctr">
                  <a:buNone/>
                </a:pPr>
                <a:endParaRPr lang="ru-RU" sz="28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Сократите дроби: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r>
                  <a:rPr lang="ru-RU" sz="2800" dirty="0"/>
                  <a:t>	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𝟏𝟔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𝟐𝟏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𝟏𝟔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𝟐𝟎</m:t>
                        </m:r>
                      </m:num>
                      <m:den>
                        <m:r>
                          <a:rPr lang="ru-RU" sz="2800" b="1" i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𝟐𝟓</m:t>
                        </m:r>
                      </m:den>
                    </m:f>
                    <m:r>
                      <a:rPr lang="ru-RU" sz="2800" b="1" i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</a:t>
                </a: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Представьте </a:t>
                </a: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данную дробь в виде дроби со знаменателем 36: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𝟏𝟖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endPara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7504" y="332656"/>
                <a:ext cx="8874126" cy="6192688"/>
              </a:xfrm>
              <a:blipFill rotWithShape="1">
                <a:blip r:embed="rId2"/>
                <a:stretch>
                  <a:fillRect t="-16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 descr="dd36efffaae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0252" y="1700809"/>
            <a:ext cx="1015803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28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7504" y="332656"/>
                <a:ext cx="8874126" cy="6192688"/>
              </a:xfrm>
            </p:spPr>
            <p:txBody>
              <a:bodyPr>
                <a:normAutofit/>
              </a:bodyPr>
              <a:lstStyle/>
              <a:p>
                <a:pPr marL="45720" indent="0" algn="ctr">
                  <a:buNone/>
                </a:pPr>
                <a:r>
                  <a:rPr lang="ru-RU" sz="28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Проверьте себя</a:t>
                </a:r>
              </a:p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Представьте данную дробь в виде дроби со знаменателем 5: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вариант                                      2 вариант</a:t>
                </a: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" indent="0" algn="ctr">
                  <a:buNone/>
                </a:pP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Сократите дроби: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</a:t>
                </a: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Представьте </a:t>
                </a:r>
                <a:r>
                  <a:rPr lang="ru-RU" sz="28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данную дробь в виде дроби со знаменателем 36:</a:t>
                </a:r>
                <a:endPara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</a:t>
                </a:r>
                <a:r>
                  <a:rPr lang="ru-RU" sz="28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б)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28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𝟐𝟐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  <m:r>
                      <a:rPr lang="ru-RU" sz="28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endParaRPr lang="ru-RU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7504" y="332656"/>
                <a:ext cx="8874126" cy="6192688"/>
              </a:xfrm>
              <a:blipFill rotWithShape="1">
                <a:blip r:embed="rId2"/>
                <a:stretch>
                  <a:fillRect t="-9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3828" y="1700808"/>
            <a:ext cx="113549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52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416824" cy="540060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 </a:t>
            </a:r>
            <a:endParaRPr lang="ru-RU" sz="40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№8, №9, выучить правило на стр. 6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d36efffaa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778215"/>
            <a:ext cx="176661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1872208" cy="284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15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124744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dd36efffaa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509777"/>
            <a:ext cx="1656184" cy="2700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478770"/>
            <a:ext cx="1872208" cy="284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0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763713" y="404813"/>
            <a:ext cx="691197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/>
              <a:t>Вы можете использовать </a:t>
            </a:r>
          </a:p>
          <a:p>
            <a:pPr algn="ctr"/>
            <a:r>
              <a:rPr lang="ru-RU" sz="2800" dirty="0"/>
              <a:t>данное оформление </a:t>
            </a:r>
          </a:p>
          <a:p>
            <a:pPr algn="ctr"/>
            <a:r>
              <a:rPr lang="ru-RU" sz="2800" dirty="0"/>
              <a:t>для создания своих презентаций, </a:t>
            </a:r>
          </a:p>
          <a:p>
            <a:pPr algn="ctr"/>
            <a:r>
              <a:rPr lang="ru-RU" sz="2800" dirty="0"/>
              <a:t>но в своей презентации вы должны указать </a:t>
            </a:r>
          </a:p>
          <a:p>
            <a:pPr algn="ctr"/>
            <a:r>
              <a:rPr lang="ru-RU" sz="2800" dirty="0"/>
              <a:t>источник шаблона: </a:t>
            </a:r>
          </a:p>
          <a:p>
            <a:pPr algn="ctr"/>
            <a:endParaRPr lang="ru-RU" dirty="0"/>
          </a:p>
          <a:p>
            <a:pPr algn="ctr"/>
            <a:r>
              <a:rPr lang="ru-RU" sz="2800" b="1" i="1" dirty="0" smtClean="0"/>
              <a:t>Конышева Алена Владимировна</a:t>
            </a:r>
          </a:p>
          <a:p>
            <a:pPr algn="ctr"/>
            <a:r>
              <a:rPr lang="ru-RU" sz="2800" b="1" i="1" dirty="0" smtClean="0"/>
              <a:t>учитель математики  </a:t>
            </a:r>
          </a:p>
          <a:p>
            <a:pPr algn="ctr"/>
            <a:r>
              <a:rPr lang="ru-RU" sz="2800" b="1" i="1" dirty="0" smtClean="0"/>
              <a:t>МБОУ «Центр образования п. Угольные Копи» </a:t>
            </a:r>
          </a:p>
        </p:txBody>
      </p:sp>
    </p:spTree>
    <p:extLst>
      <p:ext uri="{BB962C8B-B14F-4D97-AF65-F5344CB8AC3E}">
        <p14:creationId xmlns:p14="http://schemas.microsoft.com/office/powerpoint/2010/main" val="24838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39552" y="260648"/>
                <a:ext cx="7992888" cy="6408712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</a:t>
                </a: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показывает </a:t>
                </a: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числитель, а что </a:t>
                </a: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знаменатель? </a:t>
                </a:r>
                <a:endParaRPr lang="ru-RU" sz="32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</a:t>
                </a: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означает знак дроби</a:t>
                </a: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45720" indent="0">
                  <a:buNone/>
                </a:pP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Какая дробь равна единице?</a:t>
                </a:r>
                <a:endParaRPr lang="ru-RU" sz="3200" b="1" i="1" dirty="0" smtClean="0"/>
              </a:p>
              <a:p>
                <a:pPr marL="45720" indent="0">
                  <a:buNone/>
                </a:pP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Перед вами </a:t>
                </a:r>
                <a:r>
                  <a:rPr lang="ru-RU" sz="32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дроби, </a:t>
                </a:r>
                <a:r>
                  <a:rPr lang="ru-RU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прочитайте их, назовите  числитель и знаменатель данных дробей? </a:t>
                </a:r>
                <a:endParaRPr lang="ru-RU" sz="32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i="1" dirty="0" smtClean="0"/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𝟏𝟒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𝟏𝟓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𝟐𝟏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𝟐𝟑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𝟒𝟎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𝟐𝟗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  <m:f>
                        <m:fPr>
                          <m:ctrlP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𝟑𝟕</m:t>
                          </m:r>
                        </m:num>
                        <m:den>
                          <m:r>
                            <a:rPr lang="ru-RU" sz="40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𝟑𝟕</m:t>
                          </m:r>
                        </m:den>
                      </m:f>
                      <m:r>
                        <a:rPr lang="ru-RU" sz="4000" b="1" i="1">
                          <a:solidFill>
                            <a:srgbClr val="002060"/>
                          </a:solidFill>
                          <a:latin typeface="Cambria Math"/>
                        </a:rPr>
                        <m:t>. </m:t>
                      </m:r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39552" y="260648"/>
                <a:ext cx="7992888" cy="6408712"/>
              </a:xfrm>
              <a:blipFill rotWithShape="1">
                <a:blip r:embed="rId2"/>
                <a:stretch>
                  <a:fillRect l="-1373" t="-13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094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rev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67544" y="211175"/>
                <a:ext cx="8136904" cy="5976664"/>
              </a:xfrm>
            </p:spPr>
            <p:txBody>
              <a:bodyPr>
                <a:normAutofit fontScale="25000" lnSpcReduction="20000"/>
              </a:bodyPr>
              <a:lstStyle/>
              <a:p>
                <a:pPr marL="45720" indent="0">
                  <a:buNone/>
                </a:pPr>
                <a:endParaRPr lang="ru-RU" sz="31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128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Сравните дроби. Скажите, </a:t>
                </a:r>
                <a:r>
                  <a:rPr lang="ru-RU" sz="128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какому правилу вы сравнивали эти дроби</a:t>
                </a:r>
                <a:r>
                  <a:rPr lang="ru-RU" sz="128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45720" indent="0">
                  <a:buNone/>
                </a:pPr>
                <a:endParaRPr lang="ru-RU" sz="46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51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9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𝟏</m:t>
                      </m:r>
                      <m:r>
                        <a:rPr lang="ru-RU" sz="9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𝟏𝟕</m:t>
                          </m:r>
                        </m:den>
                      </m:f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и</m:t>
                      </m:r>
                      <m:f>
                        <m:fPr>
                          <m:ctrlP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𝟏𝟕</m:t>
                          </m:r>
                        </m:den>
                      </m:f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; </m:t>
                      </m:r>
                      <m:r>
                        <a:rPr lang="ru-RU" sz="9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                                                         </m:t>
                      </m:r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𝟑</m:t>
                      </m:r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𝟓𝟖</m:t>
                          </m:r>
                        </m:num>
                        <m:den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𝟏𝟗</m:t>
                          </m:r>
                        </m:den>
                      </m:f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и</m:t>
                      </m:r>
                      <m:f>
                        <m:fPr>
                          <m:ctrlP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𝟑𝟏</m:t>
                          </m:r>
                        </m:num>
                        <m:den>
                          <m:r>
                            <a:rPr lang="ru-RU" sz="9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𝟏𝟗</m:t>
                          </m:r>
                        </m:den>
                      </m:f>
                      <m:r>
                        <a:rPr lang="ru-RU" sz="9800" b="1" i="1">
                          <a:solidFill>
                            <a:srgbClr val="002060"/>
                          </a:solidFill>
                          <a:latin typeface="Cambria Math"/>
                        </a:rPr>
                        <m:t>; </m:t>
                      </m:r>
                    </m:oMath>
                  </m:oMathPara>
                </a14:m>
                <a:endParaRPr lang="ru-RU" sz="98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98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5100" b="1" i="1" dirty="0" smtClean="0">
                  <a:solidFill>
                    <a:srgbClr val="002060"/>
                  </a:solidFill>
                  <a:latin typeface="Cambria Math"/>
                </a:endParaRPr>
              </a:p>
              <a:p>
                <a:pPr marL="45720" indent="0">
                  <a:buNone/>
                </a:pPr>
                <a:r>
                  <a:rPr lang="ru-RU" sz="128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)</m:t>
                    </m:r>
                    <m:r>
                      <a:rPr lang="ru-RU" sz="12800" b="1" i="1" smtClean="0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𝟏𝟏</m:t>
                        </m:r>
                      </m:den>
                    </m:f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и</m:t>
                    </m:r>
                    <m:f>
                      <m:fPr>
                        <m:ctrlP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ru-RU" sz="12800" b="1" i="1" smtClean="0">
                        <a:solidFill>
                          <a:srgbClr val="002060"/>
                        </a:solidFill>
                        <a:latin typeface="Cambria Math"/>
                      </a:rPr>
                      <m:t>;                                              </m:t>
                    </m:r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𝟒</m:t>
                    </m:r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и</m:t>
                    </m:r>
                    <m:f>
                      <m:fPr>
                        <m:ctrlP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1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ru-RU" sz="12800" b="1" i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</m:oMath>
                </a14:m>
                <a:endParaRPr lang="ru-RU" sz="12800" b="1" dirty="0" smtClean="0">
                  <a:solidFill>
                    <a:srgbClr val="002060"/>
                  </a:solidFill>
                  <a:latin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128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128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12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𝟑</m:t>
                      </m:r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𝟏𝟕</m:t>
                          </m:r>
                        </m:den>
                      </m:f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и</m:t>
                      </m:r>
                      <m:f>
                        <m:fPr>
                          <m:ctrlP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ru-RU" sz="128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12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;                                             </m:t>
                      </m:r>
                      <m:r>
                        <a:rPr lang="ru-RU" sz="128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𝟓</m:t>
                      </m:r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)</m:t>
                      </m:r>
                      <m:f>
                        <m:fPr>
                          <m:ctrlP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и</m:t>
                      </m:r>
                      <m:f>
                        <m:fPr>
                          <m:ctrlP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𝟏𝟐</m:t>
                          </m:r>
                        </m:num>
                        <m:den>
                          <m:r>
                            <a:rPr lang="ru-RU" sz="12800" b="1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𝟏𝟐</m:t>
                          </m:r>
                        </m:den>
                      </m:f>
                      <m:r>
                        <a:rPr lang="ru-RU" sz="12800" b="1" i="1">
                          <a:solidFill>
                            <a:srgbClr val="002060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128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51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sz="51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dirty="0"/>
              </a:p>
              <a:p>
                <a:pPr marL="45720" indent="0">
                  <a:buNone/>
                </a:pPr>
                <a:r>
                  <a:rPr lang="ru-RU" dirty="0"/>
                  <a:t> </a:t>
                </a:r>
              </a:p>
              <a:p>
                <a:pPr marL="4572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67544" y="211175"/>
                <a:ext cx="8136904" cy="5976664"/>
              </a:xfrm>
              <a:blipFill rotWithShape="1">
                <a:blip r:embed="rId2"/>
                <a:stretch>
                  <a:fillRect l="-13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5" descr="Рисунок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12776"/>
            <a:ext cx="2347912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35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858958" y="2996952"/>
                <a:ext cx="490840" cy="898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800" i="1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8958" y="2996952"/>
                <a:ext cx="490840" cy="89896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084168" y="2996952"/>
                <a:ext cx="490840" cy="898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996952"/>
                <a:ext cx="490840" cy="89896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323528" y="3904073"/>
            <a:ext cx="85689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/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рисунка, что вы можете сказать про данные дроби?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7826"/>
            <a:ext cx="88924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в виде дроби, какая часть фигуры закрашена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желтым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цветом?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51920" y="3261768"/>
                <a:ext cx="13524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261768"/>
                <a:ext cx="1352469" cy="646331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23528" y="5004612"/>
                <a:ext cx="8496944" cy="1155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</a:t>
                </a:r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нужно сделать с дробью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чтобы получить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</a:t>
                </a:r>
                <a:endPara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400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 </a:t>
                </a:r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нужно сделать с дробью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чтобы получить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</a:t>
                </a: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004612"/>
                <a:ext cx="8496944" cy="1155829"/>
              </a:xfrm>
              <a:prstGeom prst="rect">
                <a:avLst/>
              </a:prstGeom>
              <a:blipFill rotWithShape="1">
                <a:blip r:embed="rId6"/>
                <a:stretch>
                  <a:fillRect l="-1076" b="-4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Выгнутая вниз стрелка 12"/>
          <p:cNvSpPr/>
          <p:nvPr/>
        </p:nvSpPr>
        <p:spPr>
          <a:xfrm>
            <a:off x="3349798" y="3681952"/>
            <a:ext cx="2720621" cy="5760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305741" y="3884279"/>
                <a:ext cx="5325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5741" y="3884279"/>
                <a:ext cx="532518" cy="36933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268872" y="3005029"/>
                <a:ext cx="6062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÷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8872" y="3005029"/>
                <a:ext cx="606256" cy="36933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Выгнутая вниз стрелка 15"/>
          <p:cNvSpPr/>
          <p:nvPr/>
        </p:nvSpPr>
        <p:spPr>
          <a:xfrm rot="10800000">
            <a:off x="3247692" y="2848683"/>
            <a:ext cx="2720621" cy="5760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Picture 3" descr="dd36efffaaed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8221"/>
            <a:ext cx="145745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8657" y="908719"/>
            <a:ext cx="2118124" cy="193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7075" y="932247"/>
            <a:ext cx="21050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1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dd36efffaa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91336"/>
            <a:ext cx="1257059" cy="204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725072"/>
            <a:ext cx="1413426" cy="2151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835710"/>
            <a:ext cx="8136904" cy="50405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2000" b="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580587" y="188640"/>
            <a:ext cx="5970494" cy="8354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свойство дроби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974211809"/>
                  </p:ext>
                </p:extLst>
              </p:nvPr>
            </p:nvGraphicFramePr>
            <p:xfrm>
              <a:off x="1986343" y="3645024"/>
              <a:ext cx="5415848" cy="247982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6" name="Схема 5"/>
              <p:cNvGraphicFramePr/>
              <p:nvPr>
                <p:extLst>
                  <p:ext uri="{D42A27DB-BD31-4B8C-83A1-F6EECF244321}">
                    <p14:modId xmlns:p14="http://schemas.microsoft.com/office/powerpoint/2010/main" val="974211809"/>
                  </p:ext>
                </p:extLst>
              </p:nvPr>
            </p:nvGraphicFramePr>
            <p:xfrm>
              <a:off x="1986343" y="3645024"/>
              <a:ext cx="5415848" cy="247982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  <p:sp>
        <p:nvSpPr>
          <p:cNvPr id="7" name="Прямоугольник 6"/>
          <p:cNvSpPr/>
          <p:nvPr/>
        </p:nvSpPr>
        <p:spPr>
          <a:xfrm>
            <a:off x="539552" y="980728"/>
            <a:ext cx="835292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числитель и знаменатель дроби умножить или разделить на одно и то же отличное от нуля число, то получится дробь равная, данной.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30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91372" y="836712"/>
            <a:ext cx="72530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Замените дроби                 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равными им дробями. Что мы должны сделать с данными дробями?</a:t>
            </a:r>
          </a:p>
          <a:p>
            <a:pPr marL="45720" indent="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Сократить дробь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числитель и знаменатель нужно разделить на одно и то же число, не равное нулю.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0" y="866874"/>
            <a:ext cx="7200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0" y="1659036"/>
            <a:ext cx="6799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0" y="2420422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4778" y="500282"/>
            <a:ext cx="1248839" cy="792088"/>
          </a:xfrm>
          <a:prstGeom prst="rect">
            <a:avLst/>
          </a:prstGeom>
          <a:noFill/>
        </p:spPr>
      </p:pic>
      <p:pic>
        <p:nvPicPr>
          <p:cNvPr id="13" name="Picture 5" descr="Рисунок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3068960"/>
            <a:ext cx="1413426" cy="2151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Схема 16"/>
              <p:cNvGraphicFramePr/>
              <p:nvPr>
                <p:extLst>
                  <p:ext uri="{D42A27DB-BD31-4B8C-83A1-F6EECF244321}">
                    <p14:modId xmlns:p14="http://schemas.microsoft.com/office/powerpoint/2010/main" val="3150835625"/>
                  </p:ext>
                </p:extLst>
              </p:nvPr>
            </p:nvGraphicFramePr>
            <p:xfrm>
              <a:off x="1619672" y="3789040"/>
              <a:ext cx="5415848" cy="247982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17" name="Схема 16"/>
              <p:cNvGraphicFramePr/>
              <p:nvPr>
                <p:extLst>
                  <p:ext uri="{D42A27DB-BD31-4B8C-83A1-F6EECF244321}">
                    <p14:modId xmlns:p14="http://schemas.microsoft.com/office/powerpoint/2010/main" val="3150835625"/>
                  </p:ext>
                </p:extLst>
              </p:nvPr>
            </p:nvGraphicFramePr>
            <p:xfrm>
              <a:off x="1619672" y="3789040"/>
              <a:ext cx="5415848" cy="247982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07475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51520" y="116632"/>
                <a:ext cx="8640960" cy="5321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44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ru-RU" sz="44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№2 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(из учебника). </a:t>
                </a:r>
                <a:r>
                  <a:rPr lang="ru-RU" sz="44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Приведите </a:t>
                </a:r>
                <a:r>
                  <a:rPr lang="ru-RU" sz="4400" b="1" i="1" dirty="0" err="1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дроби:а</a:t>
                </a:r>
                <a:r>
                  <a:rPr lang="ru-RU" sz="44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ru-RU" sz="4400" b="1" i="1" smtClean="0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sz="4400" b="1" i="1" smtClean="0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44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 знаменателю 18.</a:t>
                </a:r>
                <a:endParaRPr lang="ru-RU" sz="44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ru-RU" sz="4400" b="1" dirty="0" smtClean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44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Образец: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ru-RU" sz="44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𝟗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44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ru-RU" sz="3600" b="1" i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6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3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6632"/>
                <a:ext cx="8640960" cy="5321072"/>
              </a:xfrm>
              <a:prstGeom prst="rect">
                <a:avLst/>
              </a:prstGeom>
              <a:blipFill rotWithShape="1">
                <a:blip r:embed="rId2"/>
                <a:stretch>
                  <a:fillRect l="-2539" r="-25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211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23528" y="260648"/>
                <a:ext cx="8712968" cy="6120680"/>
              </a:xfrm>
            </p:spPr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№4(из учебника).  </a:t>
                </a:r>
                <a:r>
                  <a:rPr lang="ru-RU" sz="44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Сократите дроби: </a:t>
                </a:r>
              </a:p>
              <a:p>
                <a:pPr marL="45720" indent="0" algn="ctr">
                  <a:buNone/>
                </a:pPr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Вместе: а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𝟑𝟎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𝟒𝟖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𝟐𝟎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𝟑𝟔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44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44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Образец</a:t>
                </a:r>
                <a:r>
                  <a:rPr lang="ru-RU" sz="4400" b="1" dirty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𝟐𝟓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𝟑𝟎</m:t>
                        </m:r>
                      </m:den>
                    </m:f>
                    <m:r>
                      <a:rPr lang="ru-RU" sz="44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𝟐𝟓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÷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𝟑𝟎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÷</m:t>
                        </m:r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44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4400" dirty="0">
                    <a:solidFill>
                      <a:srgbClr val="002060"/>
                    </a:solidFill>
                  </a:rPr>
                  <a:t> </a:t>
                </a:r>
              </a:p>
              <a:p>
                <a:pPr marL="45720" indent="0">
                  <a:buNone/>
                </a:pPr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1ряд:г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𝟓𝟔</m:t>
                        </m:r>
                      </m:den>
                    </m:f>
                    <m:r>
                      <a:rPr lang="ru-RU" sz="4400" b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2ряд:д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𝟏𝟎𝟎</m:t>
                        </m:r>
                      </m:den>
                    </m:f>
                    <m:r>
                      <a:rPr lang="ru-RU" sz="4400" b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44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3ряд:е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𝟑𝟔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𝟔𝟎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23528" y="260648"/>
                <a:ext cx="8712968" cy="6120680"/>
              </a:xfrm>
              <a:blipFill rotWithShape="1">
                <a:blip r:embed="rId2"/>
                <a:stretch>
                  <a:fillRect l="-2239" t="-18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498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83568" y="188640"/>
                <a:ext cx="8208912" cy="6048672"/>
              </a:xfrm>
            </p:spPr>
            <p:txBody>
              <a:bodyPr>
                <a:noAutofit/>
              </a:bodyPr>
              <a:lstStyle/>
              <a:p>
                <a:pPr marL="45720" indent="0">
                  <a:buNone/>
                </a:pPr>
                <a:endParaRPr lang="ru-RU" sz="36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buNone/>
                </a:pPr>
                <a:endParaRPr lang="ru-RU" sz="36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:r>
                  <a:rPr lang="ru-RU" sz="3600" b="1" i="1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Среди </a:t>
                </a:r>
                <a:r>
                  <a:rPr lang="ru-RU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данных дробей выбери те, которые равны дроби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36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  <m:r>
                      <a:rPr lang="ru-RU" sz="36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  <m:r>
                      <a:rPr lang="ru-RU" sz="36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  <m:r>
                      <a:rPr lang="ru-RU" sz="36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𝟐𝟓</m:t>
                        </m:r>
                      </m:den>
                    </m:f>
                    <m:r>
                      <a:rPr lang="ru-RU" sz="3600" b="1" i="1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𝟏𝟒</m:t>
                        </m:r>
                      </m:num>
                      <m:den>
                        <m:r>
                          <a:rPr lang="ru-RU" sz="3600" b="1" i="1">
                            <a:solidFill>
                              <a:schemeClr val="accent4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𝟑𝟎</m:t>
                        </m:r>
                      </m:den>
                    </m:f>
                    <m:r>
                      <a:rPr lang="ru-RU" sz="3600" b="1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ru-RU" sz="3600" b="1" dirty="0">
                    <a:solidFill>
                      <a:srgbClr val="002060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83568" y="188640"/>
                <a:ext cx="8208912" cy="604867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4479635" y="2782701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507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930</TotalTime>
  <Words>864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«Основное свойство дроби.» 6 класс</vt:lpstr>
      <vt:lpstr>Презентация PowerPoint</vt:lpstr>
      <vt:lpstr>Презентация PowerPoint</vt:lpstr>
      <vt:lpstr>Презентация PowerPoint</vt:lpstr>
      <vt:lpstr>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Учитель</cp:lastModifiedBy>
  <cp:revision>74</cp:revision>
  <dcterms:created xsi:type="dcterms:W3CDTF">2014-12-13T06:24:34Z</dcterms:created>
  <dcterms:modified xsi:type="dcterms:W3CDTF">2023-02-20T09:05:20Z</dcterms:modified>
</cp:coreProperties>
</file>