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7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Roboto Cn"/>
                <a:cs typeface="Roboto Cn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Roboto Cn"/>
                <a:cs typeface="Roboto C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400" b="1" i="0">
                <a:solidFill>
                  <a:srgbClr val="FF9700"/>
                </a:solidFill>
                <a:latin typeface="Roboto Cn"/>
                <a:cs typeface="Roboto C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Roboto Cn"/>
                <a:cs typeface="Roboto Cn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Roboto Cn"/>
                <a:cs typeface="Roboto C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Roboto Cn"/>
                <a:cs typeface="Roboto Cn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292596" y="126492"/>
            <a:ext cx="780415" cy="259079"/>
          </a:xfrm>
          <a:custGeom>
            <a:avLst/>
            <a:gdLst/>
            <a:ahLst/>
            <a:cxnLst/>
            <a:rect l="l" t="t" r="r" b="b"/>
            <a:pathLst>
              <a:path w="780415" h="259079">
                <a:moveTo>
                  <a:pt x="252983" y="0"/>
                </a:moveTo>
                <a:lnTo>
                  <a:pt x="0" y="259080"/>
                </a:lnTo>
                <a:lnTo>
                  <a:pt x="780287" y="259080"/>
                </a:lnTo>
                <a:lnTo>
                  <a:pt x="252983" y="0"/>
                </a:lnTo>
                <a:close/>
              </a:path>
            </a:pathLst>
          </a:custGeom>
          <a:solidFill>
            <a:srgbClr val="2531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6756400" cy="1327785"/>
          </a:xfrm>
          <a:custGeom>
            <a:avLst/>
            <a:gdLst/>
            <a:ahLst/>
            <a:cxnLst/>
            <a:rect l="l" t="t" r="r" b="b"/>
            <a:pathLst>
              <a:path w="6756400" h="1327785">
                <a:moveTo>
                  <a:pt x="6755892" y="0"/>
                </a:moveTo>
                <a:lnTo>
                  <a:pt x="5434584" y="0"/>
                </a:lnTo>
                <a:lnTo>
                  <a:pt x="5428488" y="0"/>
                </a:lnTo>
                <a:lnTo>
                  <a:pt x="0" y="0"/>
                </a:lnTo>
                <a:lnTo>
                  <a:pt x="0" y="1327404"/>
                </a:lnTo>
                <a:lnTo>
                  <a:pt x="5428488" y="1327404"/>
                </a:lnTo>
                <a:lnTo>
                  <a:pt x="5434584" y="1327404"/>
                </a:lnTo>
                <a:lnTo>
                  <a:pt x="5434584" y="1321308"/>
                </a:lnTo>
                <a:lnTo>
                  <a:pt x="6755892" y="0"/>
                </a:lnTo>
                <a:close/>
              </a:path>
            </a:pathLst>
          </a:custGeom>
          <a:solidFill>
            <a:srgbClr val="C6D2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380999"/>
            <a:ext cx="7073265" cy="771525"/>
          </a:xfrm>
          <a:custGeom>
            <a:avLst/>
            <a:gdLst/>
            <a:ahLst/>
            <a:cxnLst/>
            <a:rect l="l" t="t" r="r" b="b"/>
            <a:pathLst>
              <a:path w="7073265" h="771525">
                <a:moveTo>
                  <a:pt x="7072884" y="0"/>
                </a:moveTo>
                <a:lnTo>
                  <a:pt x="6303264" y="0"/>
                </a:lnTo>
                <a:lnTo>
                  <a:pt x="6300216" y="0"/>
                </a:lnTo>
                <a:lnTo>
                  <a:pt x="0" y="0"/>
                </a:lnTo>
                <a:lnTo>
                  <a:pt x="0" y="771144"/>
                </a:lnTo>
                <a:lnTo>
                  <a:pt x="6300216" y="771144"/>
                </a:lnTo>
                <a:lnTo>
                  <a:pt x="6303264" y="771144"/>
                </a:lnTo>
                <a:lnTo>
                  <a:pt x="6303264" y="768108"/>
                </a:lnTo>
                <a:lnTo>
                  <a:pt x="7072884" y="0"/>
                </a:lnTo>
                <a:close/>
              </a:path>
            </a:pathLst>
          </a:custGeom>
          <a:solidFill>
            <a:srgbClr val="3E52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946392" y="4948428"/>
            <a:ext cx="394970" cy="131445"/>
          </a:xfrm>
          <a:custGeom>
            <a:avLst/>
            <a:gdLst/>
            <a:ahLst/>
            <a:cxnLst/>
            <a:rect l="l" t="t" r="r" b="b"/>
            <a:pathLst>
              <a:path w="394970" h="131445">
                <a:moveTo>
                  <a:pt x="394715" y="0"/>
                </a:moveTo>
                <a:lnTo>
                  <a:pt x="0" y="0"/>
                </a:lnTo>
                <a:lnTo>
                  <a:pt x="266700" y="131064"/>
                </a:lnTo>
                <a:lnTo>
                  <a:pt x="394715" y="0"/>
                </a:lnTo>
                <a:close/>
              </a:path>
            </a:pathLst>
          </a:custGeom>
          <a:solidFill>
            <a:srgbClr val="D26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7106412" y="4472939"/>
            <a:ext cx="2037714" cy="670560"/>
          </a:xfrm>
          <a:custGeom>
            <a:avLst/>
            <a:gdLst/>
            <a:ahLst/>
            <a:cxnLst/>
            <a:rect l="l" t="t" r="r" b="b"/>
            <a:pathLst>
              <a:path w="2037715" h="670560">
                <a:moveTo>
                  <a:pt x="2037575" y="0"/>
                </a:moveTo>
                <a:lnTo>
                  <a:pt x="670560" y="0"/>
                </a:lnTo>
                <a:lnTo>
                  <a:pt x="669036" y="0"/>
                </a:lnTo>
                <a:lnTo>
                  <a:pt x="669036" y="1524"/>
                </a:lnTo>
                <a:lnTo>
                  <a:pt x="0" y="670560"/>
                </a:lnTo>
                <a:lnTo>
                  <a:pt x="669036" y="670560"/>
                </a:lnTo>
                <a:lnTo>
                  <a:pt x="670560" y="670560"/>
                </a:lnTo>
                <a:lnTo>
                  <a:pt x="2037575" y="670560"/>
                </a:lnTo>
                <a:lnTo>
                  <a:pt x="2037575" y="0"/>
                </a:lnTo>
                <a:close/>
              </a:path>
            </a:pathLst>
          </a:custGeom>
          <a:solidFill>
            <a:srgbClr val="C6D2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6949440" y="4646676"/>
            <a:ext cx="2194560" cy="304800"/>
          </a:xfrm>
          <a:custGeom>
            <a:avLst/>
            <a:gdLst/>
            <a:ahLst/>
            <a:cxnLst/>
            <a:rect l="l" t="t" r="r" b="b"/>
            <a:pathLst>
              <a:path w="2194559" h="304800">
                <a:moveTo>
                  <a:pt x="2194560" y="0"/>
                </a:moveTo>
                <a:lnTo>
                  <a:pt x="304800" y="0"/>
                </a:lnTo>
                <a:lnTo>
                  <a:pt x="298704" y="0"/>
                </a:lnTo>
                <a:lnTo>
                  <a:pt x="298704" y="6096"/>
                </a:lnTo>
                <a:lnTo>
                  <a:pt x="0" y="304800"/>
                </a:lnTo>
                <a:lnTo>
                  <a:pt x="298704" y="304800"/>
                </a:lnTo>
                <a:lnTo>
                  <a:pt x="304800" y="304800"/>
                </a:lnTo>
                <a:lnTo>
                  <a:pt x="2194560" y="304800"/>
                </a:lnTo>
                <a:lnTo>
                  <a:pt x="2194560" y="0"/>
                </a:lnTo>
                <a:close/>
              </a:path>
            </a:pathLst>
          </a:custGeom>
          <a:solidFill>
            <a:srgbClr val="FF97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bg object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7819" y="1324355"/>
            <a:ext cx="6010656" cy="331165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Roboto Cn"/>
                <a:cs typeface="Roboto C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Roboto Cn"/>
                <a:cs typeface="Roboto Cn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Roboto Cn"/>
                <a:cs typeface="Roboto Cn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292596" y="126492"/>
            <a:ext cx="780415" cy="259079"/>
          </a:xfrm>
          <a:custGeom>
            <a:avLst/>
            <a:gdLst/>
            <a:ahLst/>
            <a:cxnLst/>
            <a:rect l="l" t="t" r="r" b="b"/>
            <a:pathLst>
              <a:path w="780415" h="259079">
                <a:moveTo>
                  <a:pt x="252983" y="0"/>
                </a:moveTo>
                <a:lnTo>
                  <a:pt x="0" y="259080"/>
                </a:lnTo>
                <a:lnTo>
                  <a:pt x="780287" y="259080"/>
                </a:lnTo>
                <a:lnTo>
                  <a:pt x="252983" y="0"/>
                </a:lnTo>
                <a:close/>
              </a:path>
            </a:pathLst>
          </a:custGeom>
          <a:solidFill>
            <a:srgbClr val="2531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6756400" cy="1327785"/>
          </a:xfrm>
          <a:custGeom>
            <a:avLst/>
            <a:gdLst/>
            <a:ahLst/>
            <a:cxnLst/>
            <a:rect l="l" t="t" r="r" b="b"/>
            <a:pathLst>
              <a:path w="6756400" h="1327785">
                <a:moveTo>
                  <a:pt x="6755892" y="0"/>
                </a:moveTo>
                <a:lnTo>
                  <a:pt x="5434584" y="0"/>
                </a:lnTo>
                <a:lnTo>
                  <a:pt x="5428488" y="0"/>
                </a:lnTo>
                <a:lnTo>
                  <a:pt x="0" y="0"/>
                </a:lnTo>
                <a:lnTo>
                  <a:pt x="0" y="1327404"/>
                </a:lnTo>
                <a:lnTo>
                  <a:pt x="5428488" y="1327404"/>
                </a:lnTo>
                <a:lnTo>
                  <a:pt x="5434584" y="1327404"/>
                </a:lnTo>
                <a:lnTo>
                  <a:pt x="5434584" y="1321308"/>
                </a:lnTo>
                <a:lnTo>
                  <a:pt x="6755892" y="0"/>
                </a:lnTo>
                <a:close/>
              </a:path>
            </a:pathLst>
          </a:custGeom>
          <a:solidFill>
            <a:srgbClr val="C6D2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380999"/>
            <a:ext cx="7073265" cy="771525"/>
          </a:xfrm>
          <a:custGeom>
            <a:avLst/>
            <a:gdLst/>
            <a:ahLst/>
            <a:cxnLst/>
            <a:rect l="l" t="t" r="r" b="b"/>
            <a:pathLst>
              <a:path w="7073265" h="771525">
                <a:moveTo>
                  <a:pt x="7072884" y="0"/>
                </a:moveTo>
                <a:lnTo>
                  <a:pt x="6303264" y="0"/>
                </a:lnTo>
                <a:lnTo>
                  <a:pt x="6300216" y="0"/>
                </a:lnTo>
                <a:lnTo>
                  <a:pt x="0" y="0"/>
                </a:lnTo>
                <a:lnTo>
                  <a:pt x="0" y="771144"/>
                </a:lnTo>
                <a:lnTo>
                  <a:pt x="6300216" y="771144"/>
                </a:lnTo>
                <a:lnTo>
                  <a:pt x="6303264" y="771144"/>
                </a:lnTo>
                <a:lnTo>
                  <a:pt x="6303264" y="768108"/>
                </a:lnTo>
                <a:lnTo>
                  <a:pt x="7072884" y="0"/>
                </a:lnTo>
                <a:close/>
              </a:path>
            </a:pathLst>
          </a:custGeom>
          <a:solidFill>
            <a:srgbClr val="3E52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946392" y="4948428"/>
            <a:ext cx="394970" cy="131445"/>
          </a:xfrm>
          <a:custGeom>
            <a:avLst/>
            <a:gdLst/>
            <a:ahLst/>
            <a:cxnLst/>
            <a:rect l="l" t="t" r="r" b="b"/>
            <a:pathLst>
              <a:path w="394970" h="131445">
                <a:moveTo>
                  <a:pt x="394715" y="0"/>
                </a:moveTo>
                <a:lnTo>
                  <a:pt x="0" y="0"/>
                </a:lnTo>
                <a:lnTo>
                  <a:pt x="266700" y="131064"/>
                </a:lnTo>
                <a:lnTo>
                  <a:pt x="394715" y="0"/>
                </a:lnTo>
                <a:close/>
              </a:path>
            </a:pathLst>
          </a:custGeom>
          <a:solidFill>
            <a:srgbClr val="D26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7106412" y="4472940"/>
            <a:ext cx="2037714" cy="670560"/>
          </a:xfrm>
          <a:custGeom>
            <a:avLst/>
            <a:gdLst/>
            <a:ahLst/>
            <a:cxnLst/>
            <a:rect l="l" t="t" r="r" b="b"/>
            <a:pathLst>
              <a:path w="2037715" h="670560">
                <a:moveTo>
                  <a:pt x="2037575" y="0"/>
                </a:moveTo>
                <a:lnTo>
                  <a:pt x="670560" y="0"/>
                </a:lnTo>
                <a:lnTo>
                  <a:pt x="669036" y="0"/>
                </a:lnTo>
                <a:lnTo>
                  <a:pt x="669036" y="1524"/>
                </a:lnTo>
                <a:lnTo>
                  <a:pt x="0" y="670560"/>
                </a:lnTo>
                <a:lnTo>
                  <a:pt x="669036" y="670560"/>
                </a:lnTo>
                <a:lnTo>
                  <a:pt x="670560" y="670560"/>
                </a:lnTo>
                <a:lnTo>
                  <a:pt x="2037575" y="670560"/>
                </a:lnTo>
                <a:lnTo>
                  <a:pt x="2037575" y="0"/>
                </a:lnTo>
                <a:close/>
              </a:path>
            </a:pathLst>
          </a:custGeom>
          <a:solidFill>
            <a:srgbClr val="C6D2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6949440" y="4646676"/>
            <a:ext cx="2194560" cy="304800"/>
          </a:xfrm>
          <a:custGeom>
            <a:avLst/>
            <a:gdLst/>
            <a:ahLst/>
            <a:cxnLst/>
            <a:rect l="l" t="t" r="r" b="b"/>
            <a:pathLst>
              <a:path w="2194559" h="304800">
                <a:moveTo>
                  <a:pt x="2194560" y="0"/>
                </a:moveTo>
                <a:lnTo>
                  <a:pt x="304800" y="0"/>
                </a:lnTo>
                <a:lnTo>
                  <a:pt x="298704" y="0"/>
                </a:lnTo>
                <a:lnTo>
                  <a:pt x="298704" y="6096"/>
                </a:lnTo>
                <a:lnTo>
                  <a:pt x="0" y="304800"/>
                </a:lnTo>
                <a:lnTo>
                  <a:pt x="298704" y="304800"/>
                </a:lnTo>
                <a:lnTo>
                  <a:pt x="304800" y="304800"/>
                </a:lnTo>
                <a:lnTo>
                  <a:pt x="2194560" y="304800"/>
                </a:lnTo>
                <a:lnTo>
                  <a:pt x="2194560" y="0"/>
                </a:lnTo>
                <a:close/>
              </a:path>
            </a:pathLst>
          </a:custGeom>
          <a:solidFill>
            <a:srgbClr val="FF97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93165" y="319227"/>
            <a:ext cx="3919854" cy="4521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Roboto Cn"/>
                <a:cs typeface="Roboto C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4466" y="2053589"/>
            <a:ext cx="8275066" cy="1671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1" i="0">
                <a:solidFill>
                  <a:srgbClr val="FF9700"/>
                </a:solidFill>
                <a:latin typeface="Roboto Cn"/>
                <a:cs typeface="Roboto C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98001" y="4694976"/>
            <a:ext cx="153670" cy="204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chemeClr val="bg1"/>
                </a:solidFill>
                <a:latin typeface="Roboto Cn"/>
                <a:cs typeface="Roboto Cn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543800" y="658368"/>
            <a:ext cx="1300480" cy="433070"/>
          </a:xfrm>
          <a:custGeom>
            <a:avLst/>
            <a:gdLst/>
            <a:ahLst/>
            <a:cxnLst/>
            <a:rect l="l" t="t" r="r" b="b"/>
            <a:pathLst>
              <a:path w="1300479" h="433069">
                <a:moveTo>
                  <a:pt x="421513" y="0"/>
                </a:moveTo>
                <a:lnTo>
                  <a:pt x="0" y="432816"/>
                </a:lnTo>
                <a:lnTo>
                  <a:pt x="1299972" y="432816"/>
                </a:lnTo>
                <a:lnTo>
                  <a:pt x="421513" y="0"/>
                </a:lnTo>
                <a:close/>
              </a:path>
            </a:pathLst>
          </a:custGeom>
          <a:solidFill>
            <a:srgbClr val="2531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76200" y="1091438"/>
            <a:ext cx="9261987" cy="5143500"/>
            <a:chOff x="0" y="0"/>
            <a:chExt cx="9144000" cy="51435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8653780" cy="5143500"/>
            </a:xfrm>
            <a:custGeom>
              <a:avLst/>
              <a:gdLst/>
              <a:ahLst/>
              <a:cxnLst/>
              <a:rect l="l" t="t" r="r" b="b"/>
              <a:pathLst>
                <a:path w="8653780" h="5143500">
                  <a:moveTo>
                    <a:pt x="8653259" y="0"/>
                  </a:moveTo>
                  <a:lnTo>
                    <a:pt x="3525012" y="0"/>
                  </a:lnTo>
                  <a:lnTo>
                    <a:pt x="3517392" y="0"/>
                  </a:lnTo>
                  <a:lnTo>
                    <a:pt x="0" y="0"/>
                  </a:lnTo>
                  <a:lnTo>
                    <a:pt x="0" y="5143500"/>
                  </a:lnTo>
                  <a:lnTo>
                    <a:pt x="3525012" y="5143500"/>
                  </a:lnTo>
                  <a:lnTo>
                    <a:pt x="3525012" y="5128260"/>
                  </a:lnTo>
                  <a:lnTo>
                    <a:pt x="8653259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091183"/>
              <a:ext cx="8846820" cy="2961640"/>
            </a:xfrm>
            <a:custGeom>
              <a:avLst/>
              <a:gdLst/>
              <a:ahLst/>
              <a:cxnLst/>
              <a:rect l="l" t="t" r="r" b="b"/>
              <a:pathLst>
                <a:path w="8846820" h="2961640">
                  <a:moveTo>
                    <a:pt x="8846820" y="0"/>
                  </a:moveTo>
                  <a:lnTo>
                    <a:pt x="5888736" y="0"/>
                  </a:lnTo>
                  <a:lnTo>
                    <a:pt x="5885688" y="0"/>
                  </a:lnTo>
                  <a:lnTo>
                    <a:pt x="0" y="0"/>
                  </a:lnTo>
                  <a:lnTo>
                    <a:pt x="0" y="2961132"/>
                  </a:lnTo>
                  <a:lnTo>
                    <a:pt x="5885688" y="2961132"/>
                  </a:lnTo>
                  <a:lnTo>
                    <a:pt x="5888736" y="2961132"/>
                  </a:lnTo>
                  <a:lnTo>
                    <a:pt x="5888736" y="2958084"/>
                  </a:lnTo>
                  <a:lnTo>
                    <a:pt x="8846820" y="0"/>
                  </a:lnTo>
                  <a:close/>
                </a:path>
              </a:pathLst>
            </a:custGeom>
            <a:solidFill>
              <a:srgbClr val="3E52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77411" y="4579620"/>
              <a:ext cx="394970" cy="131445"/>
            </a:xfrm>
            <a:custGeom>
              <a:avLst/>
              <a:gdLst/>
              <a:ahLst/>
              <a:cxnLst/>
              <a:rect l="l" t="t" r="r" b="b"/>
              <a:pathLst>
                <a:path w="394970" h="131445">
                  <a:moveTo>
                    <a:pt x="394715" y="0"/>
                  </a:moveTo>
                  <a:lnTo>
                    <a:pt x="0" y="0"/>
                  </a:lnTo>
                  <a:lnTo>
                    <a:pt x="266700" y="131063"/>
                  </a:lnTo>
                  <a:lnTo>
                    <a:pt x="394715" y="0"/>
                  </a:lnTo>
                  <a:close/>
                </a:path>
              </a:pathLst>
            </a:custGeom>
            <a:solidFill>
              <a:srgbClr val="D26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80460" y="4277867"/>
              <a:ext cx="5463540" cy="304800"/>
            </a:xfrm>
            <a:custGeom>
              <a:avLst/>
              <a:gdLst/>
              <a:ahLst/>
              <a:cxnLst/>
              <a:rect l="l" t="t" r="r" b="b"/>
              <a:pathLst>
                <a:path w="5463540" h="304800">
                  <a:moveTo>
                    <a:pt x="5463540" y="0"/>
                  </a:moveTo>
                  <a:lnTo>
                    <a:pt x="304800" y="0"/>
                  </a:lnTo>
                  <a:lnTo>
                    <a:pt x="297180" y="0"/>
                  </a:lnTo>
                  <a:lnTo>
                    <a:pt x="297180" y="7620"/>
                  </a:lnTo>
                  <a:lnTo>
                    <a:pt x="0" y="304800"/>
                  </a:lnTo>
                  <a:lnTo>
                    <a:pt x="297180" y="304800"/>
                  </a:lnTo>
                  <a:lnTo>
                    <a:pt x="304800" y="304800"/>
                  </a:lnTo>
                  <a:lnTo>
                    <a:pt x="5463540" y="304800"/>
                  </a:lnTo>
                  <a:lnTo>
                    <a:pt x="5463540" y="0"/>
                  </a:lnTo>
                  <a:close/>
                </a:path>
              </a:pathLst>
            </a:custGeom>
            <a:solidFill>
              <a:srgbClr val="FF9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34188" y="1671650"/>
            <a:ext cx="746696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45" dirty="0"/>
              <a:t>ПРЕДУПРЕЖДЕНИЕ</a:t>
            </a:r>
            <a:r>
              <a:rPr sz="4000" spc="70" dirty="0"/>
              <a:t> </a:t>
            </a:r>
            <a:r>
              <a:rPr sz="4000" spc="45" dirty="0"/>
              <a:t>НАРКОМАНИИ</a:t>
            </a:r>
            <a:endParaRPr sz="4000"/>
          </a:p>
        </p:txBody>
      </p:sp>
      <p:sp>
        <p:nvSpPr>
          <p:cNvPr id="9" name="object 9"/>
          <p:cNvSpPr txBox="1"/>
          <p:nvPr/>
        </p:nvSpPr>
        <p:spPr>
          <a:xfrm>
            <a:off x="2127250" y="2946370"/>
            <a:ext cx="3740150" cy="1243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35" dirty="0" smtClean="0">
                <a:solidFill>
                  <a:srgbClr val="FFFFFF"/>
                </a:solidFill>
                <a:latin typeface="Roboto Cn"/>
                <a:cs typeface="Roboto Cn"/>
              </a:rPr>
              <a:t> </a:t>
            </a:r>
            <a:r>
              <a:rPr lang="ru-RU" sz="4000" b="1" spc="-35" dirty="0" smtClean="0">
                <a:solidFill>
                  <a:srgbClr val="FFFFFF"/>
                </a:solidFill>
                <a:latin typeface="Roboto Cn"/>
                <a:cs typeface="Roboto Cn"/>
              </a:rPr>
              <a:t>У </a:t>
            </a:r>
            <a:r>
              <a:rPr sz="4000" b="1" spc="50" dirty="0" smtClean="0">
                <a:solidFill>
                  <a:srgbClr val="FFFFFF"/>
                </a:solidFill>
                <a:latin typeface="Roboto Cn"/>
                <a:cs typeface="Roboto Cn"/>
              </a:rPr>
              <a:t>ПОДРОСТК</a:t>
            </a:r>
            <a:r>
              <a:rPr lang="ru-RU" sz="4000" b="1" spc="50" dirty="0" smtClean="0">
                <a:solidFill>
                  <a:srgbClr val="FFFFFF"/>
                </a:solidFill>
                <a:latin typeface="Roboto Cn"/>
                <a:cs typeface="Roboto Cn"/>
              </a:rPr>
              <a:t>ОВ</a:t>
            </a:r>
            <a:endParaRPr sz="4000" dirty="0">
              <a:latin typeface="Roboto Cn"/>
              <a:cs typeface="Roboto C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85440" y="4319927"/>
            <a:ext cx="5308600" cy="2827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105"/>
              </a:lnSpc>
            </a:pPr>
            <a:r>
              <a:rPr sz="2000" spc="-140" dirty="0" smtClean="0">
                <a:solidFill>
                  <a:srgbClr val="253147"/>
                </a:solidFill>
                <a:latin typeface="Roboto Lt"/>
                <a:cs typeface="Roboto Lt"/>
              </a:rPr>
              <a:t>202</a:t>
            </a:r>
            <a:r>
              <a:rPr sz="2000" spc="-135" dirty="0" smtClean="0">
                <a:solidFill>
                  <a:srgbClr val="253147"/>
                </a:solidFill>
                <a:latin typeface="Roboto Lt"/>
                <a:cs typeface="Roboto Lt"/>
              </a:rPr>
              <a:t>0</a:t>
            </a:r>
            <a:r>
              <a:rPr sz="2000" spc="-45" dirty="0" smtClean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г.</a:t>
            </a:r>
            <a:endParaRPr sz="2000" dirty="0">
              <a:latin typeface="Roboto Lt"/>
              <a:cs typeface="Roboto 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3165" y="533146"/>
            <a:ext cx="45192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0" dirty="0"/>
              <a:t>ОСНОВНЫЕ</a:t>
            </a:r>
            <a:r>
              <a:rPr spc="-5" dirty="0"/>
              <a:t> </a:t>
            </a:r>
            <a:r>
              <a:rPr spc="90" dirty="0"/>
              <a:t>ФАКТЫ</a:t>
            </a:r>
            <a:r>
              <a:rPr spc="15" dirty="0"/>
              <a:t> </a:t>
            </a:r>
            <a:r>
              <a:rPr spc="5" dirty="0"/>
              <a:t>О</a:t>
            </a:r>
            <a:r>
              <a:rPr dirty="0"/>
              <a:t> </a:t>
            </a:r>
            <a:r>
              <a:rPr spc="60" dirty="0"/>
              <a:t>ТАБАКЕ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769225"/>
            <a:ext cx="7455534" cy="1931035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 </a:t>
            </a:r>
            <a:r>
              <a:rPr sz="2000" spc="3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90" dirty="0">
                <a:solidFill>
                  <a:srgbClr val="253147"/>
                </a:solidFill>
                <a:latin typeface="Roboto"/>
                <a:cs typeface="Roboto"/>
              </a:rPr>
              <a:t>НИКОТИ</a:t>
            </a:r>
            <a:r>
              <a:rPr sz="2000" i="1" spc="-195" dirty="0">
                <a:solidFill>
                  <a:srgbClr val="253147"/>
                </a:solidFill>
                <a:latin typeface="Roboto"/>
                <a:cs typeface="Roboto"/>
              </a:rPr>
              <a:t>Н</a:t>
            </a:r>
            <a:r>
              <a:rPr sz="2000" i="1" spc="-4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325" dirty="0">
                <a:solidFill>
                  <a:srgbClr val="253147"/>
                </a:solidFill>
                <a:latin typeface="Roboto Lt"/>
                <a:cs typeface="Roboto Lt"/>
              </a:rPr>
              <a:t>-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п</a:t>
            </a:r>
            <a:r>
              <a:rPr sz="2000" spc="-120" dirty="0">
                <a:solidFill>
                  <a:srgbClr val="253147"/>
                </a:solidFill>
                <a:latin typeface="Roboto Lt"/>
                <a:cs typeface="Roboto Lt"/>
              </a:rPr>
              <a:t>с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хоа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ктивн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ое</a:t>
            </a:r>
            <a:r>
              <a:rPr sz="2000" spc="-7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ве</a:t>
            </a:r>
            <a:r>
              <a:rPr sz="2000" spc="-215" dirty="0">
                <a:solidFill>
                  <a:srgbClr val="253147"/>
                </a:solidFill>
                <a:latin typeface="Roboto Lt"/>
                <a:cs typeface="Roboto Lt"/>
              </a:rPr>
              <a:t>щ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ество</a:t>
            </a:r>
            <a:r>
              <a:rPr sz="2000" spc="-2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4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90" dirty="0">
                <a:solidFill>
                  <a:srgbClr val="253147"/>
                </a:solidFill>
                <a:latin typeface="Roboto Lt"/>
                <a:cs typeface="Roboto Lt"/>
              </a:rPr>
              <a:t>вы</a:t>
            </a:r>
            <a:r>
              <a:rPr sz="2000" spc="-165" dirty="0">
                <a:solidFill>
                  <a:srgbClr val="253147"/>
                </a:solidFill>
                <a:latin typeface="Roboto Lt"/>
                <a:cs typeface="Roboto Lt"/>
              </a:rPr>
              <a:t>з</a:t>
            </a:r>
            <a:r>
              <a:rPr sz="2000" spc="-160" dirty="0">
                <a:solidFill>
                  <a:srgbClr val="253147"/>
                </a:solidFill>
                <a:latin typeface="Roboto Lt"/>
                <a:cs typeface="Roboto Lt"/>
              </a:rPr>
              <a:t>ывае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т</a:t>
            </a:r>
            <a:r>
              <a:rPr sz="2000" spc="-3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зави</a:t>
            </a:r>
            <a:r>
              <a:rPr sz="2000" spc="-120" dirty="0">
                <a:solidFill>
                  <a:srgbClr val="253147"/>
                </a:solidFill>
                <a:latin typeface="Roboto Lt"/>
                <a:cs typeface="Roboto Lt"/>
              </a:rPr>
              <a:t>с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155" dirty="0">
                <a:solidFill>
                  <a:srgbClr val="253147"/>
                </a:solidFill>
                <a:latin typeface="Roboto Lt"/>
                <a:cs typeface="Roboto Lt"/>
              </a:rPr>
              <a:t>мость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spc="5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25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70" dirty="0">
                <a:solidFill>
                  <a:srgbClr val="253147"/>
                </a:solidFill>
                <a:latin typeface="Roboto Lt"/>
                <a:cs typeface="Roboto Lt"/>
              </a:rPr>
              <a:t>От</a:t>
            </a:r>
            <a:r>
              <a:rPr sz="2000" spc="-6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последствий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курения</a:t>
            </a:r>
            <a:r>
              <a:rPr sz="2000" spc="-5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70" dirty="0">
                <a:solidFill>
                  <a:srgbClr val="253147"/>
                </a:solidFill>
                <a:latin typeface="Roboto"/>
                <a:cs typeface="Roboto"/>
              </a:rPr>
              <a:t>КАЖДЫЕ</a:t>
            </a:r>
            <a:r>
              <a:rPr sz="2000" i="1" spc="-6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160" dirty="0">
                <a:solidFill>
                  <a:srgbClr val="253147"/>
                </a:solidFill>
                <a:latin typeface="Roboto"/>
                <a:cs typeface="Roboto"/>
              </a:rPr>
              <a:t>8</a:t>
            </a:r>
            <a:r>
              <a:rPr sz="2000" i="1" spc="-6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185" dirty="0">
                <a:solidFill>
                  <a:srgbClr val="253147"/>
                </a:solidFill>
                <a:latin typeface="Roboto"/>
                <a:cs typeface="Roboto"/>
              </a:rPr>
              <a:t>СЕКУНД</a:t>
            </a:r>
            <a:r>
              <a:rPr sz="2000" i="1" spc="-6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185" dirty="0">
                <a:solidFill>
                  <a:srgbClr val="253147"/>
                </a:solidFill>
                <a:latin typeface="Roboto"/>
                <a:cs typeface="Roboto"/>
              </a:rPr>
              <a:t>УМИРАЕТ</a:t>
            </a:r>
            <a:r>
              <a:rPr sz="2000" i="1" spc="-5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160" dirty="0">
                <a:solidFill>
                  <a:srgbClr val="253147"/>
                </a:solidFill>
                <a:latin typeface="Roboto"/>
                <a:cs typeface="Roboto"/>
              </a:rPr>
              <a:t>1</a:t>
            </a:r>
            <a:r>
              <a:rPr sz="2000" i="1" spc="-6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175" dirty="0">
                <a:solidFill>
                  <a:srgbClr val="253147"/>
                </a:solidFill>
                <a:latin typeface="Roboto"/>
                <a:cs typeface="Roboto"/>
              </a:rPr>
              <a:t>ЧЕЛОВЕК</a:t>
            </a:r>
            <a:endParaRPr sz="20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35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Табак</a:t>
            </a:r>
            <a:r>
              <a:rPr sz="2000" spc="-7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убивает</a:t>
            </a:r>
            <a:r>
              <a:rPr sz="2000" spc="-5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практически</a:t>
            </a:r>
            <a:r>
              <a:rPr sz="2000" spc="-5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80" dirty="0">
                <a:solidFill>
                  <a:srgbClr val="253147"/>
                </a:solidFill>
                <a:latin typeface="Roboto"/>
                <a:cs typeface="Roboto"/>
              </a:rPr>
              <a:t>50%</a:t>
            </a:r>
            <a:r>
              <a:rPr sz="2000" i="1" spc="-6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60" dirty="0">
                <a:solidFill>
                  <a:srgbClr val="253147"/>
                </a:solidFill>
                <a:latin typeface="Roboto Lt"/>
                <a:cs typeface="Roboto Lt"/>
              </a:rPr>
              <a:t>из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05" dirty="0">
                <a:solidFill>
                  <a:srgbClr val="253147"/>
                </a:solidFill>
                <a:latin typeface="Roboto Lt"/>
                <a:cs typeface="Roboto Lt"/>
              </a:rPr>
              <a:t>тех,</a:t>
            </a:r>
            <a:r>
              <a:rPr sz="2000" spc="-3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кто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14" dirty="0">
                <a:solidFill>
                  <a:srgbClr val="253147"/>
                </a:solidFill>
                <a:latin typeface="Roboto Lt"/>
                <a:cs typeface="Roboto Lt"/>
              </a:rPr>
              <a:t>его</a:t>
            </a:r>
            <a:r>
              <a:rPr sz="2000" spc="-2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употребляет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8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Ежегодно</a:t>
            </a:r>
            <a:r>
              <a:rPr sz="2000" spc="-2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в</a:t>
            </a:r>
            <a:r>
              <a:rPr sz="2000" spc="-3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мире</a:t>
            </a:r>
            <a:r>
              <a:rPr sz="2000" spc="-4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гибнет</a:t>
            </a:r>
            <a:r>
              <a:rPr sz="2000" spc="-3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более</a:t>
            </a:r>
            <a:r>
              <a:rPr sz="2000" spc="-3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60" dirty="0">
                <a:solidFill>
                  <a:srgbClr val="253147"/>
                </a:solidFill>
                <a:latin typeface="Roboto"/>
                <a:cs typeface="Roboto"/>
              </a:rPr>
              <a:t>8</a:t>
            </a:r>
            <a:r>
              <a:rPr sz="2000" i="1" spc="-5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204" dirty="0">
                <a:solidFill>
                  <a:srgbClr val="253147"/>
                </a:solidFill>
                <a:latin typeface="Roboto"/>
                <a:cs typeface="Roboto"/>
              </a:rPr>
              <a:t>МИЛЛИОНОВ</a:t>
            </a:r>
            <a:r>
              <a:rPr sz="2000" i="1" spc="-7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потребителей</a:t>
            </a:r>
            <a:r>
              <a:rPr sz="2000" spc="-5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табака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spc="5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25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Ежегодно</a:t>
            </a:r>
            <a:r>
              <a:rPr sz="2000" spc="-2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в</a:t>
            </a:r>
            <a:r>
              <a:rPr sz="2000" spc="-3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мире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гибнет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более</a:t>
            </a:r>
            <a:r>
              <a:rPr sz="2000" spc="-4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05" dirty="0">
                <a:solidFill>
                  <a:srgbClr val="253147"/>
                </a:solidFill>
                <a:latin typeface="Roboto"/>
                <a:cs typeface="Roboto"/>
              </a:rPr>
              <a:t>1,2</a:t>
            </a:r>
            <a:r>
              <a:rPr sz="2000" i="1" spc="-7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200" dirty="0">
                <a:solidFill>
                  <a:srgbClr val="253147"/>
                </a:solidFill>
                <a:latin typeface="Roboto"/>
                <a:cs typeface="Roboto"/>
              </a:rPr>
              <a:t>МИЛЛИОНА</a:t>
            </a:r>
            <a:r>
              <a:rPr sz="2000" i="1" spc="-7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некурящих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людей</a:t>
            </a:r>
            <a:endParaRPr sz="2000">
              <a:latin typeface="Roboto Lt"/>
              <a:cs typeface="Roboto L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45677" y="4683963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Roboto Cn"/>
                <a:cs typeface="Roboto Cn"/>
              </a:rPr>
              <a:t>10</a:t>
            </a:r>
            <a:endParaRPr sz="1200">
              <a:latin typeface="Roboto Cn"/>
              <a:cs typeface="Roboto C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94144" y="574548"/>
            <a:ext cx="307975" cy="402590"/>
          </a:xfrm>
          <a:custGeom>
            <a:avLst/>
            <a:gdLst/>
            <a:ahLst/>
            <a:cxnLst/>
            <a:rect l="l" t="t" r="r" b="b"/>
            <a:pathLst>
              <a:path w="307975" h="402590">
                <a:moveTo>
                  <a:pt x="24383" y="383921"/>
                </a:moveTo>
                <a:lnTo>
                  <a:pt x="24841" y="386714"/>
                </a:lnTo>
                <a:lnTo>
                  <a:pt x="25298" y="389889"/>
                </a:lnTo>
                <a:lnTo>
                  <a:pt x="38658" y="402336"/>
                </a:lnTo>
                <a:lnTo>
                  <a:pt x="41871" y="402336"/>
                </a:lnTo>
                <a:lnTo>
                  <a:pt x="297713" y="402336"/>
                </a:lnTo>
                <a:lnTo>
                  <a:pt x="299084" y="402336"/>
                </a:lnTo>
                <a:lnTo>
                  <a:pt x="300469" y="401827"/>
                </a:lnTo>
                <a:lnTo>
                  <a:pt x="307822" y="382015"/>
                </a:lnTo>
                <a:lnTo>
                  <a:pt x="307822" y="61087"/>
                </a:lnTo>
                <a:lnTo>
                  <a:pt x="307822" y="58292"/>
                </a:lnTo>
                <a:lnTo>
                  <a:pt x="307365" y="56006"/>
                </a:lnTo>
                <a:lnTo>
                  <a:pt x="306908" y="54610"/>
                </a:lnTo>
                <a:lnTo>
                  <a:pt x="305981" y="53212"/>
                </a:lnTo>
                <a:lnTo>
                  <a:pt x="304609" y="52704"/>
                </a:lnTo>
                <a:lnTo>
                  <a:pt x="302767" y="52324"/>
                </a:lnTo>
                <a:lnTo>
                  <a:pt x="297713" y="51815"/>
                </a:lnTo>
              </a:path>
              <a:path w="307975" h="402590">
                <a:moveTo>
                  <a:pt x="270256" y="18287"/>
                </a:moveTo>
                <a:lnTo>
                  <a:pt x="14706" y="18287"/>
                </a:lnTo>
                <a:lnTo>
                  <a:pt x="11950" y="18796"/>
                </a:lnTo>
                <a:lnTo>
                  <a:pt x="9194" y="19685"/>
                </a:lnTo>
                <a:lnTo>
                  <a:pt x="6438" y="20574"/>
                </a:lnTo>
                <a:lnTo>
                  <a:pt x="4140" y="22478"/>
                </a:lnTo>
                <a:lnTo>
                  <a:pt x="2285" y="24764"/>
                </a:lnTo>
                <a:lnTo>
                  <a:pt x="1384" y="27559"/>
                </a:lnTo>
                <a:lnTo>
                  <a:pt x="457" y="30352"/>
                </a:lnTo>
                <a:lnTo>
                  <a:pt x="0" y="33019"/>
                </a:lnTo>
                <a:lnTo>
                  <a:pt x="0" y="354075"/>
                </a:lnTo>
                <a:lnTo>
                  <a:pt x="457" y="356742"/>
                </a:lnTo>
                <a:lnTo>
                  <a:pt x="1384" y="359537"/>
                </a:lnTo>
                <a:lnTo>
                  <a:pt x="2285" y="362330"/>
                </a:lnTo>
                <a:lnTo>
                  <a:pt x="4140" y="364616"/>
                </a:lnTo>
                <a:lnTo>
                  <a:pt x="6438" y="366522"/>
                </a:lnTo>
                <a:lnTo>
                  <a:pt x="9194" y="367411"/>
                </a:lnTo>
                <a:lnTo>
                  <a:pt x="11950" y="368300"/>
                </a:lnTo>
                <a:lnTo>
                  <a:pt x="14706" y="368807"/>
                </a:lnTo>
                <a:lnTo>
                  <a:pt x="270256" y="368807"/>
                </a:lnTo>
                <a:lnTo>
                  <a:pt x="284975" y="354075"/>
                </a:lnTo>
                <a:lnTo>
                  <a:pt x="284975" y="33019"/>
                </a:lnTo>
                <a:lnTo>
                  <a:pt x="270256" y="18287"/>
                </a:lnTo>
              </a:path>
              <a:path w="307975" h="402590">
                <a:moveTo>
                  <a:pt x="172961" y="22860"/>
                </a:moveTo>
                <a:lnTo>
                  <a:pt x="176288" y="23367"/>
                </a:lnTo>
                <a:lnTo>
                  <a:pt x="179590" y="24256"/>
                </a:lnTo>
                <a:lnTo>
                  <a:pt x="190461" y="39624"/>
                </a:lnTo>
                <a:lnTo>
                  <a:pt x="172961" y="56387"/>
                </a:lnTo>
                <a:lnTo>
                  <a:pt x="155460" y="39624"/>
                </a:lnTo>
                <a:lnTo>
                  <a:pt x="172961" y="22860"/>
                </a:lnTo>
              </a:path>
              <a:path w="307975" h="402590">
                <a:moveTo>
                  <a:pt x="110489" y="22860"/>
                </a:moveTo>
                <a:lnTo>
                  <a:pt x="113792" y="23367"/>
                </a:lnTo>
                <a:lnTo>
                  <a:pt x="117119" y="24256"/>
                </a:lnTo>
                <a:lnTo>
                  <a:pt x="128003" y="39624"/>
                </a:lnTo>
                <a:lnTo>
                  <a:pt x="110489" y="56387"/>
                </a:lnTo>
                <a:lnTo>
                  <a:pt x="92976" y="39624"/>
                </a:lnTo>
                <a:lnTo>
                  <a:pt x="110489" y="22860"/>
                </a:lnTo>
              </a:path>
              <a:path w="307975" h="402590">
                <a:moveTo>
                  <a:pt x="30467" y="39624"/>
                </a:moveTo>
                <a:lnTo>
                  <a:pt x="30937" y="36449"/>
                </a:lnTo>
                <a:lnTo>
                  <a:pt x="31826" y="33274"/>
                </a:lnTo>
                <a:lnTo>
                  <a:pt x="47243" y="22860"/>
                </a:lnTo>
                <a:lnTo>
                  <a:pt x="63995" y="39624"/>
                </a:lnTo>
                <a:lnTo>
                  <a:pt x="47243" y="56387"/>
                </a:lnTo>
                <a:lnTo>
                  <a:pt x="30467" y="39624"/>
                </a:lnTo>
              </a:path>
              <a:path w="307975" h="402590">
                <a:moveTo>
                  <a:pt x="146265" y="262127"/>
                </a:moveTo>
                <a:lnTo>
                  <a:pt x="44183" y="262127"/>
                </a:lnTo>
              </a:path>
              <a:path w="307975" h="402590">
                <a:moveTo>
                  <a:pt x="237718" y="219455"/>
                </a:moveTo>
                <a:lnTo>
                  <a:pt x="44183" y="219455"/>
                </a:lnTo>
              </a:path>
              <a:path w="307975" h="402590">
                <a:moveTo>
                  <a:pt x="237718" y="178307"/>
                </a:moveTo>
                <a:lnTo>
                  <a:pt x="44183" y="178307"/>
                </a:lnTo>
              </a:path>
              <a:path w="307975" h="402590">
                <a:moveTo>
                  <a:pt x="237718" y="135636"/>
                </a:moveTo>
                <a:lnTo>
                  <a:pt x="44183" y="135636"/>
                </a:lnTo>
              </a:path>
              <a:path w="307975" h="402590">
                <a:moveTo>
                  <a:pt x="235432" y="56387"/>
                </a:moveTo>
                <a:lnTo>
                  <a:pt x="232130" y="55879"/>
                </a:lnTo>
                <a:lnTo>
                  <a:pt x="228803" y="54990"/>
                </a:lnTo>
                <a:lnTo>
                  <a:pt x="217919" y="39624"/>
                </a:lnTo>
                <a:lnTo>
                  <a:pt x="235432" y="22860"/>
                </a:lnTo>
                <a:lnTo>
                  <a:pt x="252945" y="39624"/>
                </a:lnTo>
                <a:lnTo>
                  <a:pt x="235432" y="56387"/>
                </a:lnTo>
              </a:path>
              <a:path w="307975" h="402590">
                <a:moveTo>
                  <a:pt x="48755" y="0"/>
                </a:moveTo>
                <a:lnTo>
                  <a:pt x="48755" y="38100"/>
                </a:lnTo>
              </a:path>
              <a:path w="307975" h="402590">
                <a:moveTo>
                  <a:pt x="111239" y="0"/>
                </a:moveTo>
                <a:lnTo>
                  <a:pt x="111239" y="38100"/>
                </a:lnTo>
              </a:path>
              <a:path w="307975" h="402590">
                <a:moveTo>
                  <a:pt x="173723" y="0"/>
                </a:moveTo>
                <a:lnTo>
                  <a:pt x="173723" y="38100"/>
                </a:lnTo>
              </a:path>
              <a:path w="307975" h="402590">
                <a:moveTo>
                  <a:pt x="236207" y="0"/>
                </a:moveTo>
                <a:lnTo>
                  <a:pt x="236207" y="38100"/>
                </a:lnTo>
              </a:path>
            </a:pathLst>
          </a:custGeom>
          <a:ln w="12192">
            <a:solidFill>
              <a:srgbClr val="FF9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603617" y="4552899"/>
            <a:ext cx="63373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20" dirty="0">
                <a:solidFill>
                  <a:srgbClr val="3E5278"/>
                </a:solidFill>
                <a:latin typeface="Roboto Cn"/>
                <a:cs typeface="Roboto Cn"/>
              </a:rPr>
              <a:t>ВОЗ</a:t>
            </a:r>
            <a:endParaRPr sz="2800">
              <a:latin typeface="Roboto Cn"/>
              <a:cs typeface="Roboto C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946392" y="4948428"/>
            <a:ext cx="394970" cy="131445"/>
          </a:xfrm>
          <a:custGeom>
            <a:avLst/>
            <a:gdLst/>
            <a:ahLst/>
            <a:cxnLst/>
            <a:rect l="l" t="t" r="r" b="b"/>
            <a:pathLst>
              <a:path w="394970" h="131445">
                <a:moveTo>
                  <a:pt x="394715" y="0"/>
                </a:moveTo>
                <a:lnTo>
                  <a:pt x="0" y="0"/>
                </a:lnTo>
                <a:lnTo>
                  <a:pt x="266700" y="131064"/>
                </a:lnTo>
                <a:lnTo>
                  <a:pt x="394715" y="0"/>
                </a:lnTo>
                <a:close/>
              </a:path>
            </a:pathLst>
          </a:custGeom>
          <a:solidFill>
            <a:srgbClr val="D26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949440" y="4472939"/>
            <a:ext cx="2194560" cy="670560"/>
            <a:chOff x="6949440" y="4472939"/>
            <a:chExt cx="2194560" cy="670560"/>
          </a:xfrm>
        </p:grpSpPr>
        <p:sp>
          <p:nvSpPr>
            <p:cNvPr id="4" name="object 4"/>
            <p:cNvSpPr/>
            <p:nvPr/>
          </p:nvSpPr>
          <p:spPr>
            <a:xfrm>
              <a:off x="7106412" y="4472940"/>
              <a:ext cx="2037714" cy="670560"/>
            </a:xfrm>
            <a:custGeom>
              <a:avLst/>
              <a:gdLst/>
              <a:ahLst/>
              <a:cxnLst/>
              <a:rect l="l" t="t" r="r" b="b"/>
              <a:pathLst>
                <a:path w="2037715" h="670560">
                  <a:moveTo>
                    <a:pt x="2037575" y="0"/>
                  </a:moveTo>
                  <a:lnTo>
                    <a:pt x="670560" y="0"/>
                  </a:lnTo>
                  <a:lnTo>
                    <a:pt x="669036" y="0"/>
                  </a:lnTo>
                  <a:lnTo>
                    <a:pt x="669036" y="1524"/>
                  </a:lnTo>
                  <a:lnTo>
                    <a:pt x="0" y="670560"/>
                  </a:lnTo>
                  <a:lnTo>
                    <a:pt x="669036" y="670560"/>
                  </a:lnTo>
                  <a:lnTo>
                    <a:pt x="670560" y="670560"/>
                  </a:lnTo>
                  <a:lnTo>
                    <a:pt x="2037575" y="670560"/>
                  </a:lnTo>
                  <a:lnTo>
                    <a:pt x="2037575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49440" y="4646676"/>
              <a:ext cx="2194560" cy="304800"/>
            </a:xfrm>
            <a:custGeom>
              <a:avLst/>
              <a:gdLst/>
              <a:ahLst/>
              <a:cxnLst/>
              <a:rect l="l" t="t" r="r" b="b"/>
              <a:pathLst>
                <a:path w="2194559" h="304800">
                  <a:moveTo>
                    <a:pt x="2194560" y="0"/>
                  </a:moveTo>
                  <a:lnTo>
                    <a:pt x="304800" y="0"/>
                  </a:lnTo>
                  <a:lnTo>
                    <a:pt x="298704" y="0"/>
                  </a:lnTo>
                  <a:lnTo>
                    <a:pt x="298704" y="6096"/>
                  </a:lnTo>
                  <a:lnTo>
                    <a:pt x="0" y="304800"/>
                  </a:lnTo>
                  <a:lnTo>
                    <a:pt x="298704" y="304800"/>
                  </a:lnTo>
                  <a:lnTo>
                    <a:pt x="304800" y="304800"/>
                  </a:lnTo>
                  <a:lnTo>
                    <a:pt x="2194560" y="304800"/>
                  </a:lnTo>
                  <a:lnTo>
                    <a:pt x="2194560" y="0"/>
                  </a:lnTo>
                  <a:close/>
                </a:path>
              </a:pathLst>
            </a:custGeom>
            <a:solidFill>
              <a:srgbClr val="FF9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808988" y="64007"/>
            <a:ext cx="393700" cy="131445"/>
          </a:xfrm>
          <a:custGeom>
            <a:avLst/>
            <a:gdLst/>
            <a:ahLst/>
            <a:cxnLst/>
            <a:rect l="l" t="t" r="r" b="b"/>
            <a:pathLst>
              <a:path w="393700" h="131445">
                <a:moveTo>
                  <a:pt x="127507" y="0"/>
                </a:moveTo>
                <a:lnTo>
                  <a:pt x="0" y="131063"/>
                </a:lnTo>
                <a:lnTo>
                  <a:pt x="393192" y="131063"/>
                </a:lnTo>
                <a:lnTo>
                  <a:pt x="127507" y="0"/>
                </a:lnTo>
                <a:close/>
              </a:path>
            </a:pathLst>
          </a:custGeom>
          <a:solidFill>
            <a:srgbClr val="2531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0" y="0"/>
            <a:ext cx="2199640" cy="670560"/>
            <a:chOff x="0" y="0"/>
            <a:chExt cx="2199640" cy="670560"/>
          </a:xfrm>
        </p:grpSpPr>
        <p:sp>
          <p:nvSpPr>
            <p:cNvPr id="8" name="object 8"/>
            <p:cNvSpPr/>
            <p:nvPr/>
          </p:nvSpPr>
          <p:spPr>
            <a:xfrm>
              <a:off x="3048" y="0"/>
              <a:ext cx="2040889" cy="670560"/>
            </a:xfrm>
            <a:custGeom>
              <a:avLst/>
              <a:gdLst/>
              <a:ahLst/>
              <a:cxnLst/>
              <a:rect l="l" t="t" r="r" b="b"/>
              <a:pathLst>
                <a:path w="2040889" h="670560">
                  <a:moveTo>
                    <a:pt x="2040636" y="0"/>
                  </a:moveTo>
                  <a:lnTo>
                    <a:pt x="1371600" y="0"/>
                  </a:lnTo>
                  <a:lnTo>
                    <a:pt x="1368552" y="0"/>
                  </a:lnTo>
                  <a:lnTo>
                    <a:pt x="0" y="0"/>
                  </a:lnTo>
                  <a:lnTo>
                    <a:pt x="0" y="670560"/>
                  </a:lnTo>
                  <a:lnTo>
                    <a:pt x="1368552" y="670560"/>
                  </a:lnTo>
                  <a:lnTo>
                    <a:pt x="1371600" y="670560"/>
                  </a:lnTo>
                  <a:lnTo>
                    <a:pt x="1371600" y="667524"/>
                  </a:lnTo>
                  <a:lnTo>
                    <a:pt x="2040636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192023"/>
              <a:ext cx="2199640" cy="304800"/>
            </a:xfrm>
            <a:custGeom>
              <a:avLst/>
              <a:gdLst/>
              <a:ahLst/>
              <a:cxnLst/>
              <a:rect l="l" t="t" r="r" b="b"/>
              <a:pathLst>
                <a:path w="2199640" h="304800">
                  <a:moveTo>
                    <a:pt x="2199132" y="0"/>
                  </a:moveTo>
                  <a:lnTo>
                    <a:pt x="1901952" y="0"/>
                  </a:lnTo>
                  <a:lnTo>
                    <a:pt x="1895856" y="0"/>
                  </a:lnTo>
                  <a:lnTo>
                    <a:pt x="0" y="0"/>
                  </a:lnTo>
                  <a:lnTo>
                    <a:pt x="0" y="304800"/>
                  </a:lnTo>
                  <a:lnTo>
                    <a:pt x="1895856" y="304800"/>
                  </a:lnTo>
                  <a:lnTo>
                    <a:pt x="1901952" y="304800"/>
                  </a:lnTo>
                  <a:lnTo>
                    <a:pt x="1901952" y="298678"/>
                  </a:lnTo>
                  <a:lnTo>
                    <a:pt x="2199132" y="0"/>
                  </a:lnTo>
                  <a:close/>
                </a:path>
              </a:pathLst>
            </a:custGeom>
            <a:solidFill>
              <a:srgbClr val="3E52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468117" y="206755"/>
            <a:ext cx="610616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7185" marR="5080" indent="-325120">
              <a:lnSpc>
                <a:spcPct val="100000"/>
              </a:lnSpc>
              <a:spcBef>
                <a:spcPts val="95"/>
              </a:spcBef>
            </a:pPr>
            <a:r>
              <a:rPr dirty="0">
                <a:solidFill>
                  <a:srgbClr val="3E5278"/>
                </a:solidFill>
              </a:rPr>
              <a:t>ВЫЯВЛЕНИЕ</a:t>
            </a:r>
            <a:r>
              <a:rPr spc="65" dirty="0">
                <a:solidFill>
                  <a:srgbClr val="3E5278"/>
                </a:solidFill>
              </a:rPr>
              <a:t> </a:t>
            </a:r>
            <a:r>
              <a:rPr spc="-20" dirty="0">
                <a:solidFill>
                  <a:srgbClr val="3E5278"/>
                </a:solidFill>
              </a:rPr>
              <a:t>У</a:t>
            </a:r>
            <a:r>
              <a:rPr spc="25" dirty="0">
                <a:solidFill>
                  <a:srgbClr val="3E5278"/>
                </a:solidFill>
              </a:rPr>
              <a:t> </a:t>
            </a:r>
            <a:r>
              <a:rPr spc="30" dirty="0">
                <a:solidFill>
                  <a:srgbClr val="3E5278"/>
                </a:solidFill>
              </a:rPr>
              <a:t>ПОДРОСТКОВ</a:t>
            </a:r>
            <a:r>
              <a:rPr spc="25" dirty="0">
                <a:solidFill>
                  <a:srgbClr val="3E5278"/>
                </a:solidFill>
              </a:rPr>
              <a:t> </a:t>
            </a:r>
            <a:r>
              <a:rPr spc="30" dirty="0">
                <a:solidFill>
                  <a:srgbClr val="3E5278"/>
                </a:solidFill>
              </a:rPr>
              <a:t>КОТИНИНА </a:t>
            </a:r>
            <a:r>
              <a:rPr spc="-605" dirty="0">
                <a:solidFill>
                  <a:srgbClr val="3E5278"/>
                </a:solidFill>
              </a:rPr>
              <a:t> </a:t>
            </a:r>
            <a:r>
              <a:rPr spc="30" dirty="0">
                <a:solidFill>
                  <a:srgbClr val="3E5278"/>
                </a:solidFill>
              </a:rPr>
              <a:t>(ПРОДУКТ</a:t>
            </a:r>
            <a:r>
              <a:rPr spc="15" dirty="0">
                <a:solidFill>
                  <a:srgbClr val="3E5278"/>
                </a:solidFill>
              </a:rPr>
              <a:t> </a:t>
            </a:r>
            <a:r>
              <a:rPr spc="70" dirty="0">
                <a:solidFill>
                  <a:srgbClr val="3E5278"/>
                </a:solidFill>
              </a:rPr>
              <a:t>РАСПАДА</a:t>
            </a:r>
            <a:r>
              <a:rPr spc="55" dirty="0">
                <a:solidFill>
                  <a:srgbClr val="3E5278"/>
                </a:solidFill>
              </a:rPr>
              <a:t> </a:t>
            </a:r>
            <a:r>
              <a:rPr spc="25" dirty="0">
                <a:solidFill>
                  <a:srgbClr val="3E5278"/>
                </a:solidFill>
              </a:rPr>
              <a:t>НИКОТИНА),</a:t>
            </a:r>
            <a:r>
              <a:rPr spc="30" dirty="0">
                <a:solidFill>
                  <a:srgbClr val="3E5278"/>
                </a:solidFill>
              </a:rPr>
              <a:t> </a:t>
            </a:r>
            <a:r>
              <a:rPr spc="-100" dirty="0">
                <a:solidFill>
                  <a:srgbClr val="3E5278"/>
                </a:solidFill>
              </a:rPr>
              <a:t>%</a:t>
            </a:r>
          </a:p>
        </p:txBody>
      </p:sp>
      <p:grpSp>
        <p:nvGrpSpPr>
          <p:cNvPr id="11" name="object 11"/>
          <p:cNvGrpSpPr/>
          <p:nvPr/>
        </p:nvGrpSpPr>
        <p:grpSpPr>
          <a:xfrm>
            <a:off x="1814322" y="1328927"/>
            <a:ext cx="6165850" cy="2553970"/>
            <a:chOff x="1814322" y="1328927"/>
            <a:chExt cx="6165850" cy="2553970"/>
          </a:xfrm>
        </p:grpSpPr>
        <p:sp>
          <p:nvSpPr>
            <p:cNvPr id="12" name="object 12"/>
            <p:cNvSpPr/>
            <p:nvPr/>
          </p:nvSpPr>
          <p:spPr>
            <a:xfrm>
              <a:off x="1814322" y="1335785"/>
              <a:ext cx="6158865" cy="2546985"/>
            </a:xfrm>
            <a:custGeom>
              <a:avLst/>
              <a:gdLst/>
              <a:ahLst/>
              <a:cxnLst/>
              <a:rect l="l" t="t" r="r" b="b"/>
              <a:pathLst>
                <a:path w="6158865" h="2546985">
                  <a:moveTo>
                    <a:pt x="60959" y="2485644"/>
                  </a:moveTo>
                  <a:lnTo>
                    <a:pt x="60959" y="0"/>
                  </a:lnTo>
                </a:path>
                <a:path w="6158865" h="2546985">
                  <a:moveTo>
                    <a:pt x="0" y="2485644"/>
                  </a:moveTo>
                  <a:lnTo>
                    <a:pt x="60959" y="2485644"/>
                  </a:lnTo>
                </a:path>
                <a:path w="6158865" h="2546985">
                  <a:moveTo>
                    <a:pt x="0" y="1987295"/>
                  </a:moveTo>
                  <a:lnTo>
                    <a:pt x="60959" y="1987295"/>
                  </a:lnTo>
                </a:path>
                <a:path w="6158865" h="2546985">
                  <a:moveTo>
                    <a:pt x="0" y="1490471"/>
                  </a:moveTo>
                  <a:lnTo>
                    <a:pt x="60959" y="1490471"/>
                  </a:lnTo>
                </a:path>
                <a:path w="6158865" h="2546985">
                  <a:moveTo>
                    <a:pt x="0" y="993647"/>
                  </a:moveTo>
                  <a:lnTo>
                    <a:pt x="60959" y="993647"/>
                  </a:lnTo>
                </a:path>
                <a:path w="6158865" h="2546985">
                  <a:moveTo>
                    <a:pt x="0" y="496824"/>
                  </a:moveTo>
                  <a:lnTo>
                    <a:pt x="60959" y="496824"/>
                  </a:lnTo>
                </a:path>
                <a:path w="6158865" h="2546985">
                  <a:moveTo>
                    <a:pt x="0" y="0"/>
                  </a:moveTo>
                  <a:lnTo>
                    <a:pt x="60959" y="0"/>
                  </a:lnTo>
                </a:path>
                <a:path w="6158865" h="2546985">
                  <a:moveTo>
                    <a:pt x="60959" y="2485644"/>
                  </a:moveTo>
                  <a:lnTo>
                    <a:pt x="6158483" y="2485644"/>
                  </a:lnTo>
                </a:path>
                <a:path w="6158865" h="2546985">
                  <a:moveTo>
                    <a:pt x="60959" y="2485644"/>
                  </a:moveTo>
                  <a:lnTo>
                    <a:pt x="60959" y="2546604"/>
                  </a:lnTo>
                </a:path>
                <a:path w="6158865" h="2546985">
                  <a:moveTo>
                    <a:pt x="2093976" y="2485644"/>
                  </a:moveTo>
                  <a:lnTo>
                    <a:pt x="2093976" y="2546604"/>
                  </a:lnTo>
                </a:path>
                <a:path w="6158865" h="2546985">
                  <a:moveTo>
                    <a:pt x="4125467" y="2485644"/>
                  </a:moveTo>
                  <a:lnTo>
                    <a:pt x="4125467" y="2546604"/>
                  </a:lnTo>
                </a:path>
                <a:path w="6158865" h="2546985">
                  <a:moveTo>
                    <a:pt x="6158483" y="2485644"/>
                  </a:moveTo>
                  <a:lnTo>
                    <a:pt x="6158483" y="2546604"/>
                  </a:lnTo>
                </a:path>
              </a:pathLst>
            </a:custGeom>
            <a:ln w="13716">
              <a:solidFill>
                <a:srgbClr val="3E52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42253" y="1556005"/>
              <a:ext cx="4168149" cy="120549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891789" y="1564386"/>
              <a:ext cx="4064635" cy="1092835"/>
            </a:xfrm>
            <a:custGeom>
              <a:avLst/>
              <a:gdLst/>
              <a:ahLst/>
              <a:cxnLst/>
              <a:rect l="l" t="t" r="r" b="b"/>
              <a:pathLst>
                <a:path w="4064634" h="1092835">
                  <a:moveTo>
                    <a:pt x="0" y="1092708"/>
                  </a:moveTo>
                  <a:lnTo>
                    <a:pt x="49567" y="1081865"/>
                  </a:lnTo>
                  <a:lnTo>
                    <a:pt x="99134" y="1071131"/>
                  </a:lnTo>
                  <a:lnTo>
                    <a:pt x="148701" y="1060498"/>
                  </a:lnTo>
                  <a:lnTo>
                    <a:pt x="198268" y="1049957"/>
                  </a:lnTo>
                  <a:lnTo>
                    <a:pt x="247835" y="1039499"/>
                  </a:lnTo>
                  <a:lnTo>
                    <a:pt x="297403" y="1029116"/>
                  </a:lnTo>
                  <a:lnTo>
                    <a:pt x="346970" y="1018799"/>
                  </a:lnTo>
                  <a:lnTo>
                    <a:pt x="396537" y="1008540"/>
                  </a:lnTo>
                  <a:lnTo>
                    <a:pt x="446104" y="998329"/>
                  </a:lnTo>
                  <a:lnTo>
                    <a:pt x="495671" y="988158"/>
                  </a:lnTo>
                  <a:lnTo>
                    <a:pt x="545238" y="978019"/>
                  </a:lnTo>
                  <a:lnTo>
                    <a:pt x="594806" y="967903"/>
                  </a:lnTo>
                  <a:lnTo>
                    <a:pt x="644373" y="957801"/>
                  </a:lnTo>
                  <a:lnTo>
                    <a:pt x="693940" y="947704"/>
                  </a:lnTo>
                  <a:lnTo>
                    <a:pt x="743507" y="937605"/>
                  </a:lnTo>
                  <a:lnTo>
                    <a:pt x="793074" y="927494"/>
                  </a:lnTo>
                  <a:lnTo>
                    <a:pt x="842641" y="917362"/>
                  </a:lnTo>
                  <a:lnTo>
                    <a:pt x="892209" y="907202"/>
                  </a:lnTo>
                  <a:lnTo>
                    <a:pt x="941776" y="897004"/>
                  </a:lnTo>
                  <a:lnTo>
                    <a:pt x="991343" y="886760"/>
                  </a:lnTo>
                  <a:lnTo>
                    <a:pt x="1040910" y="876461"/>
                  </a:lnTo>
                  <a:lnTo>
                    <a:pt x="1090477" y="866098"/>
                  </a:lnTo>
                  <a:lnTo>
                    <a:pt x="1140044" y="855664"/>
                  </a:lnTo>
                  <a:lnTo>
                    <a:pt x="1189612" y="845148"/>
                  </a:lnTo>
                  <a:lnTo>
                    <a:pt x="1239179" y="834544"/>
                  </a:lnTo>
                  <a:lnTo>
                    <a:pt x="1288746" y="823841"/>
                  </a:lnTo>
                  <a:lnTo>
                    <a:pt x="1338313" y="813032"/>
                  </a:lnTo>
                  <a:lnTo>
                    <a:pt x="1387880" y="802107"/>
                  </a:lnTo>
                  <a:lnTo>
                    <a:pt x="1437447" y="791059"/>
                  </a:lnTo>
                  <a:lnTo>
                    <a:pt x="1487015" y="779877"/>
                  </a:lnTo>
                  <a:lnTo>
                    <a:pt x="1536582" y="768555"/>
                  </a:lnTo>
                  <a:lnTo>
                    <a:pt x="1586149" y="757083"/>
                  </a:lnTo>
                  <a:lnTo>
                    <a:pt x="1635716" y="745453"/>
                  </a:lnTo>
                  <a:lnTo>
                    <a:pt x="1685283" y="733655"/>
                  </a:lnTo>
                  <a:lnTo>
                    <a:pt x="1734850" y="721682"/>
                  </a:lnTo>
                  <a:lnTo>
                    <a:pt x="1784418" y="709524"/>
                  </a:lnTo>
                  <a:lnTo>
                    <a:pt x="1833985" y="697173"/>
                  </a:lnTo>
                  <a:lnTo>
                    <a:pt x="1883552" y="684621"/>
                  </a:lnTo>
                  <a:lnTo>
                    <a:pt x="1933119" y="671858"/>
                  </a:lnTo>
                  <a:lnTo>
                    <a:pt x="1982686" y="658877"/>
                  </a:lnTo>
                  <a:lnTo>
                    <a:pt x="2032254" y="645668"/>
                  </a:lnTo>
                  <a:lnTo>
                    <a:pt x="2080641" y="632548"/>
                  </a:lnTo>
                  <a:lnTo>
                    <a:pt x="2129028" y="619211"/>
                  </a:lnTo>
                  <a:lnTo>
                    <a:pt x="2177415" y="605666"/>
                  </a:lnTo>
                  <a:lnTo>
                    <a:pt x="2225802" y="591919"/>
                  </a:lnTo>
                  <a:lnTo>
                    <a:pt x="2274189" y="577979"/>
                  </a:lnTo>
                  <a:lnTo>
                    <a:pt x="2322576" y="563855"/>
                  </a:lnTo>
                  <a:lnTo>
                    <a:pt x="2370963" y="549554"/>
                  </a:lnTo>
                  <a:lnTo>
                    <a:pt x="2419350" y="535084"/>
                  </a:lnTo>
                  <a:lnTo>
                    <a:pt x="2467737" y="520453"/>
                  </a:lnTo>
                  <a:lnTo>
                    <a:pt x="2516124" y="505669"/>
                  </a:lnTo>
                  <a:lnTo>
                    <a:pt x="2564511" y="490741"/>
                  </a:lnTo>
                  <a:lnTo>
                    <a:pt x="2612898" y="475676"/>
                  </a:lnTo>
                  <a:lnTo>
                    <a:pt x="2661285" y="460482"/>
                  </a:lnTo>
                  <a:lnTo>
                    <a:pt x="2709672" y="445167"/>
                  </a:lnTo>
                  <a:lnTo>
                    <a:pt x="2758059" y="429740"/>
                  </a:lnTo>
                  <a:lnTo>
                    <a:pt x="2806446" y="414209"/>
                  </a:lnTo>
                  <a:lnTo>
                    <a:pt x="2854833" y="398581"/>
                  </a:lnTo>
                  <a:lnTo>
                    <a:pt x="2903220" y="382864"/>
                  </a:lnTo>
                  <a:lnTo>
                    <a:pt x="2951607" y="367067"/>
                  </a:lnTo>
                  <a:lnTo>
                    <a:pt x="2999994" y="351198"/>
                  </a:lnTo>
                  <a:lnTo>
                    <a:pt x="3048381" y="335264"/>
                  </a:lnTo>
                  <a:lnTo>
                    <a:pt x="3096768" y="319273"/>
                  </a:lnTo>
                  <a:lnTo>
                    <a:pt x="3145155" y="303235"/>
                  </a:lnTo>
                  <a:lnTo>
                    <a:pt x="3193542" y="287156"/>
                  </a:lnTo>
                  <a:lnTo>
                    <a:pt x="3241929" y="271045"/>
                  </a:lnTo>
                  <a:lnTo>
                    <a:pt x="3290316" y="254909"/>
                  </a:lnTo>
                  <a:lnTo>
                    <a:pt x="3338703" y="238757"/>
                  </a:lnTo>
                  <a:lnTo>
                    <a:pt x="3387090" y="222598"/>
                  </a:lnTo>
                  <a:lnTo>
                    <a:pt x="3435477" y="206438"/>
                  </a:lnTo>
                  <a:lnTo>
                    <a:pt x="3483864" y="190285"/>
                  </a:lnTo>
                  <a:lnTo>
                    <a:pt x="3532251" y="174149"/>
                  </a:lnTo>
                  <a:lnTo>
                    <a:pt x="3580638" y="158037"/>
                  </a:lnTo>
                  <a:lnTo>
                    <a:pt x="3629025" y="141957"/>
                  </a:lnTo>
                  <a:lnTo>
                    <a:pt x="3677412" y="125917"/>
                  </a:lnTo>
                  <a:lnTo>
                    <a:pt x="3725798" y="109924"/>
                  </a:lnTo>
                  <a:lnTo>
                    <a:pt x="3774185" y="93988"/>
                  </a:lnTo>
                  <a:lnTo>
                    <a:pt x="3822572" y="78116"/>
                  </a:lnTo>
                  <a:lnTo>
                    <a:pt x="3870959" y="62317"/>
                  </a:lnTo>
                  <a:lnTo>
                    <a:pt x="3919346" y="46597"/>
                  </a:lnTo>
                  <a:lnTo>
                    <a:pt x="3967733" y="30966"/>
                  </a:lnTo>
                  <a:lnTo>
                    <a:pt x="4016120" y="15430"/>
                  </a:lnTo>
                  <a:lnTo>
                    <a:pt x="4064508" y="0"/>
                  </a:lnTo>
                </a:path>
              </a:pathLst>
            </a:custGeom>
            <a:ln w="28956">
              <a:solidFill>
                <a:srgbClr val="95333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2711576" y="2303525"/>
            <a:ext cx="3600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20" dirty="0">
                <a:solidFill>
                  <a:srgbClr val="953334"/>
                </a:solidFill>
                <a:latin typeface="Roboto Lt"/>
                <a:cs typeface="Roboto Lt"/>
              </a:rPr>
              <a:t>1</a:t>
            </a:r>
            <a:r>
              <a:rPr sz="1600" spc="-110" dirty="0">
                <a:solidFill>
                  <a:srgbClr val="953334"/>
                </a:solidFill>
                <a:latin typeface="Roboto Lt"/>
                <a:cs typeface="Roboto Lt"/>
              </a:rPr>
              <a:t>1</a:t>
            </a:r>
            <a:r>
              <a:rPr sz="1600" spc="-15" dirty="0">
                <a:solidFill>
                  <a:srgbClr val="953334"/>
                </a:solidFill>
                <a:latin typeface="Roboto Lt"/>
                <a:cs typeface="Roboto Lt"/>
              </a:rPr>
              <a:t>,</a:t>
            </a:r>
            <a:r>
              <a:rPr sz="1600" spc="-114" dirty="0">
                <a:solidFill>
                  <a:srgbClr val="953334"/>
                </a:solidFill>
                <a:latin typeface="Roboto Lt"/>
                <a:cs typeface="Roboto Lt"/>
              </a:rPr>
              <a:t>7</a:t>
            </a:r>
            <a:endParaRPr sz="1600">
              <a:latin typeface="Roboto Lt"/>
              <a:cs typeface="Roboto L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44592" y="1855977"/>
            <a:ext cx="3600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20" dirty="0">
                <a:solidFill>
                  <a:srgbClr val="953334"/>
                </a:solidFill>
                <a:latin typeface="Roboto Lt"/>
                <a:cs typeface="Roboto Lt"/>
              </a:rPr>
              <a:t>1</a:t>
            </a:r>
            <a:r>
              <a:rPr sz="1600" spc="-110" dirty="0">
                <a:solidFill>
                  <a:srgbClr val="953334"/>
                </a:solidFill>
                <a:latin typeface="Roboto Lt"/>
                <a:cs typeface="Roboto Lt"/>
              </a:rPr>
              <a:t>6</a:t>
            </a:r>
            <a:r>
              <a:rPr sz="1600" spc="-15" dirty="0">
                <a:solidFill>
                  <a:srgbClr val="953334"/>
                </a:solidFill>
                <a:latin typeface="Roboto Lt"/>
                <a:cs typeface="Roboto Lt"/>
              </a:rPr>
              <a:t>,</a:t>
            </a:r>
            <a:r>
              <a:rPr sz="1600" spc="-114" dirty="0">
                <a:solidFill>
                  <a:srgbClr val="953334"/>
                </a:solidFill>
                <a:latin typeface="Roboto Lt"/>
                <a:cs typeface="Roboto Lt"/>
              </a:rPr>
              <a:t>2</a:t>
            </a:r>
            <a:endParaRPr sz="1600">
              <a:latin typeface="Roboto Lt"/>
              <a:cs typeface="Roboto L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77355" y="1219327"/>
            <a:ext cx="3600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20" dirty="0">
                <a:solidFill>
                  <a:srgbClr val="953334"/>
                </a:solidFill>
                <a:latin typeface="Roboto Lt"/>
                <a:cs typeface="Roboto Lt"/>
              </a:rPr>
              <a:t>2</a:t>
            </a:r>
            <a:r>
              <a:rPr sz="1600" spc="-110" dirty="0">
                <a:solidFill>
                  <a:srgbClr val="953334"/>
                </a:solidFill>
                <a:latin typeface="Roboto Lt"/>
                <a:cs typeface="Roboto Lt"/>
              </a:rPr>
              <a:t>2</a:t>
            </a:r>
            <a:r>
              <a:rPr sz="1600" spc="-15" dirty="0">
                <a:solidFill>
                  <a:srgbClr val="953334"/>
                </a:solidFill>
                <a:latin typeface="Roboto Lt"/>
                <a:cs typeface="Roboto Lt"/>
              </a:rPr>
              <a:t>,</a:t>
            </a:r>
            <a:r>
              <a:rPr sz="1600" spc="-114" dirty="0">
                <a:solidFill>
                  <a:srgbClr val="953334"/>
                </a:solidFill>
                <a:latin typeface="Roboto Lt"/>
                <a:cs typeface="Roboto Lt"/>
              </a:rPr>
              <a:t>7</a:t>
            </a:r>
            <a:endParaRPr sz="1600">
              <a:latin typeface="Roboto Lt"/>
              <a:cs typeface="Roboto L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75053" y="3671417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0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61897" y="2676905"/>
            <a:ext cx="251460" cy="765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10</a:t>
            </a:r>
            <a:endParaRPr sz="16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00">
              <a:latin typeface="Arial MT"/>
              <a:cs typeface="Arial MT"/>
            </a:endParaRPr>
          </a:p>
          <a:p>
            <a:pPr marL="125730">
              <a:lnSpc>
                <a:spcPct val="100000"/>
              </a:lnSpc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5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61897" y="2179142"/>
            <a:ext cx="25146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3E5278"/>
                </a:solidFill>
                <a:latin typeface="Arial MT"/>
                <a:cs typeface="Arial MT"/>
              </a:rPr>
              <a:t>15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461897" y="1682241"/>
            <a:ext cx="25146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20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61897" y="1185163"/>
            <a:ext cx="25146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25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53029" y="3913428"/>
            <a:ext cx="4781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20</a:t>
            </a:r>
            <a:r>
              <a:rPr sz="1600" spc="5" dirty="0">
                <a:solidFill>
                  <a:srgbClr val="3E5278"/>
                </a:solidFill>
                <a:latin typeface="Arial MT"/>
                <a:cs typeface="Arial MT"/>
              </a:rPr>
              <a:t>1</a:t>
            </a: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7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406266" y="3839851"/>
            <a:ext cx="3790950" cy="81915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92225">
              <a:lnSpc>
                <a:spcPct val="100000"/>
              </a:lnSpc>
              <a:spcBef>
                <a:spcPts val="675"/>
              </a:spcBef>
              <a:tabLst>
                <a:tab pos="3324860" algn="l"/>
              </a:tabLst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20</a:t>
            </a:r>
            <a:r>
              <a:rPr sz="1600" spc="5" dirty="0">
                <a:solidFill>
                  <a:srgbClr val="3E5278"/>
                </a:solidFill>
                <a:latin typeface="Arial MT"/>
                <a:cs typeface="Arial MT"/>
              </a:rPr>
              <a:t>1</a:t>
            </a: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8</a:t>
            </a:r>
            <a:r>
              <a:rPr sz="1600" dirty="0">
                <a:solidFill>
                  <a:srgbClr val="3E5278"/>
                </a:solidFill>
                <a:latin typeface="Arial MT"/>
                <a:cs typeface="Arial MT"/>
              </a:rPr>
              <a:t>	</a:t>
            </a: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20</a:t>
            </a:r>
            <a:r>
              <a:rPr sz="1600" spc="5" dirty="0">
                <a:solidFill>
                  <a:srgbClr val="3E5278"/>
                </a:solidFill>
                <a:latin typeface="Arial MT"/>
                <a:cs typeface="Arial MT"/>
              </a:rPr>
              <a:t>1</a:t>
            </a: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9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869"/>
              </a:spcBef>
            </a:pPr>
            <a:r>
              <a:rPr sz="2400" spc="-185" dirty="0">
                <a:solidFill>
                  <a:srgbClr val="953334"/>
                </a:solidFill>
                <a:latin typeface="Roboto Lt"/>
                <a:cs typeface="Roboto Lt"/>
              </a:rPr>
              <a:t>ПОТРЕ</a:t>
            </a:r>
            <a:r>
              <a:rPr sz="2400" spc="-195" dirty="0">
                <a:solidFill>
                  <a:srgbClr val="953334"/>
                </a:solidFill>
                <a:latin typeface="Roboto Lt"/>
                <a:cs typeface="Roboto Lt"/>
              </a:rPr>
              <a:t>БИТ</a:t>
            </a:r>
            <a:r>
              <a:rPr sz="2400" spc="-175" dirty="0">
                <a:solidFill>
                  <a:srgbClr val="953334"/>
                </a:solidFill>
                <a:latin typeface="Roboto Lt"/>
                <a:cs typeface="Roboto Lt"/>
              </a:rPr>
              <a:t>Е</a:t>
            </a:r>
            <a:r>
              <a:rPr sz="2400" spc="-220" dirty="0">
                <a:solidFill>
                  <a:srgbClr val="953334"/>
                </a:solidFill>
                <a:latin typeface="Roboto Lt"/>
                <a:cs typeface="Roboto Lt"/>
              </a:rPr>
              <a:t>Л</a:t>
            </a:r>
            <a:r>
              <a:rPr sz="2400" spc="-215" dirty="0">
                <a:solidFill>
                  <a:srgbClr val="953334"/>
                </a:solidFill>
                <a:latin typeface="Roboto Lt"/>
                <a:cs typeface="Roboto Lt"/>
              </a:rPr>
              <a:t>И</a:t>
            </a:r>
            <a:r>
              <a:rPr sz="2400" spc="-30" dirty="0">
                <a:solidFill>
                  <a:srgbClr val="953334"/>
                </a:solidFill>
                <a:latin typeface="Roboto Lt"/>
                <a:cs typeface="Roboto Lt"/>
              </a:rPr>
              <a:t> </a:t>
            </a:r>
            <a:r>
              <a:rPr sz="2400" spc="-195" dirty="0">
                <a:solidFill>
                  <a:srgbClr val="953334"/>
                </a:solidFill>
                <a:latin typeface="Roboto Lt"/>
                <a:cs typeface="Roboto Lt"/>
              </a:rPr>
              <a:t>НИКО</a:t>
            </a:r>
            <a:r>
              <a:rPr sz="2400" spc="-185" dirty="0">
                <a:solidFill>
                  <a:srgbClr val="953334"/>
                </a:solidFill>
                <a:latin typeface="Roboto Lt"/>
                <a:cs typeface="Roboto Lt"/>
              </a:rPr>
              <a:t>Т</a:t>
            </a:r>
            <a:r>
              <a:rPr sz="2400" spc="-200" dirty="0">
                <a:solidFill>
                  <a:srgbClr val="953334"/>
                </a:solidFill>
                <a:latin typeface="Roboto Lt"/>
                <a:cs typeface="Roboto Lt"/>
              </a:rPr>
              <a:t>ИНА</a:t>
            </a:r>
            <a:endParaRPr sz="2400">
              <a:latin typeface="Roboto Lt"/>
              <a:cs typeface="Roboto Lt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149345" y="4473702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>
                <a:moveTo>
                  <a:pt x="0" y="0"/>
                </a:moveTo>
                <a:lnTo>
                  <a:pt x="243840" y="0"/>
                </a:lnTo>
              </a:path>
            </a:pathLst>
          </a:custGeom>
          <a:ln w="28956">
            <a:solidFill>
              <a:srgbClr val="9533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8820277" y="4694976"/>
            <a:ext cx="231775" cy="20447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z="1200" b="1" spc="-25" dirty="0">
                <a:solidFill>
                  <a:srgbClr val="FFFFFF"/>
                </a:solidFill>
                <a:latin typeface="Roboto Cn"/>
                <a:cs typeface="Roboto Cn"/>
              </a:rPr>
              <a:t>11</a:t>
            </a:fld>
            <a:endParaRPr sz="1200">
              <a:latin typeface="Roboto Cn"/>
              <a:cs typeface="Roboto C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0" dirty="0"/>
              <a:t>ЭЛЕКТРОННЫЕ</a:t>
            </a:r>
            <a:r>
              <a:rPr spc="-10" dirty="0"/>
              <a:t> </a:t>
            </a:r>
            <a:r>
              <a:rPr spc="40" dirty="0"/>
              <a:t>СИСТЕМЫ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93165" y="746505"/>
            <a:ext cx="46355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50" dirty="0">
                <a:solidFill>
                  <a:srgbClr val="FFFFFF"/>
                </a:solidFill>
                <a:latin typeface="Roboto Cn"/>
                <a:cs typeface="Roboto Cn"/>
              </a:rPr>
              <a:t>ДОСТАВКИ</a:t>
            </a:r>
            <a:r>
              <a:rPr sz="2800" b="1" spc="20" dirty="0">
                <a:solidFill>
                  <a:srgbClr val="FFFFFF"/>
                </a:solidFill>
                <a:latin typeface="Roboto Cn"/>
                <a:cs typeface="Roboto Cn"/>
              </a:rPr>
              <a:t> </a:t>
            </a:r>
            <a:r>
              <a:rPr sz="2800" b="1" spc="30" dirty="0">
                <a:solidFill>
                  <a:srgbClr val="FFFFFF"/>
                </a:solidFill>
                <a:latin typeface="Roboto Cn"/>
                <a:cs typeface="Roboto Cn"/>
              </a:rPr>
              <a:t>НИКОТИНА</a:t>
            </a:r>
            <a:r>
              <a:rPr sz="2800" b="1" spc="20" dirty="0">
                <a:solidFill>
                  <a:srgbClr val="FFFFFF"/>
                </a:solidFill>
                <a:latin typeface="Roboto Cn"/>
                <a:cs typeface="Roboto Cn"/>
              </a:rPr>
              <a:t> </a:t>
            </a:r>
            <a:r>
              <a:rPr sz="2800" b="1" spc="40" dirty="0">
                <a:solidFill>
                  <a:srgbClr val="FFFFFF"/>
                </a:solidFill>
                <a:latin typeface="Roboto Cn"/>
                <a:cs typeface="Roboto Cn"/>
              </a:rPr>
              <a:t>(ЭСДН)</a:t>
            </a:r>
            <a:endParaRPr sz="2800">
              <a:latin typeface="Roboto Cn"/>
              <a:cs typeface="Roboto C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39" y="1926945"/>
            <a:ext cx="8693150" cy="155067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35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75" dirty="0">
                <a:solidFill>
                  <a:srgbClr val="253147"/>
                </a:solidFill>
                <a:latin typeface="Roboto Lt"/>
                <a:cs typeface="Roboto Lt"/>
              </a:rPr>
              <a:t>ЭСДН</a:t>
            </a:r>
            <a:r>
              <a:rPr sz="2000" spc="-6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содержат</a:t>
            </a:r>
            <a:r>
              <a:rPr sz="2000" spc="-4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95" dirty="0">
                <a:solidFill>
                  <a:srgbClr val="253147"/>
                </a:solidFill>
                <a:latin typeface="Roboto"/>
                <a:cs typeface="Roboto"/>
              </a:rPr>
              <a:t>НИКОТИН</a:t>
            </a:r>
            <a:r>
              <a:rPr sz="2000" i="1" spc="-4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325" dirty="0">
                <a:solidFill>
                  <a:srgbClr val="253147"/>
                </a:solidFill>
                <a:latin typeface="Roboto Lt"/>
                <a:cs typeface="Roboto Lt"/>
              </a:rPr>
              <a:t>-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психоактивное</a:t>
            </a:r>
            <a:r>
              <a:rPr sz="2000" spc="-6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вещество</a:t>
            </a:r>
            <a:r>
              <a:rPr sz="2000" spc="-2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65" dirty="0">
                <a:solidFill>
                  <a:srgbClr val="253147"/>
                </a:solidFill>
                <a:latin typeface="Roboto Lt"/>
                <a:cs typeface="Roboto Lt"/>
              </a:rPr>
              <a:t>вызывает</a:t>
            </a:r>
            <a:r>
              <a:rPr sz="2000" spc="-2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зависимость</a:t>
            </a:r>
            <a:endParaRPr sz="2000">
              <a:latin typeface="Roboto Lt"/>
              <a:cs typeface="Roboto Lt"/>
            </a:endParaRPr>
          </a:p>
          <a:p>
            <a:pPr marL="18415">
              <a:lnSpc>
                <a:spcPct val="100000"/>
              </a:lnSpc>
              <a:spcBef>
                <a:spcPts val="605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25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Высокий</a:t>
            </a:r>
            <a:r>
              <a:rPr sz="2000" spc="-2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55" dirty="0">
                <a:solidFill>
                  <a:srgbClr val="253147"/>
                </a:solidFill>
                <a:latin typeface="Roboto"/>
                <a:cs typeface="Roboto"/>
              </a:rPr>
              <a:t>риск</a:t>
            </a:r>
            <a:r>
              <a:rPr sz="2000" i="1" spc="-4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развития</a:t>
            </a:r>
            <a:r>
              <a:rPr sz="2000" spc="-6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30" dirty="0">
                <a:solidFill>
                  <a:srgbClr val="253147"/>
                </a:solidFill>
                <a:latin typeface="Roboto"/>
                <a:cs typeface="Roboto"/>
              </a:rPr>
              <a:t>РАКА,</a:t>
            </a:r>
            <a:r>
              <a:rPr sz="2000" i="1" spc="-5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200" dirty="0">
                <a:solidFill>
                  <a:srgbClr val="253147"/>
                </a:solidFill>
                <a:latin typeface="Roboto"/>
                <a:cs typeface="Roboto"/>
              </a:rPr>
              <a:t>БОЛЕЗНЕЙ</a:t>
            </a:r>
            <a:r>
              <a:rPr sz="2000" i="1" spc="-7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185" dirty="0">
                <a:solidFill>
                  <a:srgbClr val="253147"/>
                </a:solidFill>
                <a:latin typeface="Roboto"/>
                <a:cs typeface="Roboto"/>
              </a:rPr>
              <a:t>СЕРДЦА</a:t>
            </a:r>
            <a:r>
              <a:rPr sz="2000" i="1" spc="-6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195" dirty="0">
                <a:solidFill>
                  <a:srgbClr val="253147"/>
                </a:solidFill>
                <a:latin typeface="Roboto"/>
                <a:cs typeface="Roboto"/>
              </a:rPr>
              <a:t>И</a:t>
            </a:r>
            <a:r>
              <a:rPr sz="2000" i="1" spc="-4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175" dirty="0">
                <a:solidFill>
                  <a:srgbClr val="253147"/>
                </a:solidFill>
                <a:latin typeface="Roboto"/>
                <a:cs typeface="Roboto"/>
              </a:rPr>
              <a:t>ЛЕГКИХ</a:t>
            </a:r>
            <a:endParaRPr sz="2000">
              <a:latin typeface="Roboto"/>
              <a:cs typeface="Roboto"/>
            </a:endParaRPr>
          </a:p>
          <a:p>
            <a:pPr marL="18415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3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Риск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60" dirty="0">
                <a:solidFill>
                  <a:srgbClr val="253147"/>
                </a:solidFill>
                <a:latin typeface="Roboto Lt"/>
                <a:cs typeface="Roboto Lt"/>
              </a:rPr>
              <a:t>взрыва</a:t>
            </a:r>
            <a:r>
              <a:rPr sz="2000" spc="-2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изделий</a:t>
            </a:r>
            <a:r>
              <a:rPr sz="2000" spc="-5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2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получения</a:t>
            </a:r>
            <a:r>
              <a:rPr sz="2000" spc="-6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10" dirty="0">
                <a:solidFill>
                  <a:srgbClr val="253147"/>
                </a:solidFill>
                <a:latin typeface="Roboto Lt"/>
                <a:cs typeface="Roboto Lt"/>
              </a:rPr>
              <a:t>ожогов,</a:t>
            </a:r>
            <a:r>
              <a:rPr sz="2000" spc="-1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а</a:t>
            </a:r>
            <a:r>
              <a:rPr sz="2000" spc="-3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также</a:t>
            </a:r>
            <a:r>
              <a:rPr sz="2000" spc="-5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риск</a:t>
            </a:r>
            <a:r>
              <a:rPr sz="2000" spc="-3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отравления</a:t>
            </a:r>
            <a:r>
              <a:rPr sz="2000" spc="-7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никотином</a:t>
            </a:r>
            <a:endParaRPr sz="2000">
              <a:latin typeface="Roboto Lt"/>
              <a:cs typeface="Roboto Lt"/>
            </a:endParaRPr>
          </a:p>
          <a:p>
            <a:pPr marL="18415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3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Воздействие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никотина</a:t>
            </a:r>
            <a:r>
              <a:rPr sz="2000" spc="-6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3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токсичных</a:t>
            </a:r>
            <a:r>
              <a:rPr sz="2000" spc="-3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веществ</a:t>
            </a:r>
            <a:r>
              <a:rPr sz="2000" spc="-2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на</a:t>
            </a:r>
            <a:r>
              <a:rPr sz="2000" spc="-6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некурящих</a:t>
            </a:r>
            <a:r>
              <a:rPr sz="2000" spc="-3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людей</a:t>
            </a:r>
            <a:endParaRPr sz="2000">
              <a:latin typeface="Roboto Lt"/>
              <a:cs typeface="Roboto L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94144" y="574548"/>
            <a:ext cx="307975" cy="402590"/>
          </a:xfrm>
          <a:custGeom>
            <a:avLst/>
            <a:gdLst/>
            <a:ahLst/>
            <a:cxnLst/>
            <a:rect l="l" t="t" r="r" b="b"/>
            <a:pathLst>
              <a:path w="307975" h="402590">
                <a:moveTo>
                  <a:pt x="24383" y="383921"/>
                </a:moveTo>
                <a:lnTo>
                  <a:pt x="24841" y="386714"/>
                </a:lnTo>
                <a:lnTo>
                  <a:pt x="25298" y="389889"/>
                </a:lnTo>
                <a:lnTo>
                  <a:pt x="38658" y="402336"/>
                </a:lnTo>
                <a:lnTo>
                  <a:pt x="41871" y="402336"/>
                </a:lnTo>
                <a:lnTo>
                  <a:pt x="297713" y="402336"/>
                </a:lnTo>
                <a:lnTo>
                  <a:pt x="299084" y="402336"/>
                </a:lnTo>
                <a:lnTo>
                  <a:pt x="300469" y="401827"/>
                </a:lnTo>
                <a:lnTo>
                  <a:pt x="307822" y="382015"/>
                </a:lnTo>
                <a:lnTo>
                  <a:pt x="307822" y="61087"/>
                </a:lnTo>
                <a:lnTo>
                  <a:pt x="307822" y="58292"/>
                </a:lnTo>
                <a:lnTo>
                  <a:pt x="307365" y="56006"/>
                </a:lnTo>
                <a:lnTo>
                  <a:pt x="306908" y="54610"/>
                </a:lnTo>
                <a:lnTo>
                  <a:pt x="305981" y="53212"/>
                </a:lnTo>
                <a:lnTo>
                  <a:pt x="304609" y="52704"/>
                </a:lnTo>
                <a:lnTo>
                  <a:pt x="302767" y="52324"/>
                </a:lnTo>
                <a:lnTo>
                  <a:pt x="297713" y="51815"/>
                </a:lnTo>
              </a:path>
              <a:path w="307975" h="402590">
                <a:moveTo>
                  <a:pt x="270256" y="18287"/>
                </a:moveTo>
                <a:lnTo>
                  <a:pt x="14706" y="18287"/>
                </a:lnTo>
                <a:lnTo>
                  <a:pt x="11950" y="18796"/>
                </a:lnTo>
                <a:lnTo>
                  <a:pt x="9194" y="19685"/>
                </a:lnTo>
                <a:lnTo>
                  <a:pt x="6438" y="20574"/>
                </a:lnTo>
                <a:lnTo>
                  <a:pt x="4140" y="22478"/>
                </a:lnTo>
                <a:lnTo>
                  <a:pt x="2285" y="24764"/>
                </a:lnTo>
                <a:lnTo>
                  <a:pt x="1384" y="27559"/>
                </a:lnTo>
                <a:lnTo>
                  <a:pt x="457" y="30352"/>
                </a:lnTo>
                <a:lnTo>
                  <a:pt x="0" y="33019"/>
                </a:lnTo>
                <a:lnTo>
                  <a:pt x="0" y="354075"/>
                </a:lnTo>
                <a:lnTo>
                  <a:pt x="457" y="356742"/>
                </a:lnTo>
                <a:lnTo>
                  <a:pt x="1384" y="359537"/>
                </a:lnTo>
                <a:lnTo>
                  <a:pt x="2285" y="362330"/>
                </a:lnTo>
                <a:lnTo>
                  <a:pt x="4140" y="364616"/>
                </a:lnTo>
                <a:lnTo>
                  <a:pt x="6438" y="366522"/>
                </a:lnTo>
                <a:lnTo>
                  <a:pt x="9194" y="367411"/>
                </a:lnTo>
                <a:lnTo>
                  <a:pt x="11950" y="368300"/>
                </a:lnTo>
                <a:lnTo>
                  <a:pt x="14706" y="368807"/>
                </a:lnTo>
                <a:lnTo>
                  <a:pt x="270256" y="368807"/>
                </a:lnTo>
                <a:lnTo>
                  <a:pt x="284975" y="354075"/>
                </a:lnTo>
                <a:lnTo>
                  <a:pt x="284975" y="33019"/>
                </a:lnTo>
                <a:lnTo>
                  <a:pt x="270256" y="18287"/>
                </a:lnTo>
              </a:path>
              <a:path w="307975" h="402590">
                <a:moveTo>
                  <a:pt x="172961" y="22860"/>
                </a:moveTo>
                <a:lnTo>
                  <a:pt x="176288" y="23367"/>
                </a:lnTo>
                <a:lnTo>
                  <a:pt x="179590" y="24256"/>
                </a:lnTo>
                <a:lnTo>
                  <a:pt x="190461" y="39624"/>
                </a:lnTo>
                <a:lnTo>
                  <a:pt x="172961" y="56387"/>
                </a:lnTo>
                <a:lnTo>
                  <a:pt x="155460" y="39624"/>
                </a:lnTo>
                <a:lnTo>
                  <a:pt x="172961" y="22860"/>
                </a:lnTo>
              </a:path>
              <a:path w="307975" h="402590">
                <a:moveTo>
                  <a:pt x="110489" y="22860"/>
                </a:moveTo>
                <a:lnTo>
                  <a:pt x="113792" y="23367"/>
                </a:lnTo>
                <a:lnTo>
                  <a:pt x="117119" y="24256"/>
                </a:lnTo>
                <a:lnTo>
                  <a:pt x="128003" y="39624"/>
                </a:lnTo>
                <a:lnTo>
                  <a:pt x="110489" y="56387"/>
                </a:lnTo>
                <a:lnTo>
                  <a:pt x="92976" y="39624"/>
                </a:lnTo>
                <a:lnTo>
                  <a:pt x="110489" y="22860"/>
                </a:lnTo>
              </a:path>
              <a:path w="307975" h="402590">
                <a:moveTo>
                  <a:pt x="30467" y="39624"/>
                </a:moveTo>
                <a:lnTo>
                  <a:pt x="30937" y="36449"/>
                </a:lnTo>
                <a:lnTo>
                  <a:pt x="31826" y="33274"/>
                </a:lnTo>
                <a:lnTo>
                  <a:pt x="47243" y="22860"/>
                </a:lnTo>
                <a:lnTo>
                  <a:pt x="63995" y="39624"/>
                </a:lnTo>
                <a:lnTo>
                  <a:pt x="47243" y="56387"/>
                </a:lnTo>
                <a:lnTo>
                  <a:pt x="30467" y="39624"/>
                </a:lnTo>
              </a:path>
              <a:path w="307975" h="402590">
                <a:moveTo>
                  <a:pt x="146265" y="262127"/>
                </a:moveTo>
                <a:lnTo>
                  <a:pt x="44183" y="262127"/>
                </a:lnTo>
              </a:path>
              <a:path w="307975" h="402590">
                <a:moveTo>
                  <a:pt x="237718" y="219455"/>
                </a:moveTo>
                <a:lnTo>
                  <a:pt x="44183" y="219455"/>
                </a:lnTo>
              </a:path>
              <a:path w="307975" h="402590">
                <a:moveTo>
                  <a:pt x="237718" y="178307"/>
                </a:moveTo>
                <a:lnTo>
                  <a:pt x="44183" y="178307"/>
                </a:lnTo>
              </a:path>
              <a:path w="307975" h="402590">
                <a:moveTo>
                  <a:pt x="237718" y="135636"/>
                </a:moveTo>
                <a:lnTo>
                  <a:pt x="44183" y="135636"/>
                </a:lnTo>
              </a:path>
              <a:path w="307975" h="402590">
                <a:moveTo>
                  <a:pt x="235432" y="56387"/>
                </a:moveTo>
                <a:lnTo>
                  <a:pt x="232130" y="55879"/>
                </a:lnTo>
                <a:lnTo>
                  <a:pt x="228803" y="54990"/>
                </a:lnTo>
                <a:lnTo>
                  <a:pt x="217919" y="39624"/>
                </a:lnTo>
                <a:lnTo>
                  <a:pt x="235432" y="22860"/>
                </a:lnTo>
                <a:lnTo>
                  <a:pt x="252945" y="39624"/>
                </a:lnTo>
                <a:lnTo>
                  <a:pt x="235432" y="56387"/>
                </a:lnTo>
              </a:path>
              <a:path w="307975" h="402590">
                <a:moveTo>
                  <a:pt x="48755" y="0"/>
                </a:moveTo>
                <a:lnTo>
                  <a:pt x="48755" y="38100"/>
                </a:lnTo>
              </a:path>
              <a:path w="307975" h="402590">
                <a:moveTo>
                  <a:pt x="111239" y="0"/>
                </a:moveTo>
                <a:lnTo>
                  <a:pt x="111239" y="38100"/>
                </a:lnTo>
              </a:path>
              <a:path w="307975" h="402590">
                <a:moveTo>
                  <a:pt x="173723" y="0"/>
                </a:moveTo>
                <a:lnTo>
                  <a:pt x="173723" y="38100"/>
                </a:lnTo>
              </a:path>
              <a:path w="307975" h="402590">
                <a:moveTo>
                  <a:pt x="236207" y="0"/>
                </a:moveTo>
                <a:lnTo>
                  <a:pt x="236207" y="38100"/>
                </a:lnTo>
              </a:path>
            </a:pathLst>
          </a:custGeom>
          <a:ln w="12192">
            <a:solidFill>
              <a:srgbClr val="FF9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820277" y="4694976"/>
            <a:ext cx="231775" cy="20447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z="1200" b="1" spc="-25" dirty="0">
                <a:solidFill>
                  <a:srgbClr val="FFFFFF"/>
                </a:solidFill>
                <a:latin typeface="Roboto Cn"/>
                <a:cs typeface="Roboto Cn"/>
              </a:rPr>
              <a:t>12</a:t>
            </a:fld>
            <a:endParaRPr sz="1200">
              <a:latin typeface="Roboto Cn"/>
              <a:cs typeface="Roboto C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3165" y="533146"/>
            <a:ext cx="51028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5" dirty="0"/>
              <a:t>НИКОТИНОВЫЕ</a:t>
            </a:r>
            <a:r>
              <a:rPr spc="5" dirty="0"/>
              <a:t> </a:t>
            </a:r>
            <a:r>
              <a:rPr spc="30" dirty="0"/>
              <a:t>СМЕСИ</a:t>
            </a:r>
            <a:r>
              <a:rPr spc="55" dirty="0"/>
              <a:t> </a:t>
            </a:r>
            <a:r>
              <a:rPr spc="-150" dirty="0"/>
              <a:t>–</a:t>
            </a:r>
            <a:r>
              <a:rPr spc="10" dirty="0"/>
              <a:t> </a:t>
            </a:r>
            <a:r>
              <a:rPr spc="5" dirty="0"/>
              <a:t>«СНЮС»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66008" y="2016988"/>
            <a:ext cx="5433060" cy="155003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 </a:t>
            </a:r>
            <a:r>
              <a:rPr sz="2000" spc="-3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70" dirty="0">
                <a:solidFill>
                  <a:srgbClr val="253147"/>
                </a:solidFill>
                <a:latin typeface="Roboto"/>
                <a:cs typeface="Roboto"/>
              </a:rPr>
              <a:t>Высокое</a:t>
            </a:r>
            <a:r>
              <a:rPr sz="2000" i="1" spc="-7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соде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ржа</a:t>
            </a:r>
            <a:r>
              <a:rPr sz="2000" spc="-120" dirty="0">
                <a:solidFill>
                  <a:srgbClr val="253147"/>
                </a:solidFill>
                <a:latin typeface="Roboto Lt"/>
                <a:cs typeface="Roboto Lt"/>
              </a:rPr>
              <a:t>н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114" dirty="0">
                <a:solidFill>
                  <a:srgbClr val="253147"/>
                </a:solidFill>
                <a:latin typeface="Roboto Lt"/>
                <a:cs typeface="Roboto Lt"/>
              </a:rPr>
              <a:t>е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ни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котин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а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 </a:t>
            </a:r>
            <a:r>
              <a:rPr sz="2000" spc="-3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70" dirty="0">
                <a:solidFill>
                  <a:srgbClr val="253147"/>
                </a:solidFill>
                <a:latin typeface="Roboto"/>
                <a:cs typeface="Roboto"/>
              </a:rPr>
              <a:t>Высокий</a:t>
            </a:r>
            <a:r>
              <a:rPr sz="2000" i="1" spc="-6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ри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с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к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отравл</a:t>
            </a:r>
            <a:r>
              <a:rPr sz="2000" spc="-120" dirty="0">
                <a:solidFill>
                  <a:srgbClr val="253147"/>
                </a:solidFill>
                <a:latin typeface="Roboto Lt"/>
                <a:cs typeface="Roboto Lt"/>
              </a:rPr>
              <a:t>ени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й</a:t>
            </a:r>
            <a:r>
              <a:rPr sz="2000" spc="-7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ни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котин</a:t>
            </a:r>
            <a:r>
              <a:rPr sz="2000" spc="-165" dirty="0">
                <a:solidFill>
                  <a:srgbClr val="253147"/>
                </a:solidFill>
                <a:latin typeface="Roboto Lt"/>
                <a:cs typeface="Roboto Lt"/>
              </a:rPr>
              <a:t>ом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 </a:t>
            </a:r>
            <a:r>
              <a:rPr sz="2000" spc="-3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215" dirty="0">
                <a:solidFill>
                  <a:srgbClr val="253147"/>
                </a:solidFill>
                <a:latin typeface="Roboto"/>
                <a:cs typeface="Roboto"/>
              </a:rPr>
              <a:t>Бы</a:t>
            </a:r>
            <a:r>
              <a:rPr sz="2000" i="1" spc="-150" dirty="0">
                <a:solidFill>
                  <a:srgbClr val="253147"/>
                </a:solidFill>
                <a:latin typeface="Roboto"/>
                <a:cs typeface="Roboto"/>
              </a:rPr>
              <a:t>с</a:t>
            </a:r>
            <a:r>
              <a:rPr sz="2000" i="1" spc="-170" dirty="0">
                <a:solidFill>
                  <a:srgbClr val="253147"/>
                </a:solidFill>
                <a:latin typeface="Roboto"/>
                <a:cs typeface="Roboto"/>
              </a:rPr>
              <a:t>т</a:t>
            </a:r>
            <a:r>
              <a:rPr sz="2000" i="1" spc="-185" dirty="0">
                <a:solidFill>
                  <a:srgbClr val="253147"/>
                </a:solidFill>
                <a:latin typeface="Roboto"/>
                <a:cs typeface="Roboto"/>
              </a:rPr>
              <a:t>р</a:t>
            </a:r>
            <a:r>
              <a:rPr sz="2000" i="1" spc="-140" dirty="0">
                <a:solidFill>
                  <a:srgbClr val="253147"/>
                </a:solidFill>
                <a:latin typeface="Roboto"/>
                <a:cs typeface="Roboto"/>
              </a:rPr>
              <a:t>ое</a:t>
            </a:r>
            <a:r>
              <a:rPr sz="2000" i="1" spc="-7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развит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114" dirty="0">
                <a:solidFill>
                  <a:srgbClr val="253147"/>
                </a:solidFill>
                <a:latin typeface="Roboto Lt"/>
                <a:cs typeface="Roboto Lt"/>
              </a:rPr>
              <a:t>е</a:t>
            </a:r>
            <a:r>
              <a:rPr sz="2000" spc="-7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ни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котин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овой</a:t>
            </a:r>
            <a:r>
              <a:rPr sz="2000" spc="-5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зави</a:t>
            </a:r>
            <a:r>
              <a:rPr sz="2000" spc="-120" dirty="0">
                <a:solidFill>
                  <a:srgbClr val="253147"/>
                </a:solidFill>
                <a:latin typeface="Roboto Lt"/>
                <a:cs typeface="Roboto Lt"/>
              </a:rPr>
              <a:t>с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155" dirty="0">
                <a:solidFill>
                  <a:srgbClr val="253147"/>
                </a:solidFill>
                <a:latin typeface="Roboto Lt"/>
                <a:cs typeface="Roboto Lt"/>
              </a:rPr>
              <a:t>мости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 </a:t>
            </a:r>
            <a:r>
              <a:rPr sz="2000" spc="-3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90" dirty="0">
                <a:solidFill>
                  <a:srgbClr val="253147"/>
                </a:solidFill>
                <a:latin typeface="Roboto"/>
                <a:cs typeface="Roboto"/>
              </a:rPr>
              <a:t>П</a:t>
            </a:r>
            <a:r>
              <a:rPr sz="2000" i="1" spc="-165" dirty="0">
                <a:solidFill>
                  <a:srgbClr val="253147"/>
                </a:solidFill>
                <a:latin typeface="Roboto"/>
                <a:cs typeface="Roboto"/>
              </a:rPr>
              <a:t>о</a:t>
            </a:r>
            <a:r>
              <a:rPr sz="2000" i="1" spc="-185" dirty="0">
                <a:solidFill>
                  <a:srgbClr val="253147"/>
                </a:solidFill>
                <a:latin typeface="Roboto"/>
                <a:cs typeface="Roboto"/>
              </a:rPr>
              <a:t>вышенны</a:t>
            </a:r>
            <a:r>
              <a:rPr sz="2000" i="1" spc="-155" dirty="0">
                <a:solidFill>
                  <a:srgbClr val="253147"/>
                </a:solidFill>
                <a:latin typeface="Roboto"/>
                <a:cs typeface="Roboto"/>
              </a:rPr>
              <a:t>й</a:t>
            </a:r>
            <a:r>
              <a:rPr sz="2000" i="1" spc="-5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р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ск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рак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а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подж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елу</a:t>
            </a:r>
            <a:r>
              <a:rPr sz="2000" spc="-170" dirty="0">
                <a:solidFill>
                  <a:srgbClr val="253147"/>
                </a:solidFill>
                <a:latin typeface="Roboto Lt"/>
                <a:cs typeface="Roboto Lt"/>
              </a:rPr>
              <a:t>д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очной</a:t>
            </a:r>
            <a:r>
              <a:rPr sz="2000" spc="-5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0" dirty="0">
                <a:solidFill>
                  <a:srgbClr val="253147"/>
                </a:solidFill>
                <a:latin typeface="Roboto Lt"/>
                <a:cs typeface="Roboto Lt"/>
              </a:rPr>
              <a:t>жел</a:t>
            </a:r>
            <a:r>
              <a:rPr sz="2000" spc="-114" dirty="0">
                <a:solidFill>
                  <a:srgbClr val="253147"/>
                </a:solidFill>
                <a:latin typeface="Roboto Lt"/>
                <a:cs typeface="Roboto Lt"/>
              </a:rPr>
              <a:t>е</a:t>
            </a:r>
            <a:r>
              <a:rPr sz="2000" spc="-200" dirty="0">
                <a:solidFill>
                  <a:srgbClr val="253147"/>
                </a:solidFill>
                <a:latin typeface="Roboto Lt"/>
                <a:cs typeface="Roboto Lt"/>
              </a:rPr>
              <a:t>зы</a:t>
            </a:r>
            <a:endParaRPr sz="2000">
              <a:latin typeface="Roboto Lt"/>
              <a:cs typeface="Roboto L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580" y="1554480"/>
            <a:ext cx="3116580" cy="2708148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294144" y="574548"/>
            <a:ext cx="307975" cy="402590"/>
          </a:xfrm>
          <a:custGeom>
            <a:avLst/>
            <a:gdLst/>
            <a:ahLst/>
            <a:cxnLst/>
            <a:rect l="l" t="t" r="r" b="b"/>
            <a:pathLst>
              <a:path w="307975" h="402590">
                <a:moveTo>
                  <a:pt x="24383" y="383921"/>
                </a:moveTo>
                <a:lnTo>
                  <a:pt x="24841" y="386714"/>
                </a:lnTo>
                <a:lnTo>
                  <a:pt x="25298" y="389889"/>
                </a:lnTo>
                <a:lnTo>
                  <a:pt x="38658" y="402336"/>
                </a:lnTo>
                <a:lnTo>
                  <a:pt x="41871" y="402336"/>
                </a:lnTo>
                <a:lnTo>
                  <a:pt x="297713" y="402336"/>
                </a:lnTo>
                <a:lnTo>
                  <a:pt x="299084" y="402336"/>
                </a:lnTo>
                <a:lnTo>
                  <a:pt x="300469" y="401827"/>
                </a:lnTo>
                <a:lnTo>
                  <a:pt x="307822" y="382015"/>
                </a:lnTo>
                <a:lnTo>
                  <a:pt x="307822" y="61087"/>
                </a:lnTo>
                <a:lnTo>
                  <a:pt x="307822" y="58292"/>
                </a:lnTo>
                <a:lnTo>
                  <a:pt x="307365" y="56006"/>
                </a:lnTo>
                <a:lnTo>
                  <a:pt x="306908" y="54610"/>
                </a:lnTo>
                <a:lnTo>
                  <a:pt x="305981" y="53212"/>
                </a:lnTo>
                <a:lnTo>
                  <a:pt x="304609" y="52704"/>
                </a:lnTo>
                <a:lnTo>
                  <a:pt x="302767" y="52324"/>
                </a:lnTo>
                <a:lnTo>
                  <a:pt x="297713" y="51815"/>
                </a:lnTo>
              </a:path>
              <a:path w="307975" h="402590">
                <a:moveTo>
                  <a:pt x="270256" y="18287"/>
                </a:moveTo>
                <a:lnTo>
                  <a:pt x="14706" y="18287"/>
                </a:lnTo>
                <a:lnTo>
                  <a:pt x="11950" y="18796"/>
                </a:lnTo>
                <a:lnTo>
                  <a:pt x="9194" y="19685"/>
                </a:lnTo>
                <a:lnTo>
                  <a:pt x="6438" y="20574"/>
                </a:lnTo>
                <a:lnTo>
                  <a:pt x="4140" y="22478"/>
                </a:lnTo>
                <a:lnTo>
                  <a:pt x="2285" y="24764"/>
                </a:lnTo>
                <a:lnTo>
                  <a:pt x="1384" y="27559"/>
                </a:lnTo>
                <a:lnTo>
                  <a:pt x="457" y="30352"/>
                </a:lnTo>
                <a:lnTo>
                  <a:pt x="0" y="33019"/>
                </a:lnTo>
                <a:lnTo>
                  <a:pt x="0" y="354075"/>
                </a:lnTo>
                <a:lnTo>
                  <a:pt x="457" y="356742"/>
                </a:lnTo>
                <a:lnTo>
                  <a:pt x="1384" y="359537"/>
                </a:lnTo>
                <a:lnTo>
                  <a:pt x="2285" y="362330"/>
                </a:lnTo>
                <a:lnTo>
                  <a:pt x="4140" y="364616"/>
                </a:lnTo>
                <a:lnTo>
                  <a:pt x="6438" y="366522"/>
                </a:lnTo>
                <a:lnTo>
                  <a:pt x="9194" y="367411"/>
                </a:lnTo>
                <a:lnTo>
                  <a:pt x="11950" y="368300"/>
                </a:lnTo>
                <a:lnTo>
                  <a:pt x="14706" y="368807"/>
                </a:lnTo>
                <a:lnTo>
                  <a:pt x="270256" y="368807"/>
                </a:lnTo>
                <a:lnTo>
                  <a:pt x="284975" y="354075"/>
                </a:lnTo>
                <a:lnTo>
                  <a:pt x="284975" y="33019"/>
                </a:lnTo>
                <a:lnTo>
                  <a:pt x="270256" y="18287"/>
                </a:lnTo>
              </a:path>
              <a:path w="307975" h="402590">
                <a:moveTo>
                  <a:pt x="172961" y="22860"/>
                </a:moveTo>
                <a:lnTo>
                  <a:pt x="176288" y="23367"/>
                </a:lnTo>
                <a:lnTo>
                  <a:pt x="179590" y="24256"/>
                </a:lnTo>
                <a:lnTo>
                  <a:pt x="190461" y="39624"/>
                </a:lnTo>
                <a:lnTo>
                  <a:pt x="172961" y="56387"/>
                </a:lnTo>
                <a:lnTo>
                  <a:pt x="155460" y="39624"/>
                </a:lnTo>
                <a:lnTo>
                  <a:pt x="172961" y="22860"/>
                </a:lnTo>
              </a:path>
              <a:path w="307975" h="402590">
                <a:moveTo>
                  <a:pt x="110489" y="22860"/>
                </a:moveTo>
                <a:lnTo>
                  <a:pt x="113792" y="23367"/>
                </a:lnTo>
                <a:lnTo>
                  <a:pt x="117119" y="24256"/>
                </a:lnTo>
                <a:lnTo>
                  <a:pt x="128003" y="39624"/>
                </a:lnTo>
                <a:lnTo>
                  <a:pt x="110489" y="56387"/>
                </a:lnTo>
                <a:lnTo>
                  <a:pt x="92976" y="39624"/>
                </a:lnTo>
                <a:lnTo>
                  <a:pt x="110489" y="22860"/>
                </a:lnTo>
              </a:path>
              <a:path w="307975" h="402590">
                <a:moveTo>
                  <a:pt x="30467" y="39624"/>
                </a:moveTo>
                <a:lnTo>
                  <a:pt x="30937" y="36449"/>
                </a:lnTo>
                <a:lnTo>
                  <a:pt x="31826" y="33274"/>
                </a:lnTo>
                <a:lnTo>
                  <a:pt x="47243" y="22860"/>
                </a:lnTo>
                <a:lnTo>
                  <a:pt x="63995" y="39624"/>
                </a:lnTo>
                <a:lnTo>
                  <a:pt x="47243" y="56387"/>
                </a:lnTo>
                <a:lnTo>
                  <a:pt x="30467" y="39624"/>
                </a:lnTo>
              </a:path>
              <a:path w="307975" h="402590">
                <a:moveTo>
                  <a:pt x="146265" y="262127"/>
                </a:moveTo>
                <a:lnTo>
                  <a:pt x="44183" y="262127"/>
                </a:lnTo>
              </a:path>
              <a:path w="307975" h="402590">
                <a:moveTo>
                  <a:pt x="237718" y="219455"/>
                </a:moveTo>
                <a:lnTo>
                  <a:pt x="44183" y="219455"/>
                </a:lnTo>
              </a:path>
              <a:path w="307975" h="402590">
                <a:moveTo>
                  <a:pt x="237718" y="178307"/>
                </a:moveTo>
                <a:lnTo>
                  <a:pt x="44183" y="178307"/>
                </a:lnTo>
              </a:path>
              <a:path w="307975" h="402590">
                <a:moveTo>
                  <a:pt x="237718" y="135636"/>
                </a:moveTo>
                <a:lnTo>
                  <a:pt x="44183" y="135636"/>
                </a:lnTo>
              </a:path>
              <a:path w="307975" h="402590">
                <a:moveTo>
                  <a:pt x="235432" y="56387"/>
                </a:moveTo>
                <a:lnTo>
                  <a:pt x="232130" y="55879"/>
                </a:lnTo>
                <a:lnTo>
                  <a:pt x="228803" y="54990"/>
                </a:lnTo>
                <a:lnTo>
                  <a:pt x="217919" y="39624"/>
                </a:lnTo>
                <a:lnTo>
                  <a:pt x="235432" y="22860"/>
                </a:lnTo>
                <a:lnTo>
                  <a:pt x="252945" y="39624"/>
                </a:lnTo>
                <a:lnTo>
                  <a:pt x="235432" y="56387"/>
                </a:lnTo>
              </a:path>
              <a:path w="307975" h="402590">
                <a:moveTo>
                  <a:pt x="48755" y="0"/>
                </a:moveTo>
                <a:lnTo>
                  <a:pt x="48755" y="38100"/>
                </a:lnTo>
              </a:path>
              <a:path w="307975" h="402590">
                <a:moveTo>
                  <a:pt x="111239" y="0"/>
                </a:moveTo>
                <a:lnTo>
                  <a:pt x="111239" y="38100"/>
                </a:lnTo>
              </a:path>
              <a:path w="307975" h="402590">
                <a:moveTo>
                  <a:pt x="173723" y="0"/>
                </a:moveTo>
                <a:lnTo>
                  <a:pt x="173723" y="38100"/>
                </a:lnTo>
              </a:path>
              <a:path w="307975" h="402590">
                <a:moveTo>
                  <a:pt x="236207" y="0"/>
                </a:moveTo>
                <a:lnTo>
                  <a:pt x="236207" y="38100"/>
                </a:lnTo>
              </a:path>
            </a:pathLst>
          </a:custGeom>
          <a:ln w="12192">
            <a:solidFill>
              <a:srgbClr val="FF9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820277" y="4694976"/>
            <a:ext cx="231775" cy="20447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z="1200" b="1" spc="-25" dirty="0">
                <a:solidFill>
                  <a:srgbClr val="FFFFFF"/>
                </a:solidFill>
                <a:latin typeface="Roboto Cn"/>
                <a:cs typeface="Roboto Cn"/>
              </a:rPr>
              <a:t>13</a:t>
            </a:fld>
            <a:endParaRPr sz="1200">
              <a:latin typeface="Roboto Cn"/>
              <a:cs typeface="Roboto C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3165" y="533146"/>
            <a:ext cx="51530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0" dirty="0"/>
              <a:t>ОСНОВНЫЕ </a:t>
            </a:r>
            <a:r>
              <a:rPr spc="90" dirty="0"/>
              <a:t>ФАКТЫ</a:t>
            </a:r>
            <a:r>
              <a:rPr spc="25" dirty="0"/>
              <a:t> </a:t>
            </a:r>
            <a:r>
              <a:rPr dirty="0"/>
              <a:t>ОБ</a:t>
            </a:r>
            <a:r>
              <a:rPr spc="15" dirty="0"/>
              <a:t> </a:t>
            </a:r>
            <a:r>
              <a:rPr spc="10" dirty="0"/>
              <a:t>АЛКОГОЛЕ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4835" y="1729587"/>
            <a:ext cx="8807450" cy="193103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2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80" dirty="0">
                <a:solidFill>
                  <a:srgbClr val="253147"/>
                </a:solidFill>
                <a:latin typeface="Roboto"/>
                <a:cs typeface="Roboto"/>
              </a:rPr>
              <a:t>АЛКОГОЛЬ</a:t>
            </a:r>
            <a:r>
              <a:rPr sz="2000" i="1" spc="-9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325" dirty="0">
                <a:solidFill>
                  <a:srgbClr val="253147"/>
                </a:solidFill>
                <a:latin typeface="Roboto Lt"/>
                <a:cs typeface="Roboto Lt"/>
              </a:rPr>
              <a:t>-</a:t>
            </a:r>
            <a:r>
              <a:rPr sz="2000" spc="-19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психоактивное</a:t>
            </a:r>
            <a:r>
              <a:rPr sz="2000" spc="-7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вещество</a:t>
            </a:r>
            <a:r>
              <a:rPr sz="2000" spc="-2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4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65" dirty="0">
                <a:solidFill>
                  <a:srgbClr val="253147"/>
                </a:solidFill>
                <a:latin typeface="Roboto Lt"/>
                <a:cs typeface="Roboto Lt"/>
              </a:rPr>
              <a:t>вызывает</a:t>
            </a:r>
            <a:r>
              <a:rPr sz="2000" spc="-4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зависимость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25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Более</a:t>
            </a:r>
            <a:r>
              <a:rPr sz="2000" spc="-3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60" dirty="0">
                <a:solidFill>
                  <a:srgbClr val="253147"/>
                </a:solidFill>
                <a:latin typeface="Roboto"/>
                <a:cs typeface="Roboto"/>
              </a:rPr>
              <a:t>200</a:t>
            </a:r>
            <a:r>
              <a:rPr sz="2000" i="1" spc="-7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210" dirty="0">
                <a:solidFill>
                  <a:srgbClr val="253147"/>
                </a:solidFill>
                <a:latin typeface="Roboto"/>
                <a:cs typeface="Roboto"/>
              </a:rPr>
              <a:t>НАРУШЕНИЙ</a:t>
            </a:r>
            <a:r>
              <a:rPr sz="2000" i="1" spc="-6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204" dirty="0">
                <a:solidFill>
                  <a:srgbClr val="253147"/>
                </a:solidFill>
                <a:latin typeface="Roboto"/>
                <a:cs typeface="Roboto"/>
              </a:rPr>
              <a:t>ЗДОРОВЬЯ</a:t>
            </a:r>
            <a:r>
              <a:rPr sz="2000" i="1" spc="-6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55" dirty="0">
                <a:solidFill>
                  <a:srgbClr val="253147"/>
                </a:solidFill>
                <a:latin typeface="Roboto Lt"/>
                <a:cs typeface="Roboto Lt"/>
              </a:rPr>
              <a:t>возникают</a:t>
            </a:r>
            <a:r>
              <a:rPr sz="2000" spc="-6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при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злоупотреблении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алкоголем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spc="5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25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Ежегодно</a:t>
            </a:r>
            <a:r>
              <a:rPr sz="2000" spc="-2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в</a:t>
            </a:r>
            <a:r>
              <a:rPr sz="2000" spc="-3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5" dirty="0">
                <a:solidFill>
                  <a:srgbClr val="253147"/>
                </a:solidFill>
                <a:latin typeface="Roboto Lt"/>
                <a:cs typeface="Roboto Lt"/>
              </a:rPr>
              <a:t>мире</a:t>
            </a:r>
            <a:r>
              <a:rPr sz="2000" spc="-4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гибнет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60" dirty="0">
                <a:solidFill>
                  <a:srgbClr val="253147"/>
                </a:solidFill>
                <a:latin typeface="Roboto"/>
                <a:cs typeface="Roboto"/>
              </a:rPr>
              <a:t>3</a:t>
            </a:r>
            <a:r>
              <a:rPr sz="2000" i="1" spc="-5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200" dirty="0">
                <a:solidFill>
                  <a:srgbClr val="253147"/>
                </a:solidFill>
                <a:latin typeface="Roboto"/>
                <a:cs typeface="Roboto"/>
              </a:rPr>
              <a:t>МИЛЛИОНА</a:t>
            </a:r>
            <a:r>
              <a:rPr sz="2000" i="1" spc="-8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человек</a:t>
            </a:r>
            <a:r>
              <a:rPr sz="2000" spc="-3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от</a:t>
            </a:r>
            <a:r>
              <a:rPr sz="2000" spc="-3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злоупотребления</a:t>
            </a:r>
            <a:r>
              <a:rPr sz="2000" spc="-8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алкоголем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 </a:t>
            </a:r>
            <a:r>
              <a:rPr sz="2000" spc="-2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35" dirty="0">
                <a:solidFill>
                  <a:srgbClr val="253147"/>
                </a:solidFill>
                <a:latin typeface="Roboto"/>
                <a:cs typeface="Roboto"/>
              </a:rPr>
              <a:t>13</a:t>
            </a:r>
            <a:r>
              <a:rPr sz="2000" i="1" spc="-45" dirty="0">
                <a:solidFill>
                  <a:srgbClr val="253147"/>
                </a:solidFill>
                <a:latin typeface="Roboto"/>
                <a:cs typeface="Roboto"/>
              </a:rPr>
              <a:t>,</a:t>
            </a:r>
            <a:r>
              <a:rPr sz="2000" i="1" spc="-190" dirty="0">
                <a:solidFill>
                  <a:srgbClr val="253147"/>
                </a:solidFill>
                <a:latin typeface="Roboto"/>
                <a:cs typeface="Roboto"/>
              </a:rPr>
              <a:t>5%</a:t>
            </a:r>
            <a:r>
              <a:rPr sz="2000" i="1" spc="-8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170" dirty="0">
                <a:solidFill>
                  <a:srgbClr val="253147"/>
                </a:solidFill>
                <a:latin typeface="Roboto"/>
                <a:cs typeface="Roboto"/>
              </a:rPr>
              <a:t>ВСЕХ</a:t>
            </a:r>
            <a:r>
              <a:rPr sz="2000" i="1" spc="-6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170" dirty="0">
                <a:solidFill>
                  <a:srgbClr val="253147"/>
                </a:solidFill>
                <a:latin typeface="Roboto"/>
                <a:cs typeface="Roboto"/>
              </a:rPr>
              <a:t>С</a:t>
            </a:r>
            <a:r>
              <a:rPr sz="2000" i="1" spc="-185" dirty="0">
                <a:solidFill>
                  <a:srgbClr val="253147"/>
                </a:solidFill>
                <a:latin typeface="Roboto"/>
                <a:cs typeface="Roboto"/>
              </a:rPr>
              <a:t>Л</a:t>
            </a:r>
            <a:r>
              <a:rPr sz="2000" i="1" spc="-175" dirty="0">
                <a:solidFill>
                  <a:srgbClr val="253147"/>
                </a:solidFill>
                <a:latin typeface="Roboto"/>
                <a:cs typeface="Roboto"/>
              </a:rPr>
              <a:t>УЧАЕВ</a:t>
            </a:r>
            <a:r>
              <a:rPr sz="2000" i="1" spc="-8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i="1" spc="-185" dirty="0">
                <a:solidFill>
                  <a:srgbClr val="253147"/>
                </a:solidFill>
                <a:latin typeface="Roboto"/>
                <a:cs typeface="Roboto"/>
              </a:rPr>
              <a:t>СМЕРТИ</a:t>
            </a:r>
            <a:r>
              <a:rPr sz="2000" i="1" spc="-4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в</a:t>
            </a:r>
            <a:r>
              <a:rPr sz="2000" spc="-4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55" dirty="0">
                <a:solidFill>
                  <a:srgbClr val="253147"/>
                </a:solidFill>
                <a:latin typeface="Roboto Lt"/>
                <a:cs typeface="Roboto Lt"/>
              </a:rPr>
              <a:t>возрас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т</a:t>
            </a:r>
            <a:r>
              <a:rPr sz="2000" spc="-114" dirty="0">
                <a:solidFill>
                  <a:srgbClr val="253147"/>
                </a:solidFill>
                <a:latin typeface="Roboto Lt"/>
                <a:cs typeface="Roboto Lt"/>
              </a:rPr>
              <a:t>е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2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0</a:t>
            </a:r>
            <a:r>
              <a:rPr sz="2000" spc="-330" dirty="0">
                <a:solidFill>
                  <a:srgbClr val="253147"/>
                </a:solidFill>
                <a:latin typeface="Roboto Lt"/>
                <a:cs typeface="Roboto Lt"/>
              </a:rPr>
              <a:t>-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3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9</a:t>
            </a:r>
            <a:r>
              <a:rPr sz="2000" spc="-3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лет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253147"/>
                </a:solidFill>
                <a:latin typeface="Roboto Lt"/>
                <a:cs typeface="Roboto Lt"/>
              </a:rPr>
              <a:t>свя</a:t>
            </a:r>
            <a:r>
              <a:rPr sz="2000" spc="-155" dirty="0">
                <a:solidFill>
                  <a:srgbClr val="253147"/>
                </a:solidFill>
                <a:latin typeface="Roboto Lt"/>
                <a:cs typeface="Roboto Lt"/>
              </a:rPr>
              <a:t>зан</a:t>
            </a:r>
            <a:r>
              <a:rPr sz="2000" spc="-200" dirty="0">
                <a:solidFill>
                  <a:srgbClr val="253147"/>
                </a:solidFill>
                <a:latin typeface="Roboto Lt"/>
                <a:cs typeface="Roboto Lt"/>
              </a:rPr>
              <a:t>ы</a:t>
            </a:r>
            <a:r>
              <a:rPr sz="2000" spc="-6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с</a:t>
            </a:r>
            <a:r>
              <a:rPr sz="2000" spc="-4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0" dirty="0">
                <a:solidFill>
                  <a:srgbClr val="253147"/>
                </a:solidFill>
                <a:latin typeface="Roboto Lt"/>
                <a:cs typeface="Roboto Lt"/>
              </a:rPr>
              <a:t>ал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ко</a:t>
            </a:r>
            <a:r>
              <a:rPr sz="2000" spc="-110" dirty="0">
                <a:solidFill>
                  <a:srgbClr val="253147"/>
                </a:solidFill>
                <a:latin typeface="Roboto Lt"/>
                <a:cs typeface="Roboto Lt"/>
              </a:rPr>
              <a:t>г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олем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25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Злоупотребление</a:t>
            </a:r>
            <a:r>
              <a:rPr sz="2000" spc="-8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алкоголем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связано</a:t>
            </a:r>
            <a:r>
              <a:rPr sz="2000" spc="-6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с</a:t>
            </a:r>
            <a:r>
              <a:rPr sz="2000" spc="-2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заболеваемостью</a:t>
            </a:r>
            <a:r>
              <a:rPr sz="2000" spc="-3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95" dirty="0">
                <a:solidFill>
                  <a:srgbClr val="253147"/>
                </a:solidFill>
                <a:latin typeface="Roboto"/>
                <a:cs typeface="Roboto"/>
              </a:rPr>
              <a:t>ТУБЕРКУЛЕЗОМ</a:t>
            </a:r>
            <a:r>
              <a:rPr sz="2000" i="1" spc="-90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125" dirty="0">
                <a:solidFill>
                  <a:srgbClr val="253147"/>
                </a:solidFill>
                <a:latin typeface="Roboto Lt"/>
                <a:cs typeface="Roboto Lt"/>
              </a:rPr>
              <a:t>и</a:t>
            </a:r>
            <a:r>
              <a:rPr sz="2000" spc="-3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95" dirty="0">
                <a:solidFill>
                  <a:srgbClr val="253147"/>
                </a:solidFill>
                <a:latin typeface="Roboto"/>
                <a:cs typeface="Roboto"/>
              </a:rPr>
              <a:t>ВИЧ</a:t>
            </a:r>
            <a:endParaRPr sz="2000">
              <a:latin typeface="Roboto"/>
              <a:cs typeface="Robo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45677" y="4683963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Roboto Cn"/>
                <a:cs typeface="Roboto Cn"/>
              </a:rPr>
              <a:t>14</a:t>
            </a:r>
            <a:endParaRPr sz="1200">
              <a:latin typeface="Roboto Cn"/>
              <a:cs typeface="Roboto C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94144" y="574548"/>
            <a:ext cx="307975" cy="402590"/>
          </a:xfrm>
          <a:custGeom>
            <a:avLst/>
            <a:gdLst/>
            <a:ahLst/>
            <a:cxnLst/>
            <a:rect l="l" t="t" r="r" b="b"/>
            <a:pathLst>
              <a:path w="307975" h="402590">
                <a:moveTo>
                  <a:pt x="24383" y="383921"/>
                </a:moveTo>
                <a:lnTo>
                  <a:pt x="24841" y="386714"/>
                </a:lnTo>
                <a:lnTo>
                  <a:pt x="25298" y="389889"/>
                </a:lnTo>
                <a:lnTo>
                  <a:pt x="38658" y="402336"/>
                </a:lnTo>
                <a:lnTo>
                  <a:pt x="41871" y="402336"/>
                </a:lnTo>
                <a:lnTo>
                  <a:pt x="297713" y="402336"/>
                </a:lnTo>
                <a:lnTo>
                  <a:pt x="299084" y="402336"/>
                </a:lnTo>
                <a:lnTo>
                  <a:pt x="300469" y="401827"/>
                </a:lnTo>
                <a:lnTo>
                  <a:pt x="307822" y="382015"/>
                </a:lnTo>
                <a:lnTo>
                  <a:pt x="307822" y="61087"/>
                </a:lnTo>
                <a:lnTo>
                  <a:pt x="307822" y="58292"/>
                </a:lnTo>
                <a:lnTo>
                  <a:pt x="307365" y="56006"/>
                </a:lnTo>
                <a:lnTo>
                  <a:pt x="306908" y="54610"/>
                </a:lnTo>
                <a:lnTo>
                  <a:pt x="305981" y="53212"/>
                </a:lnTo>
                <a:lnTo>
                  <a:pt x="304609" y="52704"/>
                </a:lnTo>
                <a:lnTo>
                  <a:pt x="302767" y="52324"/>
                </a:lnTo>
                <a:lnTo>
                  <a:pt x="297713" y="51815"/>
                </a:lnTo>
              </a:path>
              <a:path w="307975" h="402590">
                <a:moveTo>
                  <a:pt x="270256" y="18287"/>
                </a:moveTo>
                <a:lnTo>
                  <a:pt x="14706" y="18287"/>
                </a:lnTo>
                <a:lnTo>
                  <a:pt x="11950" y="18796"/>
                </a:lnTo>
                <a:lnTo>
                  <a:pt x="9194" y="19685"/>
                </a:lnTo>
                <a:lnTo>
                  <a:pt x="6438" y="20574"/>
                </a:lnTo>
                <a:lnTo>
                  <a:pt x="4140" y="22478"/>
                </a:lnTo>
                <a:lnTo>
                  <a:pt x="2285" y="24764"/>
                </a:lnTo>
                <a:lnTo>
                  <a:pt x="1384" y="27559"/>
                </a:lnTo>
                <a:lnTo>
                  <a:pt x="457" y="30352"/>
                </a:lnTo>
                <a:lnTo>
                  <a:pt x="0" y="33019"/>
                </a:lnTo>
                <a:lnTo>
                  <a:pt x="0" y="354075"/>
                </a:lnTo>
                <a:lnTo>
                  <a:pt x="457" y="356742"/>
                </a:lnTo>
                <a:lnTo>
                  <a:pt x="1384" y="359537"/>
                </a:lnTo>
                <a:lnTo>
                  <a:pt x="2285" y="362330"/>
                </a:lnTo>
                <a:lnTo>
                  <a:pt x="4140" y="364616"/>
                </a:lnTo>
                <a:lnTo>
                  <a:pt x="6438" y="366522"/>
                </a:lnTo>
                <a:lnTo>
                  <a:pt x="9194" y="367411"/>
                </a:lnTo>
                <a:lnTo>
                  <a:pt x="11950" y="368300"/>
                </a:lnTo>
                <a:lnTo>
                  <a:pt x="14706" y="368807"/>
                </a:lnTo>
                <a:lnTo>
                  <a:pt x="270256" y="368807"/>
                </a:lnTo>
                <a:lnTo>
                  <a:pt x="284975" y="354075"/>
                </a:lnTo>
                <a:lnTo>
                  <a:pt x="284975" y="33019"/>
                </a:lnTo>
                <a:lnTo>
                  <a:pt x="270256" y="18287"/>
                </a:lnTo>
              </a:path>
              <a:path w="307975" h="402590">
                <a:moveTo>
                  <a:pt x="172961" y="22860"/>
                </a:moveTo>
                <a:lnTo>
                  <a:pt x="176288" y="23367"/>
                </a:lnTo>
                <a:lnTo>
                  <a:pt x="179590" y="24256"/>
                </a:lnTo>
                <a:lnTo>
                  <a:pt x="190461" y="39624"/>
                </a:lnTo>
                <a:lnTo>
                  <a:pt x="172961" y="56387"/>
                </a:lnTo>
                <a:lnTo>
                  <a:pt x="155460" y="39624"/>
                </a:lnTo>
                <a:lnTo>
                  <a:pt x="172961" y="22860"/>
                </a:lnTo>
              </a:path>
              <a:path w="307975" h="402590">
                <a:moveTo>
                  <a:pt x="110489" y="22860"/>
                </a:moveTo>
                <a:lnTo>
                  <a:pt x="113792" y="23367"/>
                </a:lnTo>
                <a:lnTo>
                  <a:pt x="117119" y="24256"/>
                </a:lnTo>
                <a:lnTo>
                  <a:pt x="128003" y="39624"/>
                </a:lnTo>
                <a:lnTo>
                  <a:pt x="110489" y="56387"/>
                </a:lnTo>
                <a:lnTo>
                  <a:pt x="92976" y="39624"/>
                </a:lnTo>
                <a:lnTo>
                  <a:pt x="110489" y="22860"/>
                </a:lnTo>
              </a:path>
              <a:path w="307975" h="402590">
                <a:moveTo>
                  <a:pt x="30467" y="39624"/>
                </a:moveTo>
                <a:lnTo>
                  <a:pt x="30937" y="36449"/>
                </a:lnTo>
                <a:lnTo>
                  <a:pt x="31826" y="33274"/>
                </a:lnTo>
                <a:lnTo>
                  <a:pt x="47243" y="22860"/>
                </a:lnTo>
                <a:lnTo>
                  <a:pt x="63995" y="39624"/>
                </a:lnTo>
                <a:lnTo>
                  <a:pt x="47243" y="56387"/>
                </a:lnTo>
                <a:lnTo>
                  <a:pt x="30467" y="39624"/>
                </a:lnTo>
              </a:path>
              <a:path w="307975" h="402590">
                <a:moveTo>
                  <a:pt x="146265" y="262127"/>
                </a:moveTo>
                <a:lnTo>
                  <a:pt x="44183" y="262127"/>
                </a:lnTo>
              </a:path>
              <a:path w="307975" h="402590">
                <a:moveTo>
                  <a:pt x="237718" y="219455"/>
                </a:moveTo>
                <a:lnTo>
                  <a:pt x="44183" y="219455"/>
                </a:lnTo>
              </a:path>
              <a:path w="307975" h="402590">
                <a:moveTo>
                  <a:pt x="237718" y="178307"/>
                </a:moveTo>
                <a:lnTo>
                  <a:pt x="44183" y="178307"/>
                </a:lnTo>
              </a:path>
              <a:path w="307975" h="402590">
                <a:moveTo>
                  <a:pt x="237718" y="135636"/>
                </a:moveTo>
                <a:lnTo>
                  <a:pt x="44183" y="135636"/>
                </a:lnTo>
              </a:path>
              <a:path w="307975" h="402590">
                <a:moveTo>
                  <a:pt x="235432" y="56387"/>
                </a:moveTo>
                <a:lnTo>
                  <a:pt x="232130" y="55879"/>
                </a:lnTo>
                <a:lnTo>
                  <a:pt x="228803" y="54990"/>
                </a:lnTo>
                <a:lnTo>
                  <a:pt x="217919" y="39624"/>
                </a:lnTo>
                <a:lnTo>
                  <a:pt x="235432" y="22860"/>
                </a:lnTo>
                <a:lnTo>
                  <a:pt x="252945" y="39624"/>
                </a:lnTo>
                <a:lnTo>
                  <a:pt x="235432" y="56387"/>
                </a:lnTo>
              </a:path>
              <a:path w="307975" h="402590">
                <a:moveTo>
                  <a:pt x="48755" y="0"/>
                </a:moveTo>
                <a:lnTo>
                  <a:pt x="48755" y="38100"/>
                </a:lnTo>
              </a:path>
              <a:path w="307975" h="402590">
                <a:moveTo>
                  <a:pt x="111239" y="0"/>
                </a:moveTo>
                <a:lnTo>
                  <a:pt x="111239" y="38100"/>
                </a:lnTo>
              </a:path>
              <a:path w="307975" h="402590">
                <a:moveTo>
                  <a:pt x="173723" y="0"/>
                </a:moveTo>
                <a:lnTo>
                  <a:pt x="173723" y="38100"/>
                </a:lnTo>
              </a:path>
              <a:path w="307975" h="402590">
                <a:moveTo>
                  <a:pt x="236207" y="0"/>
                </a:moveTo>
                <a:lnTo>
                  <a:pt x="236207" y="38100"/>
                </a:lnTo>
              </a:path>
            </a:pathLst>
          </a:custGeom>
          <a:ln w="12192">
            <a:solidFill>
              <a:srgbClr val="FF9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603617" y="4552899"/>
            <a:ext cx="63373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20" dirty="0">
                <a:solidFill>
                  <a:srgbClr val="3E5278"/>
                </a:solidFill>
                <a:latin typeface="Roboto Cn"/>
                <a:cs typeface="Roboto Cn"/>
              </a:rPr>
              <a:t>ВОЗ</a:t>
            </a:r>
            <a:endParaRPr sz="2800">
              <a:latin typeface="Roboto Cn"/>
              <a:cs typeface="Roboto C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381000"/>
            <a:ext cx="6303645" cy="771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2970"/>
              </a:lnSpc>
            </a:pPr>
            <a:r>
              <a:rPr sz="2800" b="1" spc="45" dirty="0">
                <a:solidFill>
                  <a:srgbClr val="FFFFFF"/>
                </a:solidFill>
                <a:latin typeface="Roboto Cn"/>
                <a:cs typeface="Roboto Cn"/>
              </a:rPr>
              <a:t>КАК</a:t>
            </a:r>
            <a:r>
              <a:rPr sz="2800" b="1" spc="10" dirty="0">
                <a:solidFill>
                  <a:srgbClr val="FFFFFF"/>
                </a:solidFill>
                <a:latin typeface="Roboto Cn"/>
                <a:cs typeface="Roboto Cn"/>
              </a:rPr>
              <a:t> </a:t>
            </a:r>
            <a:r>
              <a:rPr sz="2800" b="1" spc="5" dirty="0">
                <a:solidFill>
                  <a:srgbClr val="FFFFFF"/>
                </a:solidFill>
                <a:latin typeface="Roboto Cn"/>
                <a:cs typeface="Roboto Cn"/>
              </a:rPr>
              <a:t>НЕ </a:t>
            </a:r>
            <a:r>
              <a:rPr sz="2800" b="1" spc="40" dirty="0">
                <a:solidFill>
                  <a:srgbClr val="FFFFFF"/>
                </a:solidFill>
                <a:latin typeface="Roboto Cn"/>
                <a:cs typeface="Roboto Cn"/>
              </a:rPr>
              <a:t>ПОПАСТЬ</a:t>
            </a:r>
            <a:endParaRPr sz="2800">
              <a:latin typeface="Roboto Cn"/>
              <a:cs typeface="Roboto Cn"/>
            </a:endParaRPr>
          </a:p>
          <a:p>
            <a:pPr marL="91440">
              <a:lnSpc>
                <a:spcPts val="3100"/>
              </a:lnSpc>
            </a:pPr>
            <a:r>
              <a:rPr sz="2800" b="1" spc="5" dirty="0">
                <a:solidFill>
                  <a:srgbClr val="FFFFFF"/>
                </a:solidFill>
                <a:latin typeface="Roboto Cn"/>
                <a:cs typeface="Roboto Cn"/>
              </a:rPr>
              <a:t>В </a:t>
            </a:r>
            <a:r>
              <a:rPr sz="2800" b="1" spc="20" dirty="0">
                <a:solidFill>
                  <a:srgbClr val="FFFFFF"/>
                </a:solidFill>
                <a:latin typeface="Roboto Cn"/>
                <a:cs typeface="Roboto Cn"/>
              </a:rPr>
              <a:t>НАРКОТИЧЕСКУЮ</a:t>
            </a:r>
            <a:r>
              <a:rPr sz="2800" b="1" spc="40" dirty="0">
                <a:solidFill>
                  <a:srgbClr val="FFFFFF"/>
                </a:solidFill>
                <a:latin typeface="Roboto Cn"/>
                <a:cs typeface="Roboto Cn"/>
              </a:rPr>
              <a:t> </a:t>
            </a:r>
            <a:r>
              <a:rPr sz="2800" b="1" spc="-20" dirty="0">
                <a:solidFill>
                  <a:srgbClr val="FFFFFF"/>
                </a:solidFill>
                <a:latin typeface="Roboto Cn"/>
                <a:cs typeface="Roboto Cn"/>
              </a:rPr>
              <a:t>«ЛОВУШКУ»?</a:t>
            </a:r>
            <a:endParaRPr sz="2800">
              <a:latin typeface="Roboto Cn"/>
              <a:cs typeface="Roboto C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324355"/>
            <a:ext cx="1738883" cy="280873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20356" y="1673112"/>
            <a:ext cx="1685552" cy="209876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39292" y="1172057"/>
            <a:ext cx="8103234" cy="3227070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196850" indent="-184785">
              <a:lnSpc>
                <a:spcPct val="100000"/>
              </a:lnSpc>
              <a:spcBef>
                <a:spcPts val="940"/>
              </a:spcBef>
              <a:buFont typeface="Roboto Cn"/>
              <a:buAutoNum type="arabicPeriod"/>
              <a:tabLst>
                <a:tab pos="197485" algn="l"/>
              </a:tabLst>
            </a:pPr>
            <a:r>
              <a:rPr sz="1400" b="1" i="1" spc="-5" dirty="0">
                <a:solidFill>
                  <a:srgbClr val="3E5278"/>
                </a:solidFill>
                <a:latin typeface="Roboto Cn"/>
                <a:cs typeface="Roboto Cn"/>
              </a:rPr>
              <a:t>ЗНАТЬ</a:t>
            </a:r>
            <a:r>
              <a:rPr sz="1400" b="1" spc="-5" dirty="0">
                <a:solidFill>
                  <a:srgbClr val="3E5278"/>
                </a:solidFill>
                <a:latin typeface="Roboto Cn"/>
                <a:cs typeface="Roboto Cn"/>
              </a:rPr>
              <a:t>,</a:t>
            </a:r>
            <a:r>
              <a:rPr sz="1400" b="1" spc="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25" dirty="0">
                <a:solidFill>
                  <a:srgbClr val="3E5278"/>
                </a:solidFill>
                <a:latin typeface="Roboto Cn"/>
                <a:cs typeface="Roboto Cn"/>
              </a:rPr>
              <a:t>ЧТО</a:t>
            </a:r>
            <a:r>
              <a:rPr sz="1400" b="1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10" dirty="0">
                <a:solidFill>
                  <a:srgbClr val="3E5278"/>
                </a:solidFill>
                <a:latin typeface="Roboto Cn"/>
                <a:cs typeface="Roboto Cn"/>
              </a:rPr>
              <a:t>НИКОТИН</a:t>
            </a:r>
            <a:r>
              <a:rPr sz="1400" b="1" spc="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dirty="0">
                <a:solidFill>
                  <a:srgbClr val="3E5278"/>
                </a:solidFill>
                <a:latin typeface="Roboto Cn"/>
                <a:cs typeface="Roboto Cn"/>
              </a:rPr>
              <a:t>И</a:t>
            </a:r>
            <a:r>
              <a:rPr sz="1400" b="1" spc="1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10" dirty="0">
                <a:solidFill>
                  <a:srgbClr val="3E5278"/>
                </a:solidFill>
                <a:latin typeface="Roboto Cn"/>
                <a:cs typeface="Roboto Cn"/>
              </a:rPr>
              <a:t>АЛКОГОЛЬ</a:t>
            </a:r>
            <a:r>
              <a:rPr sz="1400" b="1" spc="2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-75" dirty="0">
                <a:solidFill>
                  <a:srgbClr val="3E5278"/>
                </a:solidFill>
                <a:latin typeface="Roboto Cn"/>
                <a:cs typeface="Roboto Cn"/>
              </a:rPr>
              <a:t>–</a:t>
            </a:r>
            <a:r>
              <a:rPr sz="1400" b="1" spc="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35" dirty="0">
                <a:solidFill>
                  <a:srgbClr val="3E5278"/>
                </a:solidFill>
                <a:latin typeface="Roboto Cn"/>
                <a:cs typeface="Roboto Cn"/>
              </a:rPr>
              <a:t>ЭТО</a:t>
            </a:r>
            <a:r>
              <a:rPr sz="1400" b="1" spc="1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15" dirty="0">
                <a:solidFill>
                  <a:srgbClr val="3E5278"/>
                </a:solidFill>
                <a:latin typeface="Roboto Cn"/>
                <a:cs typeface="Roboto Cn"/>
              </a:rPr>
              <a:t>ПСИХОАКТИВНЫЕ</a:t>
            </a:r>
            <a:r>
              <a:rPr sz="1400" b="1" spc="-1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5" dirty="0">
                <a:solidFill>
                  <a:srgbClr val="3E5278"/>
                </a:solidFill>
                <a:latin typeface="Roboto Cn"/>
                <a:cs typeface="Roboto Cn"/>
              </a:rPr>
              <a:t>ВЕЩЕСТВА</a:t>
            </a:r>
            <a:r>
              <a:rPr sz="1400" b="1" spc="-1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-5" dirty="0">
                <a:solidFill>
                  <a:srgbClr val="3E5278"/>
                </a:solidFill>
                <a:latin typeface="Roboto Cn"/>
                <a:cs typeface="Roboto Cn"/>
              </a:rPr>
              <a:t>=</a:t>
            </a:r>
            <a:r>
              <a:rPr sz="1400" b="1" spc="1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20" dirty="0">
                <a:solidFill>
                  <a:srgbClr val="3E5278"/>
                </a:solidFill>
                <a:latin typeface="Roboto Cn"/>
                <a:cs typeface="Roboto Cn"/>
              </a:rPr>
              <a:t>НАРКОТИКИ</a:t>
            </a:r>
            <a:r>
              <a:rPr sz="1400" b="1" spc="-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15" dirty="0">
                <a:solidFill>
                  <a:srgbClr val="3E5278"/>
                </a:solidFill>
                <a:latin typeface="Roboto Cn"/>
                <a:cs typeface="Roboto Cn"/>
              </a:rPr>
              <a:t>(ЗАВИСИМОСТЬ)</a:t>
            </a:r>
            <a:endParaRPr sz="1400">
              <a:latin typeface="Roboto Cn"/>
              <a:cs typeface="Roboto Cn"/>
            </a:endParaRPr>
          </a:p>
          <a:p>
            <a:pPr marL="2073275" indent="-185420">
              <a:lnSpc>
                <a:spcPct val="100000"/>
              </a:lnSpc>
              <a:spcBef>
                <a:spcPts val="840"/>
              </a:spcBef>
              <a:buFont typeface="Roboto Cn"/>
              <a:buAutoNum type="arabicPeriod"/>
              <a:tabLst>
                <a:tab pos="2073910" algn="l"/>
              </a:tabLst>
            </a:pPr>
            <a:r>
              <a:rPr sz="1400" b="1" i="1" spc="-5" dirty="0">
                <a:solidFill>
                  <a:srgbClr val="3E5278"/>
                </a:solidFill>
                <a:latin typeface="Roboto Cn"/>
                <a:cs typeface="Roboto Cn"/>
              </a:rPr>
              <a:t>РАЗВИВАТЬ</a:t>
            </a:r>
            <a:r>
              <a:rPr sz="1400" b="1" i="1" spc="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10" dirty="0">
                <a:solidFill>
                  <a:srgbClr val="3E5278"/>
                </a:solidFill>
                <a:latin typeface="Roboto Cn"/>
                <a:cs typeface="Roboto Cn"/>
              </a:rPr>
              <a:t>ЛИЧНОСТНЫЕ</a:t>
            </a:r>
            <a:r>
              <a:rPr sz="1400" b="1" spc="-1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dirty="0">
                <a:solidFill>
                  <a:srgbClr val="3E5278"/>
                </a:solidFill>
                <a:latin typeface="Roboto Cn"/>
                <a:cs typeface="Roboto Cn"/>
              </a:rPr>
              <a:t>И</a:t>
            </a:r>
            <a:r>
              <a:rPr sz="1400" b="1" spc="1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5" dirty="0">
                <a:solidFill>
                  <a:srgbClr val="3E5278"/>
                </a:solidFill>
                <a:latin typeface="Roboto Cn"/>
                <a:cs typeface="Roboto Cn"/>
              </a:rPr>
              <a:t>СОЦИАЛЬНЫЕ </a:t>
            </a:r>
            <a:r>
              <a:rPr sz="1400" b="1" spc="10" dirty="0">
                <a:solidFill>
                  <a:srgbClr val="3E5278"/>
                </a:solidFill>
                <a:latin typeface="Roboto Cn"/>
                <a:cs typeface="Roboto Cn"/>
              </a:rPr>
              <a:t>НАВЫКЫ </a:t>
            </a:r>
            <a:r>
              <a:rPr sz="1400" b="1" spc="-75" dirty="0">
                <a:solidFill>
                  <a:srgbClr val="3E5278"/>
                </a:solidFill>
                <a:latin typeface="Roboto Cn"/>
                <a:cs typeface="Roboto Cn"/>
              </a:rPr>
              <a:t>–</a:t>
            </a:r>
            <a:endParaRPr sz="1400">
              <a:latin typeface="Roboto Cn"/>
              <a:cs typeface="Roboto Cn"/>
            </a:endParaRPr>
          </a:p>
          <a:p>
            <a:pPr marL="1282065" marR="1270000" algn="ctr">
              <a:lnSpc>
                <a:spcPct val="150000"/>
              </a:lnSpc>
            </a:pPr>
            <a:r>
              <a:rPr sz="1400" spc="-105" dirty="0">
                <a:solidFill>
                  <a:srgbClr val="3E5278"/>
                </a:solidFill>
                <a:latin typeface="Roboto Lt"/>
                <a:cs typeface="Roboto Lt"/>
              </a:rPr>
              <a:t>ОПАСЕНИЕ</a:t>
            </a:r>
            <a:r>
              <a:rPr sz="1400" spc="-4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45" dirty="0">
                <a:solidFill>
                  <a:srgbClr val="3E5278"/>
                </a:solidFill>
                <a:latin typeface="Roboto Lt"/>
                <a:cs typeface="Roboto Lt"/>
              </a:rPr>
              <a:t>ЗА</a:t>
            </a:r>
            <a:r>
              <a:rPr sz="1400" spc="-4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05" dirty="0">
                <a:solidFill>
                  <a:srgbClr val="3E5278"/>
                </a:solidFill>
                <a:latin typeface="Roboto Lt"/>
                <a:cs typeface="Roboto Lt"/>
              </a:rPr>
              <a:t>СВОЕ</a:t>
            </a:r>
            <a:r>
              <a:rPr sz="1400" spc="-4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25" dirty="0">
                <a:solidFill>
                  <a:srgbClr val="3E5278"/>
                </a:solidFill>
                <a:latin typeface="Roboto Lt"/>
                <a:cs typeface="Roboto Lt"/>
              </a:rPr>
              <a:t>ЗДОРОВЬЕ</a:t>
            </a:r>
            <a:r>
              <a:rPr sz="1400" spc="-4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70" dirty="0">
                <a:solidFill>
                  <a:srgbClr val="3E5278"/>
                </a:solidFill>
                <a:latin typeface="Roboto Lt"/>
                <a:cs typeface="Roboto Lt"/>
              </a:rPr>
              <a:t>–</a:t>
            </a:r>
            <a:r>
              <a:rPr sz="1400" spc="-2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20" dirty="0">
                <a:solidFill>
                  <a:srgbClr val="3E5278"/>
                </a:solidFill>
                <a:latin typeface="Roboto Lt"/>
                <a:cs typeface="Roboto Lt"/>
              </a:rPr>
              <a:t>ОТКАЗ</a:t>
            </a:r>
            <a:r>
              <a:rPr sz="1400" spc="-5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10" dirty="0">
                <a:solidFill>
                  <a:srgbClr val="3E5278"/>
                </a:solidFill>
                <a:latin typeface="Roboto Lt"/>
                <a:cs typeface="Roboto Lt"/>
              </a:rPr>
              <a:t>ОТ</a:t>
            </a:r>
            <a:r>
              <a:rPr sz="1400" spc="-4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14" dirty="0">
                <a:solidFill>
                  <a:srgbClr val="3E5278"/>
                </a:solidFill>
                <a:latin typeface="Roboto Lt"/>
                <a:cs typeface="Roboto Lt"/>
              </a:rPr>
              <a:t>ПРОБ</a:t>
            </a:r>
            <a:r>
              <a:rPr sz="1400" spc="-4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10" dirty="0">
                <a:solidFill>
                  <a:srgbClr val="3E5278"/>
                </a:solidFill>
                <a:latin typeface="Roboto Lt"/>
                <a:cs typeface="Roboto Lt"/>
              </a:rPr>
              <a:t>НИКОТИНА</a:t>
            </a:r>
            <a:r>
              <a:rPr sz="1400" spc="-7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25" dirty="0">
                <a:solidFill>
                  <a:srgbClr val="3E5278"/>
                </a:solidFill>
                <a:latin typeface="Roboto Lt"/>
                <a:cs typeface="Roboto Lt"/>
              </a:rPr>
              <a:t>И</a:t>
            </a:r>
            <a:r>
              <a:rPr sz="1400" spc="-3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95" dirty="0">
                <a:solidFill>
                  <a:srgbClr val="3E5278"/>
                </a:solidFill>
                <a:latin typeface="Roboto Lt"/>
                <a:cs typeface="Roboto Lt"/>
              </a:rPr>
              <a:t>АЛКОГОЛЯ, </a:t>
            </a:r>
            <a:r>
              <a:rPr sz="1400" spc="-32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20" dirty="0">
                <a:solidFill>
                  <a:srgbClr val="3E5278"/>
                </a:solidFill>
                <a:latin typeface="Roboto Lt"/>
                <a:cs typeface="Roboto Lt"/>
              </a:rPr>
              <a:t>УМЕНИЕ</a:t>
            </a:r>
            <a:r>
              <a:rPr sz="1400" spc="-3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10" dirty="0">
                <a:solidFill>
                  <a:srgbClr val="3E5278"/>
                </a:solidFill>
                <a:latin typeface="Roboto Lt"/>
                <a:cs typeface="Roboto Lt"/>
              </a:rPr>
              <a:t>ПРОТИВОСТОЯТЬ</a:t>
            </a:r>
            <a:r>
              <a:rPr sz="1400" spc="-7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20" dirty="0">
                <a:solidFill>
                  <a:srgbClr val="3E5278"/>
                </a:solidFill>
                <a:latin typeface="Roboto Lt"/>
                <a:cs typeface="Roboto Lt"/>
              </a:rPr>
              <a:t>ДАВЛЕНИЮ</a:t>
            </a:r>
            <a:r>
              <a:rPr sz="1400" spc="-4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70" dirty="0">
                <a:solidFill>
                  <a:srgbClr val="3E5278"/>
                </a:solidFill>
                <a:latin typeface="Roboto Lt"/>
                <a:cs typeface="Roboto Lt"/>
              </a:rPr>
              <a:t>–</a:t>
            </a:r>
            <a:r>
              <a:rPr sz="1400" spc="-2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20" dirty="0">
                <a:solidFill>
                  <a:srgbClr val="3E5278"/>
                </a:solidFill>
                <a:latin typeface="Roboto Lt"/>
                <a:cs typeface="Roboto Lt"/>
              </a:rPr>
              <a:t>УМЕНИЕ</a:t>
            </a:r>
            <a:r>
              <a:rPr sz="1400" spc="-3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05" dirty="0">
                <a:solidFill>
                  <a:srgbClr val="3E5278"/>
                </a:solidFill>
                <a:latin typeface="Roboto Lt"/>
                <a:cs typeface="Roboto Lt"/>
              </a:rPr>
              <a:t>СКАЗАТЬ:</a:t>
            </a:r>
            <a:r>
              <a:rPr sz="1400" spc="-6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80" dirty="0">
                <a:solidFill>
                  <a:srgbClr val="3E5278"/>
                </a:solidFill>
                <a:latin typeface="Roboto Lt"/>
                <a:cs typeface="Roboto Lt"/>
              </a:rPr>
              <a:t>«НЕТ»,</a:t>
            </a:r>
            <a:endParaRPr sz="1400">
              <a:latin typeface="Roboto Lt"/>
              <a:cs typeface="Roboto Lt"/>
            </a:endParaRPr>
          </a:p>
          <a:p>
            <a:pPr marL="1905" algn="ctr">
              <a:lnSpc>
                <a:spcPct val="100000"/>
              </a:lnSpc>
              <a:spcBef>
                <a:spcPts val="840"/>
              </a:spcBef>
            </a:pPr>
            <a:r>
              <a:rPr sz="1400" spc="-120" dirty="0">
                <a:solidFill>
                  <a:srgbClr val="3E5278"/>
                </a:solidFill>
                <a:latin typeface="Roboto Lt"/>
                <a:cs typeface="Roboto Lt"/>
              </a:rPr>
              <a:t>НЕЗАВИСИМОСТЬ</a:t>
            </a:r>
            <a:r>
              <a:rPr sz="1400" spc="-6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10" dirty="0">
                <a:solidFill>
                  <a:srgbClr val="3E5278"/>
                </a:solidFill>
                <a:latin typeface="Roboto Lt"/>
                <a:cs typeface="Roboto Lt"/>
              </a:rPr>
              <a:t>ОТ</a:t>
            </a:r>
            <a:r>
              <a:rPr sz="1400" spc="-4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05" dirty="0">
                <a:solidFill>
                  <a:srgbClr val="3E5278"/>
                </a:solidFill>
                <a:latin typeface="Roboto Lt"/>
                <a:cs typeface="Roboto Lt"/>
              </a:rPr>
              <a:t>ЧУЖОГО</a:t>
            </a:r>
            <a:r>
              <a:rPr sz="1400" spc="-5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14" dirty="0">
                <a:solidFill>
                  <a:srgbClr val="3E5278"/>
                </a:solidFill>
                <a:latin typeface="Roboto Lt"/>
                <a:cs typeface="Roboto Lt"/>
              </a:rPr>
              <a:t>МНЕНИЯ</a:t>
            </a:r>
            <a:r>
              <a:rPr sz="1400" spc="-3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70" dirty="0">
                <a:solidFill>
                  <a:srgbClr val="3E5278"/>
                </a:solidFill>
                <a:latin typeface="Roboto Lt"/>
                <a:cs typeface="Roboto Lt"/>
              </a:rPr>
              <a:t>–</a:t>
            </a:r>
            <a:r>
              <a:rPr sz="1400" spc="-3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25" dirty="0">
                <a:solidFill>
                  <a:srgbClr val="3E5278"/>
                </a:solidFill>
                <a:latin typeface="Roboto Lt"/>
                <a:cs typeface="Roboto Lt"/>
              </a:rPr>
              <a:t>ЗНАНИЯ</a:t>
            </a:r>
            <a:r>
              <a:rPr sz="1400" spc="-4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14" dirty="0">
                <a:solidFill>
                  <a:srgbClr val="3E5278"/>
                </a:solidFill>
                <a:latin typeface="Roboto Lt"/>
                <a:cs typeface="Roboto Lt"/>
              </a:rPr>
              <a:t>О</a:t>
            </a:r>
            <a:r>
              <a:rPr sz="1400" spc="-4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00" dirty="0">
                <a:solidFill>
                  <a:srgbClr val="3E5278"/>
                </a:solidFill>
                <a:latin typeface="Roboto Lt"/>
                <a:cs typeface="Roboto Lt"/>
              </a:rPr>
              <a:t>ВРЕДЕ</a:t>
            </a:r>
            <a:r>
              <a:rPr sz="1400" spc="-2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20" dirty="0">
                <a:solidFill>
                  <a:srgbClr val="3E5278"/>
                </a:solidFill>
                <a:latin typeface="Roboto Lt"/>
                <a:cs typeface="Roboto Lt"/>
              </a:rPr>
              <a:t>ПСИХОАТИВНЫХ</a:t>
            </a:r>
            <a:r>
              <a:rPr sz="1400" spc="-6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30" dirty="0">
                <a:solidFill>
                  <a:srgbClr val="3E5278"/>
                </a:solidFill>
                <a:latin typeface="Roboto Lt"/>
                <a:cs typeface="Roboto Lt"/>
              </a:rPr>
              <a:t>ВЕЩЕСТВ</a:t>
            </a:r>
            <a:endParaRPr sz="1400">
              <a:latin typeface="Roboto Lt"/>
              <a:cs typeface="Roboto Lt"/>
            </a:endParaRPr>
          </a:p>
          <a:p>
            <a:pPr marL="1259205" indent="-184785">
              <a:lnSpc>
                <a:spcPct val="100000"/>
              </a:lnSpc>
              <a:spcBef>
                <a:spcPts val="840"/>
              </a:spcBef>
              <a:buFont typeface="Roboto Cn"/>
              <a:buAutoNum type="arabicPeriod" startAt="3"/>
              <a:tabLst>
                <a:tab pos="1259840" algn="l"/>
              </a:tabLst>
            </a:pPr>
            <a:r>
              <a:rPr sz="1400" b="1" i="1" dirty="0">
                <a:solidFill>
                  <a:srgbClr val="3E5278"/>
                </a:solidFill>
                <a:latin typeface="Roboto Cn"/>
                <a:cs typeface="Roboto Cn"/>
              </a:rPr>
              <a:t>ВЕСТИ</a:t>
            </a:r>
            <a:r>
              <a:rPr sz="1400" b="1" i="1" spc="3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5" dirty="0">
                <a:solidFill>
                  <a:srgbClr val="3E5278"/>
                </a:solidFill>
                <a:latin typeface="Roboto Cn"/>
                <a:cs typeface="Roboto Cn"/>
              </a:rPr>
              <a:t>ЗДОРОВЫЙ</a:t>
            </a:r>
            <a:r>
              <a:rPr sz="1400" b="1" spc="-1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5" dirty="0">
                <a:solidFill>
                  <a:srgbClr val="3E5278"/>
                </a:solidFill>
                <a:latin typeface="Roboto Cn"/>
                <a:cs typeface="Roboto Cn"/>
              </a:rPr>
              <a:t>ОБРАЗ</a:t>
            </a:r>
            <a:r>
              <a:rPr sz="1400" b="1" spc="-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10" dirty="0">
                <a:solidFill>
                  <a:srgbClr val="3E5278"/>
                </a:solidFill>
                <a:latin typeface="Roboto Cn"/>
                <a:cs typeface="Roboto Cn"/>
              </a:rPr>
              <a:t>ЖИЗНИ</a:t>
            </a:r>
            <a:r>
              <a:rPr sz="1400" b="1" spc="3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-75" dirty="0">
                <a:solidFill>
                  <a:srgbClr val="3E5278"/>
                </a:solidFill>
                <a:latin typeface="Roboto Cn"/>
                <a:cs typeface="Roboto Cn"/>
              </a:rPr>
              <a:t>–</a:t>
            </a:r>
            <a:r>
              <a:rPr sz="1400" b="1" spc="1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spc="-110" dirty="0">
                <a:solidFill>
                  <a:srgbClr val="3E5278"/>
                </a:solidFill>
                <a:latin typeface="Roboto Lt"/>
                <a:cs typeface="Roboto Lt"/>
              </a:rPr>
              <a:t>СОХРАНЕНИЕ</a:t>
            </a:r>
            <a:r>
              <a:rPr sz="1400" spc="-6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25" dirty="0">
                <a:solidFill>
                  <a:srgbClr val="3E5278"/>
                </a:solidFill>
                <a:latin typeface="Roboto Lt"/>
                <a:cs typeface="Roboto Lt"/>
              </a:rPr>
              <a:t>И</a:t>
            </a:r>
            <a:r>
              <a:rPr sz="1400" spc="-3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05" dirty="0">
                <a:solidFill>
                  <a:srgbClr val="3E5278"/>
                </a:solidFill>
                <a:latin typeface="Roboto Lt"/>
                <a:cs typeface="Roboto Lt"/>
              </a:rPr>
              <a:t>УКРЕПЛЕНИЕ</a:t>
            </a:r>
            <a:r>
              <a:rPr sz="1400" spc="-4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1400" spc="-125" dirty="0">
                <a:solidFill>
                  <a:srgbClr val="3E5278"/>
                </a:solidFill>
                <a:latin typeface="Roboto Lt"/>
                <a:cs typeface="Roboto Lt"/>
              </a:rPr>
              <a:t>ЗДОРОВЬЯ</a:t>
            </a:r>
            <a:endParaRPr sz="1400">
              <a:latin typeface="Roboto Lt"/>
              <a:cs typeface="Roboto Lt"/>
            </a:endParaRPr>
          </a:p>
          <a:p>
            <a:pPr>
              <a:lnSpc>
                <a:spcPct val="100000"/>
              </a:lnSpc>
            </a:pPr>
            <a:endParaRPr sz="1600">
              <a:latin typeface="Roboto Lt"/>
              <a:cs typeface="Roboto Lt"/>
            </a:endParaRPr>
          </a:p>
          <a:p>
            <a:pPr>
              <a:lnSpc>
                <a:spcPct val="100000"/>
              </a:lnSpc>
            </a:pPr>
            <a:endParaRPr sz="1200">
              <a:latin typeface="Roboto Lt"/>
              <a:cs typeface="Roboto Lt"/>
            </a:endParaRPr>
          </a:p>
          <a:p>
            <a:pPr marL="635" algn="ctr">
              <a:lnSpc>
                <a:spcPct val="100000"/>
              </a:lnSpc>
            </a:pPr>
            <a:r>
              <a:rPr sz="1400" b="1" spc="5" dirty="0">
                <a:solidFill>
                  <a:srgbClr val="3E5278"/>
                </a:solidFill>
                <a:latin typeface="Roboto Cn"/>
                <a:cs typeface="Roboto Cn"/>
              </a:rPr>
              <a:t>ПРЕДОТВРАЩЕНИЕ</a:t>
            </a:r>
            <a:r>
              <a:rPr sz="1400" b="1" spc="-1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5" dirty="0">
                <a:solidFill>
                  <a:srgbClr val="3E5278"/>
                </a:solidFill>
                <a:latin typeface="Roboto Cn"/>
                <a:cs typeface="Roboto Cn"/>
              </a:rPr>
              <a:t>ПЕРВЫХ ПРОБ</a:t>
            </a:r>
            <a:r>
              <a:rPr sz="1400" b="1" spc="2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40" dirty="0">
                <a:solidFill>
                  <a:srgbClr val="C00000"/>
                </a:solidFill>
                <a:latin typeface="Roboto Cn"/>
                <a:cs typeface="Roboto Cn"/>
              </a:rPr>
              <a:t>ТАБАКА</a:t>
            </a:r>
            <a:r>
              <a:rPr sz="1400" b="1" spc="-5" dirty="0">
                <a:solidFill>
                  <a:srgbClr val="C00000"/>
                </a:solidFill>
                <a:latin typeface="Roboto Cn"/>
                <a:cs typeface="Roboto Cn"/>
              </a:rPr>
              <a:t> </a:t>
            </a:r>
            <a:r>
              <a:rPr sz="1400" b="1" dirty="0">
                <a:solidFill>
                  <a:srgbClr val="C00000"/>
                </a:solidFill>
                <a:latin typeface="Roboto Cn"/>
                <a:cs typeface="Roboto Cn"/>
              </a:rPr>
              <a:t>И</a:t>
            </a:r>
            <a:r>
              <a:rPr sz="1400" b="1" spc="10" dirty="0">
                <a:solidFill>
                  <a:srgbClr val="C00000"/>
                </a:solidFill>
                <a:latin typeface="Roboto Cn"/>
                <a:cs typeface="Roboto Cn"/>
              </a:rPr>
              <a:t> АЛКОГОЛЯ</a:t>
            </a:r>
            <a:endParaRPr sz="1400">
              <a:latin typeface="Roboto Cn"/>
              <a:cs typeface="Roboto Cn"/>
            </a:endParaRPr>
          </a:p>
          <a:p>
            <a:pPr>
              <a:lnSpc>
                <a:spcPct val="100000"/>
              </a:lnSpc>
            </a:pPr>
            <a:endParaRPr sz="1600">
              <a:latin typeface="Roboto Cn"/>
              <a:cs typeface="Roboto Cn"/>
            </a:endParaRPr>
          </a:p>
          <a:p>
            <a:pPr>
              <a:lnSpc>
                <a:spcPct val="100000"/>
              </a:lnSpc>
            </a:pPr>
            <a:endParaRPr sz="1200">
              <a:latin typeface="Roboto Cn"/>
              <a:cs typeface="Roboto Cn"/>
            </a:endParaRPr>
          </a:p>
          <a:p>
            <a:pPr marL="2540" algn="ctr">
              <a:lnSpc>
                <a:spcPct val="100000"/>
              </a:lnSpc>
            </a:pPr>
            <a:r>
              <a:rPr sz="1400" b="1" spc="10" dirty="0">
                <a:solidFill>
                  <a:srgbClr val="3E5278"/>
                </a:solidFill>
                <a:latin typeface="Roboto Cn"/>
                <a:cs typeface="Roboto Cn"/>
              </a:rPr>
              <a:t>ПРЕДОТВРАЩЕНИЕ</a:t>
            </a:r>
            <a:r>
              <a:rPr sz="1400" b="1" spc="-3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5" dirty="0">
                <a:solidFill>
                  <a:srgbClr val="3E5278"/>
                </a:solidFill>
                <a:latin typeface="Roboto Cn"/>
                <a:cs typeface="Roboto Cn"/>
              </a:rPr>
              <a:t>ПЕРВЫХ</a:t>
            </a:r>
            <a:r>
              <a:rPr sz="1400" b="1" spc="-1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5" dirty="0">
                <a:solidFill>
                  <a:srgbClr val="3E5278"/>
                </a:solidFill>
                <a:latin typeface="Roboto Cn"/>
                <a:cs typeface="Roboto Cn"/>
              </a:rPr>
              <a:t>ПРОБ </a:t>
            </a:r>
            <a:r>
              <a:rPr sz="1400" b="1" spc="20" dirty="0">
                <a:solidFill>
                  <a:srgbClr val="C00000"/>
                </a:solidFill>
                <a:latin typeface="Roboto Cn"/>
                <a:cs typeface="Roboto Cn"/>
              </a:rPr>
              <a:t>НАРКОТИКОВ</a:t>
            </a:r>
            <a:endParaRPr sz="1400">
              <a:latin typeface="Roboto Cn"/>
              <a:cs typeface="Roboto C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415028" y="3134867"/>
            <a:ext cx="303530" cy="341630"/>
            <a:chOff x="4415028" y="3134867"/>
            <a:chExt cx="303530" cy="341630"/>
          </a:xfrm>
        </p:grpSpPr>
        <p:sp>
          <p:nvSpPr>
            <p:cNvPr id="7" name="object 7"/>
            <p:cNvSpPr/>
            <p:nvPr/>
          </p:nvSpPr>
          <p:spPr>
            <a:xfrm>
              <a:off x="4427982" y="3147821"/>
              <a:ext cx="277495" cy="315595"/>
            </a:xfrm>
            <a:custGeom>
              <a:avLst/>
              <a:gdLst/>
              <a:ahLst/>
              <a:cxnLst/>
              <a:rect l="l" t="t" r="r" b="b"/>
              <a:pathLst>
                <a:path w="277495" h="315595">
                  <a:moveTo>
                    <a:pt x="208025" y="0"/>
                  </a:moveTo>
                  <a:lnTo>
                    <a:pt x="69341" y="0"/>
                  </a:lnTo>
                  <a:lnTo>
                    <a:pt x="69341" y="176783"/>
                  </a:lnTo>
                  <a:lnTo>
                    <a:pt x="0" y="176783"/>
                  </a:lnTo>
                  <a:lnTo>
                    <a:pt x="138683" y="315467"/>
                  </a:lnTo>
                  <a:lnTo>
                    <a:pt x="277367" y="176783"/>
                  </a:lnTo>
                  <a:lnTo>
                    <a:pt x="208025" y="176783"/>
                  </a:lnTo>
                  <a:lnTo>
                    <a:pt x="208025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427982" y="3147821"/>
              <a:ext cx="277495" cy="315595"/>
            </a:xfrm>
            <a:custGeom>
              <a:avLst/>
              <a:gdLst/>
              <a:ahLst/>
              <a:cxnLst/>
              <a:rect l="l" t="t" r="r" b="b"/>
              <a:pathLst>
                <a:path w="277495" h="315595">
                  <a:moveTo>
                    <a:pt x="277367" y="176783"/>
                  </a:moveTo>
                  <a:lnTo>
                    <a:pt x="208025" y="176783"/>
                  </a:lnTo>
                  <a:lnTo>
                    <a:pt x="208025" y="0"/>
                  </a:lnTo>
                  <a:lnTo>
                    <a:pt x="69341" y="0"/>
                  </a:lnTo>
                  <a:lnTo>
                    <a:pt x="69341" y="176783"/>
                  </a:lnTo>
                  <a:lnTo>
                    <a:pt x="0" y="176783"/>
                  </a:lnTo>
                  <a:lnTo>
                    <a:pt x="138683" y="315467"/>
                  </a:lnTo>
                  <a:lnTo>
                    <a:pt x="277367" y="176783"/>
                  </a:lnTo>
                  <a:close/>
                </a:path>
              </a:pathLst>
            </a:custGeom>
            <a:ln w="25908">
              <a:solidFill>
                <a:srgbClr val="285D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5104638" y="3423665"/>
            <a:ext cx="1597660" cy="1639570"/>
          </a:xfrm>
          <a:custGeom>
            <a:avLst/>
            <a:gdLst/>
            <a:ahLst/>
            <a:cxnLst/>
            <a:rect l="l" t="t" r="r" b="b"/>
            <a:pathLst>
              <a:path w="1597659" h="1639570">
                <a:moveTo>
                  <a:pt x="0" y="0"/>
                </a:moveTo>
                <a:lnTo>
                  <a:pt x="1595882" y="1639364"/>
                </a:lnTo>
              </a:path>
              <a:path w="1597659" h="1639570">
                <a:moveTo>
                  <a:pt x="39624" y="1639362"/>
                </a:moveTo>
                <a:lnTo>
                  <a:pt x="1597152" y="0"/>
                </a:lnTo>
              </a:path>
            </a:pathLst>
          </a:custGeom>
          <a:ln w="381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4415028" y="3805428"/>
            <a:ext cx="303530" cy="341630"/>
            <a:chOff x="4415028" y="3805428"/>
            <a:chExt cx="303530" cy="341630"/>
          </a:xfrm>
        </p:grpSpPr>
        <p:sp>
          <p:nvSpPr>
            <p:cNvPr id="11" name="object 11"/>
            <p:cNvSpPr/>
            <p:nvPr/>
          </p:nvSpPr>
          <p:spPr>
            <a:xfrm>
              <a:off x="4427982" y="3818382"/>
              <a:ext cx="277495" cy="315595"/>
            </a:xfrm>
            <a:custGeom>
              <a:avLst/>
              <a:gdLst/>
              <a:ahLst/>
              <a:cxnLst/>
              <a:rect l="l" t="t" r="r" b="b"/>
              <a:pathLst>
                <a:path w="277495" h="315595">
                  <a:moveTo>
                    <a:pt x="208025" y="0"/>
                  </a:moveTo>
                  <a:lnTo>
                    <a:pt x="69341" y="0"/>
                  </a:lnTo>
                  <a:lnTo>
                    <a:pt x="69341" y="176784"/>
                  </a:lnTo>
                  <a:lnTo>
                    <a:pt x="0" y="176784"/>
                  </a:lnTo>
                  <a:lnTo>
                    <a:pt x="138683" y="315468"/>
                  </a:lnTo>
                  <a:lnTo>
                    <a:pt x="277367" y="176784"/>
                  </a:lnTo>
                  <a:lnTo>
                    <a:pt x="208025" y="176784"/>
                  </a:lnTo>
                  <a:lnTo>
                    <a:pt x="208025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427982" y="3818382"/>
              <a:ext cx="277495" cy="315595"/>
            </a:xfrm>
            <a:custGeom>
              <a:avLst/>
              <a:gdLst/>
              <a:ahLst/>
              <a:cxnLst/>
              <a:rect l="l" t="t" r="r" b="b"/>
              <a:pathLst>
                <a:path w="277495" h="315595">
                  <a:moveTo>
                    <a:pt x="277367" y="176784"/>
                  </a:moveTo>
                  <a:lnTo>
                    <a:pt x="208025" y="176784"/>
                  </a:lnTo>
                  <a:lnTo>
                    <a:pt x="208025" y="0"/>
                  </a:lnTo>
                  <a:lnTo>
                    <a:pt x="69341" y="0"/>
                  </a:lnTo>
                  <a:lnTo>
                    <a:pt x="69341" y="176784"/>
                  </a:lnTo>
                  <a:lnTo>
                    <a:pt x="0" y="176784"/>
                  </a:lnTo>
                  <a:lnTo>
                    <a:pt x="138683" y="315468"/>
                  </a:lnTo>
                  <a:lnTo>
                    <a:pt x="277367" y="176784"/>
                  </a:lnTo>
                  <a:close/>
                </a:path>
              </a:pathLst>
            </a:custGeom>
            <a:ln w="25908">
              <a:solidFill>
                <a:srgbClr val="285D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4413503" y="4425696"/>
            <a:ext cx="304800" cy="341630"/>
            <a:chOff x="4413503" y="4425696"/>
            <a:chExt cx="304800" cy="341630"/>
          </a:xfrm>
        </p:grpSpPr>
        <p:sp>
          <p:nvSpPr>
            <p:cNvPr id="14" name="object 14"/>
            <p:cNvSpPr/>
            <p:nvPr/>
          </p:nvSpPr>
          <p:spPr>
            <a:xfrm>
              <a:off x="4426457" y="4438650"/>
              <a:ext cx="279400" cy="315595"/>
            </a:xfrm>
            <a:custGeom>
              <a:avLst/>
              <a:gdLst/>
              <a:ahLst/>
              <a:cxnLst/>
              <a:rect l="l" t="t" r="r" b="b"/>
              <a:pathLst>
                <a:path w="279400" h="315595">
                  <a:moveTo>
                    <a:pt x="209168" y="0"/>
                  </a:moveTo>
                  <a:lnTo>
                    <a:pt x="69722" y="0"/>
                  </a:lnTo>
                  <a:lnTo>
                    <a:pt x="69722" y="176022"/>
                  </a:lnTo>
                  <a:lnTo>
                    <a:pt x="0" y="176022"/>
                  </a:lnTo>
                  <a:lnTo>
                    <a:pt x="139445" y="315468"/>
                  </a:lnTo>
                  <a:lnTo>
                    <a:pt x="278891" y="176022"/>
                  </a:lnTo>
                  <a:lnTo>
                    <a:pt x="209168" y="176022"/>
                  </a:lnTo>
                  <a:lnTo>
                    <a:pt x="209168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426457" y="4438650"/>
              <a:ext cx="279400" cy="315595"/>
            </a:xfrm>
            <a:custGeom>
              <a:avLst/>
              <a:gdLst/>
              <a:ahLst/>
              <a:cxnLst/>
              <a:rect l="l" t="t" r="r" b="b"/>
              <a:pathLst>
                <a:path w="279400" h="315595">
                  <a:moveTo>
                    <a:pt x="278891" y="176022"/>
                  </a:moveTo>
                  <a:lnTo>
                    <a:pt x="209168" y="176022"/>
                  </a:lnTo>
                  <a:lnTo>
                    <a:pt x="209168" y="0"/>
                  </a:lnTo>
                  <a:lnTo>
                    <a:pt x="69722" y="0"/>
                  </a:lnTo>
                  <a:lnTo>
                    <a:pt x="69722" y="176022"/>
                  </a:lnTo>
                  <a:lnTo>
                    <a:pt x="0" y="176022"/>
                  </a:lnTo>
                  <a:lnTo>
                    <a:pt x="139445" y="315468"/>
                  </a:lnTo>
                  <a:lnTo>
                    <a:pt x="278891" y="176022"/>
                  </a:lnTo>
                  <a:close/>
                </a:path>
              </a:pathLst>
            </a:custGeom>
            <a:ln w="25908">
              <a:solidFill>
                <a:srgbClr val="285D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8845677" y="4694976"/>
            <a:ext cx="180975" cy="20447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200" b="1" spc="-20" dirty="0">
                <a:solidFill>
                  <a:srgbClr val="FFFFFF"/>
                </a:solidFill>
                <a:latin typeface="Roboto Cn"/>
                <a:cs typeface="Roboto Cn"/>
              </a:rPr>
              <a:t>15</a:t>
            </a:r>
            <a:endParaRPr sz="1200">
              <a:latin typeface="Roboto Cn"/>
              <a:cs typeface="Roboto C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71342" y="4812367"/>
            <a:ext cx="3441065" cy="234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15" dirty="0">
                <a:solidFill>
                  <a:srgbClr val="3E5278"/>
                </a:solidFill>
                <a:latin typeface="Roboto Cn"/>
                <a:cs typeface="Roboto Cn"/>
              </a:rPr>
              <a:t>СНИЖЕНИЕ</a:t>
            </a:r>
            <a:r>
              <a:rPr sz="1400" b="1" spc="-1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20" dirty="0">
                <a:solidFill>
                  <a:srgbClr val="3E5278"/>
                </a:solidFill>
                <a:latin typeface="Roboto Cn"/>
                <a:cs typeface="Roboto Cn"/>
              </a:rPr>
              <a:t>РИСКА</a:t>
            </a:r>
            <a:r>
              <a:rPr sz="1400" b="1" spc="-1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15" dirty="0">
                <a:solidFill>
                  <a:srgbClr val="3E5278"/>
                </a:solidFill>
                <a:latin typeface="Roboto Cn"/>
                <a:cs typeface="Roboto Cn"/>
              </a:rPr>
              <a:t>РАЗВИТИЯ</a:t>
            </a:r>
            <a:r>
              <a:rPr sz="1400" b="1" spc="-2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400" b="1" spc="20" dirty="0">
                <a:solidFill>
                  <a:srgbClr val="C00000"/>
                </a:solidFill>
                <a:latin typeface="Roboto Cn"/>
                <a:cs typeface="Roboto Cn"/>
              </a:rPr>
              <a:t>НАРКОМАНИЙ</a:t>
            </a:r>
            <a:endParaRPr sz="1400">
              <a:latin typeface="Roboto Cn"/>
              <a:cs typeface="Roboto C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946392" y="4948428"/>
            <a:ext cx="394970" cy="131445"/>
          </a:xfrm>
          <a:custGeom>
            <a:avLst/>
            <a:gdLst/>
            <a:ahLst/>
            <a:cxnLst/>
            <a:rect l="l" t="t" r="r" b="b"/>
            <a:pathLst>
              <a:path w="394970" h="131445">
                <a:moveTo>
                  <a:pt x="394715" y="0"/>
                </a:moveTo>
                <a:lnTo>
                  <a:pt x="0" y="0"/>
                </a:lnTo>
                <a:lnTo>
                  <a:pt x="266700" y="131064"/>
                </a:lnTo>
                <a:lnTo>
                  <a:pt x="394715" y="0"/>
                </a:lnTo>
                <a:close/>
              </a:path>
            </a:pathLst>
          </a:custGeom>
          <a:solidFill>
            <a:srgbClr val="D26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949440" y="4472939"/>
            <a:ext cx="2194560" cy="670560"/>
            <a:chOff x="6949440" y="4472939"/>
            <a:chExt cx="2194560" cy="670560"/>
          </a:xfrm>
        </p:grpSpPr>
        <p:sp>
          <p:nvSpPr>
            <p:cNvPr id="4" name="object 4"/>
            <p:cNvSpPr/>
            <p:nvPr/>
          </p:nvSpPr>
          <p:spPr>
            <a:xfrm>
              <a:off x="7106412" y="4472940"/>
              <a:ext cx="2037714" cy="670560"/>
            </a:xfrm>
            <a:custGeom>
              <a:avLst/>
              <a:gdLst/>
              <a:ahLst/>
              <a:cxnLst/>
              <a:rect l="l" t="t" r="r" b="b"/>
              <a:pathLst>
                <a:path w="2037715" h="670560">
                  <a:moveTo>
                    <a:pt x="2037575" y="0"/>
                  </a:moveTo>
                  <a:lnTo>
                    <a:pt x="670560" y="0"/>
                  </a:lnTo>
                  <a:lnTo>
                    <a:pt x="669036" y="0"/>
                  </a:lnTo>
                  <a:lnTo>
                    <a:pt x="669036" y="1524"/>
                  </a:lnTo>
                  <a:lnTo>
                    <a:pt x="0" y="670560"/>
                  </a:lnTo>
                  <a:lnTo>
                    <a:pt x="669036" y="670560"/>
                  </a:lnTo>
                  <a:lnTo>
                    <a:pt x="670560" y="670560"/>
                  </a:lnTo>
                  <a:lnTo>
                    <a:pt x="2037575" y="670560"/>
                  </a:lnTo>
                  <a:lnTo>
                    <a:pt x="2037575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49440" y="4646676"/>
              <a:ext cx="2194560" cy="304800"/>
            </a:xfrm>
            <a:custGeom>
              <a:avLst/>
              <a:gdLst/>
              <a:ahLst/>
              <a:cxnLst/>
              <a:rect l="l" t="t" r="r" b="b"/>
              <a:pathLst>
                <a:path w="2194559" h="304800">
                  <a:moveTo>
                    <a:pt x="2194560" y="0"/>
                  </a:moveTo>
                  <a:lnTo>
                    <a:pt x="304800" y="0"/>
                  </a:lnTo>
                  <a:lnTo>
                    <a:pt x="298704" y="0"/>
                  </a:lnTo>
                  <a:lnTo>
                    <a:pt x="298704" y="6096"/>
                  </a:lnTo>
                  <a:lnTo>
                    <a:pt x="0" y="304800"/>
                  </a:lnTo>
                  <a:lnTo>
                    <a:pt x="298704" y="304800"/>
                  </a:lnTo>
                  <a:lnTo>
                    <a:pt x="304800" y="304800"/>
                  </a:lnTo>
                  <a:lnTo>
                    <a:pt x="2194560" y="304800"/>
                  </a:lnTo>
                  <a:lnTo>
                    <a:pt x="2194560" y="0"/>
                  </a:lnTo>
                  <a:close/>
                </a:path>
              </a:pathLst>
            </a:custGeom>
            <a:solidFill>
              <a:srgbClr val="FF9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808988" y="64007"/>
            <a:ext cx="393700" cy="131445"/>
          </a:xfrm>
          <a:custGeom>
            <a:avLst/>
            <a:gdLst/>
            <a:ahLst/>
            <a:cxnLst/>
            <a:rect l="l" t="t" r="r" b="b"/>
            <a:pathLst>
              <a:path w="393700" h="131445">
                <a:moveTo>
                  <a:pt x="127507" y="0"/>
                </a:moveTo>
                <a:lnTo>
                  <a:pt x="0" y="131063"/>
                </a:lnTo>
                <a:lnTo>
                  <a:pt x="393192" y="131063"/>
                </a:lnTo>
                <a:lnTo>
                  <a:pt x="127507" y="0"/>
                </a:lnTo>
                <a:close/>
              </a:path>
            </a:pathLst>
          </a:custGeom>
          <a:solidFill>
            <a:srgbClr val="2531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0" y="0"/>
            <a:ext cx="2199640" cy="670560"/>
            <a:chOff x="0" y="0"/>
            <a:chExt cx="2199640" cy="670560"/>
          </a:xfrm>
        </p:grpSpPr>
        <p:sp>
          <p:nvSpPr>
            <p:cNvPr id="8" name="object 8"/>
            <p:cNvSpPr/>
            <p:nvPr/>
          </p:nvSpPr>
          <p:spPr>
            <a:xfrm>
              <a:off x="3048" y="0"/>
              <a:ext cx="2040889" cy="670560"/>
            </a:xfrm>
            <a:custGeom>
              <a:avLst/>
              <a:gdLst/>
              <a:ahLst/>
              <a:cxnLst/>
              <a:rect l="l" t="t" r="r" b="b"/>
              <a:pathLst>
                <a:path w="2040889" h="670560">
                  <a:moveTo>
                    <a:pt x="2040636" y="0"/>
                  </a:moveTo>
                  <a:lnTo>
                    <a:pt x="1371600" y="0"/>
                  </a:lnTo>
                  <a:lnTo>
                    <a:pt x="1368552" y="0"/>
                  </a:lnTo>
                  <a:lnTo>
                    <a:pt x="0" y="0"/>
                  </a:lnTo>
                  <a:lnTo>
                    <a:pt x="0" y="670560"/>
                  </a:lnTo>
                  <a:lnTo>
                    <a:pt x="1368552" y="670560"/>
                  </a:lnTo>
                  <a:lnTo>
                    <a:pt x="1371600" y="670560"/>
                  </a:lnTo>
                  <a:lnTo>
                    <a:pt x="1371600" y="667524"/>
                  </a:lnTo>
                  <a:lnTo>
                    <a:pt x="2040636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192023"/>
              <a:ext cx="2199640" cy="304800"/>
            </a:xfrm>
            <a:custGeom>
              <a:avLst/>
              <a:gdLst/>
              <a:ahLst/>
              <a:cxnLst/>
              <a:rect l="l" t="t" r="r" b="b"/>
              <a:pathLst>
                <a:path w="2199640" h="304800">
                  <a:moveTo>
                    <a:pt x="2199132" y="0"/>
                  </a:moveTo>
                  <a:lnTo>
                    <a:pt x="1901952" y="0"/>
                  </a:lnTo>
                  <a:lnTo>
                    <a:pt x="1895856" y="0"/>
                  </a:lnTo>
                  <a:lnTo>
                    <a:pt x="0" y="0"/>
                  </a:lnTo>
                  <a:lnTo>
                    <a:pt x="0" y="304800"/>
                  </a:lnTo>
                  <a:lnTo>
                    <a:pt x="1895856" y="304800"/>
                  </a:lnTo>
                  <a:lnTo>
                    <a:pt x="1901952" y="304800"/>
                  </a:lnTo>
                  <a:lnTo>
                    <a:pt x="1901952" y="298678"/>
                  </a:lnTo>
                  <a:lnTo>
                    <a:pt x="2199132" y="0"/>
                  </a:lnTo>
                  <a:close/>
                </a:path>
              </a:pathLst>
            </a:custGeom>
            <a:solidFill>
              <a:srgbClr val="3E52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417677" y="1229944"/>
            <a:ext cx="379158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75" dirty="0">
                <a:solidFill>
                  <a:srgbClr val="FF9700"/>
                </a:solidFill>
              </a:rPr>
              <a:t>БЛАГОДАРЮ</a:t>
            </a:r>
            <a:endParaRPr sz="5400"/>
          </a:p>
        </p:txBody>
      </p:sp>
      <p:sp>
        <p:nvSpPr>
          <p:cNvPr id="12" name="object 12"/>
          <p:cNvSpPr txBox="1"/>
          <p:nvPr/>
        </p:nvSpPr>
        <p:spPr>
          <a:xfrm>
            <a:off x="8845677" y="4694976"/>
            <a:ext cx="180975" cy="20447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200" b="1" spc="-20" dirty="0">
                <a:solidFill>
                  <a:srgbClr val="FFFFFF"/>
                </a:solidFill>
                <a:latin typeface="Roboto Cn"/>
                <a:cs typeface="Roboto Cn"/>
              </a:rPr>
              <a:t>16</a:t>
            </a:r>
            <a:endParaRPr sz="1200">
              <a:latin typeface="Roboto Cn"/>
              <a:cs typeface="Roboto C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06190">
              <a:lnSpc>
                <a:spcPct val="100000"/>
              </a:lnSpc>
              <a:spcBef>
                <a:spcPts val="100"/>
              </a:spcBef>
            </a:pPr>
            <a:r>
              <a:rPr spc="35" dirty="0"/>
              <a:t>ЗА</a:t>
            </a:r>
          </a:p>
          <a:p>
            <a:pPr marL="4599940">
              <a:lnSpc>
                <a:spcPct val="100000"/>
              </a:lnSpc>
            </a:pPr>
            <a:r>
              <a:rPr spc="45" dirty="0"/>
              <a:t>ВНИМАНИЕ</a:t>
            </a:r>
            <a:r>
              <a:rPr spc="-25" dirty="0"/>
              <a:t> </a:t>
            </a:r>
            <a:r>
              <a:rPr spc="65" dirty="0"/>
              <a:t>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946392" y="4948428"/>
            <a:ext cx="394970" cy="131445"/>
          </a:xfrm>
          <a:custGeom>
            <a:avLst/>
            <a:gdLst/>
            <a:ahLst/>
            <a:cxnLst/>
            <a:rect l="l" t="t" r="r" b="b"/>
            <a:pathLst>
              <a:path w="394970" h="131445">
                <a:moveTo>
                  <a:pt x="394715" y="0"/>
                </a:moveTo>
                <a:lnTo>
                  <a:pt x="0" y="0"/>
                </a:lnTo>
                <a:lnTo>
                  <a:pt x="266700" y="131064"/>
                </a:lnTo>
                <a:lnTo>
                  <a:pt x="394715" y="0"/>
                </a:lnTo>
                <a:close/>
              </a:path>
            </a:pathLst>
          </a:custGeom>
          <a:solidFill>
            <a:srgbClr val="D26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949440" y="4472939"/>
            <a:ext cx="2194560" cy="670560"/>
            <a:chOff x="6949440" y="4472939"/>
            <a:chExt cx="2194560" cy="670560"/>
          </a:xfrm>
        </p:grpSpPr>
        <p:sp>
          <p:nvSpPr>
            <p:cNvPr id="4" name="object 4"/>
            <p:cNvSpPr/>
            <p:nvPr/>
          </p:nvSpPr>
          <p:spPr>
            <a:xfrm>
              <a:off x="7106412" y="4472940"/>
              <a:ext cx="2037714" cy="670560"/>
            </a:xfrm>
            <a:custGeom>
              <a:avLst/>
              <a:gdLst/>
              <a:ahLst/>
              <a:cxnLst/>
              <a:rect l="l" t="t" r="r" b="b"/>
              <a:pathLst>
                <a:path w="2037715" h="670560">
                  <a:moveTo>
                    <a:pt x="2037575" y="0"/>
                  </a:moveTo>
                  <a:lnTo>
                    <a:pt x="670560" y="0"/>
                  </a:lnTo>
                  <a:lnTo>
                    <a:pt x="669036" y="0"/>
                  </a:lnTo>
                  <a:lnTo>
                    <a:pt x="669036" y="1524"/>
                  </a:lnTo>
                  <a:lnTo>
                    <a:pt x="0" y="670560"/>
                  </a:lnTo>
                  <a:lnTo>
                    <a:pt x="669036" y="670560"/>
                  </a:lnTo>
                  <a:lnTo>
                    <a:pt x="670560" y="670560"/>
                  </a:lnTo>
                  <a:lnTo>
                    <a:pt x="2037575" y="670560"/>
                  </a:lnTo>
                  <a:lnTo>
                    <a:pt x="2037575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49440" y="4646676"/>
              <a:ext cx="2194560" cy="304800"/>
            </a:xfrm>
            <a:custGeom>
              <a:avLst/>
              <a:gdLst/>
              <a:ahLst/>
              <a:cxnLst/>
              <a:rect l="l" t="t" r="r" b="b"/>
              <a:pathLst>
                <a:path w="2194559" h="304800">
                  <a:moveTo>
                    <a:pt x="2194560" y="0"/>
                  </a:moveTo>
                  <a:lnTo>
                    <a:pt x="304800" y="0"/>
                  </a:lnTo>
                  <a:lnTo>
                    <a:pt x="298704" y="0"/>
                  </a:lnTo>
                  <a:lnTo>
                    <a:pt x="298704" y="6096"/>
                  </a:lnTo>
                  <a:lnTo>
                    <a:pt x="0" y="304800"/>
                  </a:lnTo>
                  <a:lnTo>
                    <a:pt x="298704" y="304800"/>
                  </a:lnTo>
                  <a:lnTo>
                    <a:pt x="304800" y="304800"/>
                  </a:lnTo>
                  <a:lnTo>
                    <a:pt x="2194560" y="304800"/>
                  </a:lnTo>
                  <a:lnTo>
                    <a:pt x="2194560" y="0"/>
                  </a:lnTo>
                  <a:close/>
                </a:path>
              </a:pathLst>
            </a:custGeom>
            <a:solidFill>
              <a:srgbClr val="FF9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808988" y="64007"/>
            <a:ext cx="393700" cy="131445"/>
          </a:xfrm>
          <a:custGeom>
            <a:avLst/>
            <a:gdLst/>
            <a:ahLst/>
            <a:cxnLst/>
            <a:rect l="l" t="t" r="r" b="b"/>
            <a:pathLst>
              <a:path w="393700" h="131445">
                <a:moveTo>
                  <a:pt x="127507" y="0"/>
                </a:moveTo>
                <a:lnTo>
                  <a:pt x="0" y="131063"/>
                </a:lnTo>
                <a:lnTo>
                  <a:pt x="393192" y="131063"/>
                </a:lnTo>
                <a:lnTo>
                  <a:pt x="127507" y="0"/>
                </a:lnTo>
                <a:close/>
              </a:path>
            </a:pathLst>
          </a:custGeom>
          <a:solidFill>
            <a:srgbClr val="2531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0" y="0"/>
            <a:ext cx="2199640" cy="670560"/>
            <a:chOff x="0" y="0"/>
            <a:chExt cx="2199640" cy="670560"/>
          </a:xfrm>
        </p:grpSpPr>
        <p:sp>
          <p:nvSpPr>
            <p:cNvPr id="8" name="object 8"/>
            <p:cNvSpPr/>
            <p:nvPr/>
          </p:nvSpPr>
          <p:spPr>
            <a:xfrm>
              <a:off x="3048" y="0"/>
              <a:ext cx="2040889" cy="670560"/>
            </a:xfrm>
            <a:custGeom>
              <a:avLst/>
              <a:gdLst/>
              <a:ahLst/>
              <a:cxnLst/>
              <a:rect l="l" t="t" r="r" b="b"/>
              <a:pathLst>
                <a:path w="2040889" h="670560">
                  <a:moveTo>
                    <a:pt x="2040636" y="0"/>
                  </a:moveTo>
                  <a:lnTo>
                    <a:pt x="1371600" y="0"/>
                  </a:lnTo>
                  <a:lnTo>
                    <a:pt x="1368552" y="0"/>
                  </a:lnTo>
                  <a:lnTo>
                    <a:pt x="0" y="0"/>
                  </a:lnTo>
                  <a:lnTo>
                    <a:pt x="0" y="670560"/>
                  </a:lnTo>
                  <a:lnTo>
                    <a:pt x="1368552" y="670560"/>
                  </a:lnTo>
                  <a:lnTo>
                    <a:pt x="1371600" y="670560"/>
                  </a:lnTo>
                  <a:lnTo>
                    <a:pt x="1371600" y="667524"/>
                  </a:lnTo>
                  <a:lnTo>
                    <a:pt x="2040636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192023"/>
              <a:ext cx="2199640" cy="304800"/>
            </a:xfrm>
            <a:custGeom>
              <a:avLst/>
              <a:gdLst/>
              <a:ahLst/>
              <a:cxnLst/>
              <a:rect l="l" t="t" r="r" b="b"/>
              <a:pathLst>
                <a:path w="2199640" h="304800">
                  <a:moveTo>
                    <a:pt x="2199132" y="0"/>
                  </a:moveTo>
                  <a:lnTo>
                    <a:pt x="1901952" y="0"/>
                  </a:lnTo>
                  <a:lnTo>
                    <a:pt x="1895856" y="0"/>
                  </a:lnTo>
                  <a:lnTo>
                    <a:pt x="0" y="0"/>
                  </a:lnTo>
                  <a:lnTo>
                    <a:pt x="0" y="304800"/>
                  </a:lnTo>
                  <a:lnTo>
                    <a:pt x="1895856" y="304800"/>
                  </a:lnTo>
                  <a:lnTo>
                    <a:pt x="1901952" y="304800"/>
                  </a:lnTo>
                  <a:lnTo>
                    <a:pt x="1901952" y="298678"/>
                  </a:lnTo>
                  <a:lnTo>
                    <a:pt x="2199132" y="0"/>
                  </a:lnTo>
                  <a:close/>
                </a:path>
              </a:pathLst>
            </a:custGeom>
            <a:solidFill>
              <a:srgbClr val="3E52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0683" y="1184147"/>
            <a:ext cx="6922008" cy="751332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240942" y="1391539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5" dirty="0">
                <a:solidFill>
                  <a:srgbClr val="001F5F"/>
                </a:solidFill>
                <a:latin typeface="Roboto Cn"/>
                <a:cs typeface="Roboto Cn"/>
              </a:rPr>
              <a:t>1</a:t>
            </a:r>
            <a:endParaRPr sz="1800">
              <a:latin typeface="Roboto Cn"/>
              <a:cs typeface="Roboto C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97760" y="1404365"/>
            <a:ext cx="56857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3E5278"/>
                </a:solidFill>
                <a:latin typeface="Roboto Cn"/>
                <a:cs typeface="Roboto Cn"/>
              </a:rPr>
              <a:t>ПРЕДОТВРАЩЕНИЕ</a:t>
            </a: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5" dirty="0">
                <a:solidFill>
                  <a:srgbClr val="3E5278"/>
                </a:solidFill>
                <a:latin typeface="Roboto Cn"/>
                <a:cs typeface="Roboto Cn"/>
              </a:rPr>
              <a:t>ПЕРВЫХ</a:t>
            </a:r>
            <a:r>
              <a:rPr sz="1800" b="1" spc="4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5" dirty="0">
                <a:solidFill>
                  <a:srgbClr val="3E5278"/>
                </a:solidFill>
                <a:latin typeface="Roboto Cn"/>
                <a:cs typeface="Roboto Cn"/>
              </a:rPr>
              <a:t>ПРОБ</a:t>
            </a:r>
            <a:r>
              <a:rPr sz="1800" b="1" spc="2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НИКОТИНА,</a:t>
            </a:r>
            <a:r>
              <a:rPr sz="1800" b="1" spc="-2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15" dirty="0">
                <a:solidFill>
                  <a:srgbClr val="3E5278"/>
                </a:solidFill>
                <a:latin typeface="Roboto Cn"/>
                <a:cs typeface="Roboto Cn"/>
              </a:rPr>
              <a:t>АЛКОГОЛЯ</a:t>
            </a:r>
            <a:endParaRPr sz="1800">
              <a:latin typeface="Roboto Cn"/>
              <a:cs typeface="Roboto Cn"/>
            </a:endParaRPr>
          </a:p>
        </p:txBody>
      </p:sp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55164" y="3547871"/>
            <a:ext cx="6292595" cy="76352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46860" y="2351532"/>
            <a:ext cx="6406895" cy="758951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883791" y="2564333"/>
            <a:ext cx="1416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5" dirty="0">
                <a:solidFill>
                  <a:srgbClr val="001F5F"/>
                </a:solidFill>
                <a:latin typeface="Roboto Cn"/>
                <a:cs typeface="Roboto Cn"/>
              </a:rPr>
              <a:t>2</a:t>
            </a:r>
            <a:endParaRPr sz="1800">
              <a:latin typeface="Roboto Cn"/>
              <a:cs typeface="Roboto Cn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2</a:t>
            </a:fld>
            <a:endParaRPr spc="-25" dirty="0"/>
          </a:p>
        </p:txBody>
      </p:sp>
      <p:sp>
        <p:nvSpPr>
          <p:cNvPr id="16" name="object 16"/>
          <p:cNvSpPr txBox="1"/>
          <p:nvPr/>
        </p:nvSpPr>
        <p:spPr>
          <a:xfrm>
            <a:off x="2534539" y="2572004"/>
            <a:ext cx="47650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3E5278"/>
                </a:solidFill>
                <a:latin typeface="Roboto Cn"/>
                <a:cs typeface="Roboto Cn"/>
              </a:rPr>
              <a:t>ПРЕДОТВРАЩЕНИЕ</a:t>
            </a:r>
            <a:r>
              <a:rPr sz="1800" b="1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5" dirty="0">
                <a:solidFill>
                  <a:srgbClr val="3E5278"/>
                </a:solidFill>
                <a:latin typeface="Roboto Cn"/>
                <a:cs typeface="Roboto Cn"/>
              </a:rPr>
              <a:t>ПЕРВЫХ</a:t>
            </a:r>
            <a:r>
              <a:rPr sz="1800" b="1" spc="2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5" dirty="0">
                <a:solidFill>
                  <a:srgbClr val="3E5278"/>
                </a:solidFill>
                <a:latin typeface="Roboto Cn"/>
                <a:cs typeface="Roboto Cn"/>
              </a:rPr>
              <a:t>ПРОБ</a:t>
            </a:r>
            <a:r>
              <a:rPr sz="1800" b="1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НАРКОТИКОВ</a:t>
            </a:r>
            <a:endParaRPr sz="1800">
              <a:latin typeface="Roboto Cn"/>
              <a:cs typeface="Roboto Cn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4827778" y="150113"/>
            <a:ext cx="8693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>
                <a:solidFill>
                  <a:srgbClr val="3E5278"/>
                </a:solidFill>
              </a:rPr>
              <a:t>ЦЕЛИ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797555" y="3755542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5" dirty="0">
                <a:solidFill>
                  <a:srgbClr val="001F5F"/>
                </a:solidFill>
                <a:latin typeface="Roboto Cn"/>
                <a:cs typeface="Roboto Cn"/>
              </a:rPr>
              <a:t>3</a:t>
            </a:r>
            <a:endParaRPr sz="1800">
              <a:latin typeface="Roboto Cn"/>
              <a:cs typeface="Roboto C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62325" y="3782364"/>
            <a:ext cx="440055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СНИЖЕНИЕ</a:t>
            </a:r>
            <a:r>
              <a:rPr sz="1800" b="1" spc="-1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25" dirty="0">
                <a:solidFill>
                  <a:srgbClr val="3E5278"/>
                </a:solidFill>
                <a:latin typeface="Roboto Cn"/>
                <a:cs typeface="Roboto Cn"/>
              </a:rPr>
              <a:t>РИСКА</a:t>
            </a:r>
            <a:r>
              <a:rPr sz="1800" b="1" spc="-2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10" dirty="0">
                <a:solidFill>
                  <a:srgbClr val="3E5278"/>
                </a:solidFill>
                <a:latin typeface="Roboto Cn"/>
                <a:cs typeface="Roboto Cn"/>
              </a:rPr>
              <a:t>РАЗВИТИЯ</a:t>
            </a:r>
            <a:r>
              <a:rPr sz="1800" b="1" spc="1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НАРКОМАНИЙ</a:t>
            </a:r>
            <a:endParaRPr sz="1800">
              <a:latin typeface="Roboto Cn"/>
              <a:cs typeface="Roboto C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946392" y="4948428"/>
            <a:ext cx="394970" cy="131445"/>
          </a:xfrm>
          <a:custGeom>
            <a:avLst/>
            <a:gdLst/>
            <a:ahLst/>
            <a:cxnLst/>
            <a:rect l="l" t="t" r="r" b="b"/>
            <a:pathLst>
              <a:path w="394970" h="131445">
                <a:moveTo>
                  <a:pt x="394715" y="0"/>
                </a:moveTo>
                <a:lnTo>
                  <a:pt x="0" y="0"/>
                </a:lnTo>
                <a:lnTo>
                  <a:pt x="266700" y="131064"/>
                </a:lnTo>
                <a:lnTo>
                  <a:pt x="394715" y="0"/>
                </a:lnTo>
                <a:close/>
              </a:path>
            </a:pathLst>
          </a:custGeom>
          <a:solidFill>
            <a:srgbClr val="D26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949440" y="4472939"/>
            <a:ext cx="2194560" cy="670560"/>
            <a:chOff x="6949440" y="4472939"/>
            <a:chExt cx="2194560" cy="670560"/>
          </a:xfrm>
        </p:grpSpPr>
        <p:sp>
          <p:nvSpPr>
            <p:cNvPr id="4" name="object 4"/>
            <p:cNvSpPr/>
            <p:nvPr/>
          </p:nvSpPr>
          <p:spPr>
            <a:xfrm>
              <a:off x="7106412" y="4472940"/>
              <a:ext cx="2037714" cy="670560"/>
            </a:xfrm>
            <a:custGeom>
              <a:avLst/>
              <a:gdLst/>
              <a:ahLst/>
              <a:cxnLst/>
              <a:rect l="l" t="t" r="r" b="b"/>
              <a:pathLst>
                <a:path w="2037715" h="670560">
                  <a:moveTo>
                    <a:pt x="2037575" y="0"/>
                  </a:moveTo>
                  <a:lnTo>
                    <a:pt x="670560" y="0"/>
                  </a:lnTo>
                  <a:lnTo>
                    <a:pt x="669036" y="0"/>
                  </a:lnTo>
                  <a:lnTo>
                    <a:pt x="669036" y="1524"/>
                  </a:lnTo>
                  <a:lnTo>
                    <a:pt x="0" y="670560"/>
                  </a:lnTo>
                  <a:lnTo>
                    <a:pt x="669036" y="670560"/>
                  </a:lnTo>
                  <a:lnTo>
                    <a:pt x="670560" y="670560"/>
                  </a:lnTo>
                  <a:lnTo>
                    <a:pt x="2037575" y="670560"/>
                  </a:lnTo>
                  <a:lnTo>
                    <a:pt x="2037575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49440" y="4646676"/>
              <a:ext cx="2194560" cy="304800"/>
            </a:xfrm>
            <a:custGeom>
              <a:avLst/>
              <a:gdLst/>
              <a:ahLst/>
              <a:cxnLst/>
              <a:rect l="l" t="t" r="r" b="b"/>
              <a:pathLst>
                <a:path w="2194559" h="304800">
                  <a:moveTo>
                    <a:pt x="2194560" y="0"/>
                  </a:moveTo>
                  <a:lnTo>
                    <a:pt x="304800" y="0"/>
                  </a:lnTo>
                  <a:lnTo>
                    <a:pt x="298704" y="0"/>
                  </a:lnTo>
                  <a:lnTo>
                    <a:pt x="298704" y="6096"/>
                  </a:lnTo>
                  <a:lnTo>
                    <a:pt x="0" y="304800"/>
                  </a:lnTo>
                  <a:lnTo>
                    <a:pt x="298704" y="304800"/>
                  </a:lnTo>
                  <a:lnTo>
                    <a:pt x="304800" y="304800"/>
                  </a:lnTo>
                  <a:lnTo>
                    <a:pt x="2194560" y="304800"/>
                  </a:lnTo>
                  <a:lnTo>
                    <a:pt x="2194560" y="0"/>
                  </a:lnTo>
                  <a:close/>
                </a:path>
              </a:pathLst>
            </a:custGeom>
            <a:solidFill>
              <a:srgbClr val="FF9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808988" y="64007"/>
            <a:ext cx="393700" cy="131445"/>
          </a:xfrm>
          <a:custGeom>
            <a:avLst/>
            <a:gdLst/>
            <a:ahLst/>
            <a:cxnLst/>
            <a:rect l="l" t="t" r="r" b="b"/>
            <a:pathLst>
              <a:path w="393700" h="131445">
                <a:moveTo>
                  <a:pt x="127507" y="0"/>
                </a:moveTo>
                <a:lnTo>
                  <a:pt x="0" y="131063"/>
                </a:lnTo>
                <a:lnTo>
                  <a:pt x="393192" y="131063"/>
                </a:lnTo>
                <a:lnTo>
                  <a:pt x="127507" y="0"/>
                </a:lnTo>
                <a:close/>
              </a:path>
            </a:pathLst>
          </a:custGeom>
          <a:solidFill>
            <a:srgbClr val="2531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0" y="0"/>
            <a:ext cx="2199640" cy="670560"/>
            <a:chOff x="0" y="0"/>
            <a:chExt cx="2199640" cy="670560"/>
          </a:xfrm>
        </p:grpSpPr>
        <p:sp>
          <p:nvSpPr>
            <p:cNvPr id="8" name="object 8"/>
            <p:cNvSpPr/>
            <p:nvPr/>
          </p:nvSpPr>
          <p:spPr>
            <a:xfrm>
              <a:off x="3048" y="0"/>
              <a:ext cx="2040889" cy="670560"/>
            </a:xfrm>
            <a:custGeom>
              <a:avLst/>
              <a:gdLst/>
              <a:ahLst/>
              <a:cxnLst/>
              <a:rect l="l" t="t" r="r" b="b"/>
              <a:pathLst>
                <a:path w="2040889" h="670560">
                  <a:moveTo>
                    <a:pt x="2040636" y="0"/>
                  </a:moveTo>
                  <a:lnTo>
                    <a:pt x="1371600" y="0"/>
                  </a:lnTo>
                  <a:lnTo>
                    <a:pt x="1368552" y="0"/>
                  </a:lnTo>
                  <a:lnTo>
                    <a:pt x="0" y="0"/>
                  </a:lnTo>
                  <a:lnTo>
                    <a:pt x="0" y="670560"/>
                  </a:lnTo>
                  <a:lnTo>
                    <a:pt x="1368552" y="670560"/>
                  </a:lnTo>
                  <a:lnTo>
                    <a:pt x="1371600" y="670560"/>
                  </a:lnTo>
                  <a:lnTo>
                    <a:pt x="1371600" y="667524"/>
                  </a:lnTo>
                  <a:lnTo>
                    <a:pt x="2040636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192023"/>
              <a:ext cx="2199640" cy="304800"/>
            </a:xfrm>
            <a:custGeom>
              <a:avLst/>
              <a:gdLst/>
              <a:ahLst/>
              <a:cxnLst/>
              <a:rect l="l" t="t" r="r" b="b"/>
              <a:pathLst>
                <a:path w="2199640" h="304800">
                  <a:moveTo>
                    <a:pt x="2199132" y="0"/>
                  </a:moveTo>
                  <a:lnTo>
                    <a:pt x="1901952" y="0"/>
                  </a:lnTo>
                  <a:lnTo>
                    <a:pt x="1895856" y="0"/>
                  </a:lnTo>
                  <a:lnTo>
                    <a:pt x="0" y="0"/>
                  </a:lnTo>
                  <a:lnTo>
                    <a:pt x="0" y="304800"/>
                  </a:lnTo>
                  <a:lnTo>
                    <a:pt x="1895856" y="304800"/>
                  </a:lnTo>
                  <a:lnTo>
                    <a:pt x="1901952" y="304800"/>
                  </a:lnTo>
                  <a:lnTo>
                    <a:pt x="1901952" y="298678"/>
                  </a:lnTo>
                  <a:lnTo>
                    <a:pt x="2199132" y="0"/>
                  </a:lnTo>
                  <a:close/>
                </a:path>
              </a:pathLst>
            </a:custGeom>
            <a:solidFill>
              <a:srgbClr val="3E52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4715" y="879347"/>
            <a:ext cx="6920483" cy="75133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28444" y="2755392"/>
            <a:ext cx="6156959" cy="760476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734059" y="108610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5" dirty="0">
                <a:solidFill>
                  <a:srgbClr val="001F5F"/>
                </a:solidFill>
                <a:latin typeface="Roboto Cn"/>
                <a:cs typeface="Roboto Cn"/>
              </a:rPr>
              <a:t>1</a:t>
            </a:r>
            <a:endParaRPr sz="1800">
              <a:latin typeface="Roboto Cn"/>
              <a:cs typeface="Roboto C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83588" y="1101597"/>
            <a:ext cx="51288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25" dirty="0">
                <a:solidFill>
                  <a:srgbClr val="3E5278"/>
                </a:solidFill>
                <a:latin typeface="Roboto Cn"/>
                <a:cs typeface="Roboto Cn"/>
              </a:rPr>
              <a:t>РАЗОБРАТЬ</a:t>
            </a:r>
            <a:r>
              <a:rPr sz="1800" b="1" spc="1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dirty="0">
                <a:solidFill>
                  <a:srgbClr val="3E5278"/>
                </a:solidFill>
                <a:latin typeface="Roboto Cn"/>
                <a:cs typeface="Roboto Cn"/>
              </a:rPr>
              <a:t>ГРУППЫ</a:t>
            </a:r>
            <a:r>
              <a:rPr sz="1800" b="1" spc="2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10" dirty="0">
                <a:solidFill>
                  <a:srgbClr val="3E5278"/>
                </a:solidFill>
                <a:latin typeface="Roboto Cn"/>
                <a:cs typeface="Roboto Cn"/>
              </a:rPr>
              <a:t>ПОТРЕБЛЯЕМЫХ</a:t>
            </a:r>
            <a:r>
              <a:rPr sz="1800" b="1" spc="3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НАРКОТИКОВ</a:t>
            </a:r>
            <a:endParaRPr sz="1800">
              <a:latin typeface="Roboto Cn"/>
              <a:cs typeface="Roboto Cn"/>
            </a:endParaRPr>
          </a:p>
        </p:txBody>
      </p:sp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3103" y="1830323"/>
            <a:ext cx="6405372" cy="754380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549400" y="2042617"/>
            <a:ext cx="1416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5" dirty="0">
                <a:solidFill>
                  <a:srgbClr val="001F5F"/>
                </a:solidFill>
                <a:latin typeface="Roboto Cn"/>
                <a:cs typeface="Roboto Cn"/>
              </a:rPr>
              <a:t>2</a:t>
            </a:r>
            <a:endParaRPr sz="1800">
              <a:latin typeface="Roboto Cn"/>
              <a:cs typeface="Roboto C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67152" y="2974975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5" dirty="0">
                <a:solidFill>
                  <a:srgbClr val="001F5F"/>
                </a:solidFill>
                <a:latin typeface="Roboto Cn"/>
                <a:cs typeface="Roboto Cn"/>
              </a:rPr>
              <a:t>3</a:t>
            </a:r>
            <a:endParaRPr sz="1800">
              <a:latin typeface="Roboto Cn"/>
              <a:cs typeface="Roboto Cn"/>
            </a:endParaRPr>
          </a:p>
        </p:txBody>
      </p:sp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51404" y="3709415"/>
            <a:ext cx="6292596" cy="765048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3194050" y="3937203"/>
            <a:ext cx="1416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5" dirty="0">
                <a:solidFill>
                  <a:srgbClr val="001F5F"/>
                </a:solidFill>
                <a:latin typeface="Roboto Cn"/>
                <a:cs typeface="Roboto Cn"/>
              </a:rPr>
              <a:t>4</a:t>
            </a:r>
            <a:endParaRPr sz="1800">
              <a:latin typeface="Roboto Cn"/>
              <a:cs typeface="Roboto Cn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3</a:t>
            </a:fld>
            <a:endParaRPr spc="-25" dirty="0"/>
          </a:p>
        </p:txBody>
      </p:sp>
      <p:sp>
        <p:nvSpPr>
          <p:cNvPr id="19" name="object 19"/>
          <p:cNvSpPr txBox="1"/>
          <p:nvPr/>
        </p:nvSpPr>
        <p:spPr>
          <a:xfrm>
            <a:off x="3758946" y="3791813"/>
            <a:ext cx="529844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25" dirty="0">
                <a:solidFill>
                  <a:srgbClr val="3E5278"/>
                </a:solidFill>
                <a:latin typeface="Roboto Cn"/>
                <a:cs typeface="Roboto Cn"/>
              </a:rPr>
              <a:t>СФОРМУЛИРОВАТЬ</a:t>
            </a:r>
            <a:r>
              <a:rPr sz="1800" b="1" spc="-1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15" dirty="0">
                <a:solidFill>
                  <a:srgbClr val="3E5278"/>
                </a:solidFill>
                <a:latin typeface="Roboto Cn"/>
                <a:cs typeface="Roboto Cn"/>
              </a:rPr>
              <a:t>МЕРЫ </a:t>
            </a:r>
            <a:r>
              <a:rPr sz="1800" b="1" spc="25" dirty="0">
                <a:solidFill>
                  <a:srgbClr val="3E5278"/>
                </a:solidFill>
                <a:latin typeface="Roboto Cn"/>
                <a:cs typeface="Roboto Cn"/>
              </a:rPr>
              <a:t>ДЛЯ</a:t>
            </a:r>
            <a:r>
              <a:rPr sz="1800" b="1" spc="5" dirty="0">
                <a:solidFill>
                  <a:srgbClr val="3E5278"/>
                </a:solidFill>
                <a:latin typeface="Roboto Cn"/>
                <a:cs typeface="Roboto Cn"/>
              </a:rPr>
              <a:t> ПРЕДОТВРАЩЕНИЯ</a:t>
            </a:r>
            <a:endParaRPr sz="1800">
              <a:latin typeface="Roboto Cn"/>
              <a:cs typeface="Roboto C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b="1" spc="5" dirty="0">
                <a:solidFill>
                  <a:srgbClr val="3E5278"/>
                </a:solidFill>
                <a:latin typeface="Roboto Cn"/>
                <a:cs typeface="Roboto Cn"/>
              </a:rPr>
              <a:t>ПЕРВЫХ</a:t>
            </a:r>
            <a:r>
              <a:rPr sz="1800" b="1" spc="3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5" dirty="0">
                <a:solidFill>
                  <a:srgbClr val="3E5278"/>
                </a:solidFill>
                <a:latin typeface="Roboto Cn"/>
                <a:cs typeface="Roboto Cn"/>
              </a:rPr>
              <a:t>ПРОБ</a:t>
            </a:r>
            <a:r>
              <a:rPr sz="1800" b="1" spc="1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НИКОТИНА,</a:t>
            </a:r>
            <a:r>
              <a:rPr sz="1800" b="1" spc="-4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10" dirty="0">
                <a:solidFill>
                  <a:srgbClr val="3E5278"/>
                </a:solidFill>
                <a:latin typeface="Roboto Cn"/>
                <a:cs typeface="Roboto Cn"/>
              </a:rPr>
              <a:t>АЛКОГОЛЯ</a:t>
            </a:r>
            <a:r>
              <a:rPr sz="1800" b="1" spc="-2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dirty="0">
                <a:solidFill>
                  <a:srgbClr val="3E5278"/>
                </a:solidFill>
                <a:latin typeface="Roboto Cn"/>
                <a:cs typeface="Roboto Cn"/>
              </a:rPr>
              <a:t>И</a:t>
            </a:r>
            <a:r>
              <a:rPr sz="1800" b="1" spc="1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НАРКОТИКОВ</a:t>
            </a:r>
            <a:endParaRPr sz="1800">
              <a:latin typeface="Roboto Cn"/>
              <a:cs typeface="Roboto C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107183" y="2023998"/>
            <a:ext cx="68465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5" dirty="0">
                <a:solidFill>
                  <a:srgbClr val="3E5278"/>
                </a:solidFill>
                <a:latin typeface="Roboto Cn"/>
                <a:cs typeface="Roboto Cn"/>
              </a:rPr>
              <a:t>ПРОАНАЛИЗИРОВАТЬ</a:t>
            </a:r>
            <a:r>
              <a:rPr sz="1800" b="1" spc="1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30" dirty="0">
                <a:solidFill>
                  <a:srgbClr val="3E5278"/>
                </a:solidFill>
                <a:latin typeface="Roboto Cn"/>
                <a:cs typeface="Roboto Cn"/>
              </a:rPr>
              <a:t>СМЕРТНОСТЬ</a:t>
            </a:r>
            <a:r>
              <a:rPr sz="1800" b="1" spc="-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45" dirty="0">
                <a:solidFill>
                  <a:srgbClr val="3E5278"/>
                </a:solidFill>
                <a:latin typeface="Roboto Cn"/>
                <a:cs typeface="Roboto Cn"/>
              </a:rPr>
              <a:t>ОТ</a:t>
            </a: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5" dirty="0">
                <a:solidFill>
                  <a:srgbClr val="3E5278"/>
                </a:solidFill>
                <a:latin typeface="Roboto Cn"/>
                <a:cs typeface="Roboto Cn"/>
              </a:rPr>
              <a:t>УПОТРЕБЛЕНИЯ</a:t>
            </a:r>
            <a:r>
              <a:rPr sz="1800" b="1" spc="2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НАРКОТИКОВ</a:t>
            </a:r>
            <a:endParaRPr sz="1800">
              <a:latin typeface="Roboto Cn"/>
              <a:cs typeface="Roboto C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929254" y="2835910"/>
            <a:ext cx="58953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35" dirty="0">
                <a:solidFill>
                  <a:srgbClr val="3E5278"/>
                </a:solidFill>
                <a:latin typeface="Roboto Cn"/>
                <a:cs typeface="Roboto Cn"/>
              </a:rPr>
              <a:t>РАССМОТРЕТЬ</a:t>
            </a:r>
            <a:r>
              <a:rPr sz="1800" b="1" spc="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10" dirty="0">
                <a:solidFill>
                  <a:srgbClr val="3E5278"/>
                </a:solidFill>
                <a:latin typeface="Roboto Cn"/>
                <a:cs typeface="Roboto Cn"/>
              </a:rPr>
              <a:t>ВРЕДНЫЕ</a:t>
            </a:r>
            <a:r>
              <a:rPr sz="1800" b="1" spc="3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ПОСЛЕДСТВИЯ</a:t>
            </a:r>
            <a:r>
              <a:rPr sz="1800" b="1" spc="-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45" dirty="0">
                <a:solidFill>
                  <a:srgbClr val="3E5278"/>
                </a:solidFill>
                <a:latin typeface="Roboto Cn"/>
                <a:cs typeface="Roboto Cn"/>
              </a:rPr>
              <a:t>ОТ</a:t>
            </a:r>
            <a:r>
              <a:rPr sz="1800" b="1" spc="2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5" dirty="0">
                <a:solidFill>
                  <a:srgbClr val="3E5278"/>
                </a:solidFill>
                <a:latin typeface="Roboto Cn"/>
                <a:cs typeface="Roboto Cn"/>
              </a:rPr>
              <a:t>УПОТРЕБЛЕНИЯ</a:t>
            </a:r>
            <a:endParaRPr sz="1800">
              <a:latin typeface="Roboto Cn"/>
              <a:cs typeface="Roboto C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929254" y="3110229"/>
            <a:ext cx="24060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20" dirty="0">
                <a:solidFill>
                  <a:srgbClr val="3E5278"/>
                </a:solidFill>
                <a:latin typeface="Roboto Cn"/>
                <a:cs typeface="Roboto Cn"/>
              </a:rPr>
              <a:t>НИКОТИНА</a:t>
            </a:r>
            <a:r>
              <a:rPr sz="1800" b="1" spc="-40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dirty="0">
                <a:solidFill>
                  <a:srgbClr val="3E5278"/>
                </a:solidFill>
                <a:latin typeface="Roboto Cn"/>
                <a:cs typeface="Roboto Cn"/>
              </a:rPr>
              <a:t>И</a:t>
            </a:r>
            <a:r>
              <a:rPr sz="1800" b="1" spc="-5" dirty="0">
                <a:solidFill>
                  <a:srgbClr val="3E5278"/>
                </a:solidFill>
                <a:latin typeface="Roboto Cn"/>
                <a:cs typeface="Roboto Cn"/>
              </a:rPr>
              <a:t> </a:t>
            </a:r>
            <a:r>
              <a:rPr sz="1800" b="1" spc="10" dirty="0">
                <a:solidFill>
                  <a:srgbClr val="3E5278"/>
                </a:solidFill>
                <a:latin typeface="Roboto Cn"/>
                <a:cs typeface="Roboto Cn"/>
              </a:rPr>
              <a:t>АЛКОГОЛЯ</a:t>
            </a:r>
            <a:endParaRPr sz="1800">
              <a:latin typeface="Roboto Cn"/>
              <a:cs typeface="Roboto Cn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4609846" y="150113"/>
            <a:ext cx="1308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40" dirty="0">
                <a:solidFill>
                  <a:srgbClr val="3E5278"/>
                </a:solidFill>
              </a:rPr>
              <a:t>ЗАДАЧИ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381000"/>
            <a:ext cx="6303645" cy="771525"/>
          </a:xfrm>
          <a:prstGeom prst="rect">
            <a:avLst/>
          </a:prstGeom>
        </p:spPr>
        <p:txBody>
          <a:bodyPr vert="horz" wrap="square" lIns="0" tIns="16319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285"/>
              </a:spcBef>
            </a:pPr>
            <a:r>
              <a:rPr dirty="0"/>
              <a:t>ГРУППЫ</a:t>
            </a:r>
            <a:r>
              <a:rPr spc="25" dirty="0"/>
              <a:t> </a:t>
            </a:r>
            <a:r>
              <a:rPr spc="30" dirty="0"/>
              <a:t>НАРКОТИКОВ</a:t>
            </a:r>
            <a:r>
              <a:rPr spc="20" dirty="0"/>
              <a:t> </a:t>
            </a:r>
            <a:r>
              <a:rPr spc="15" dirty="0"/>
              <a:t>и</a:t>
            </a:r>
            <a:r>
              <a:rPr spc="20" dirty="0"/>
              <a:t> </a:t>
            </a:r>
            <a:r>
              <a:rPr spc="35" dirty="0"/>
              <a:t>ПАВ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4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180847" y="1729587"/>
            <a:ext cx="8112125" cy="231203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15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204" dirty="0">
                <a:solidFill>
                  <a:srgbClr val="3E5278"/>
                </a:solidFill>
                <a:latin typeface="Roboto"/>
                <a:cs typeface="Roboto"/>
              </a:rPr>
              <a:t>ОПИЙНЫЙ</a:t>
            </a:r>
            <a:r>
              <a:rPr sz="2000" i="1" spc="-40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000" i="1" spc="-170" dirty="0">
                <a:solidFill>
                  <a:srgbClr val="3E5278"/>
                </a:solidFill>
                <a:latin typeface="Roboto"/>
                <a:cs typeface="Roboto"/>
              </a:rPr>
              <a:t>РЯД</a:t>
            </a:r>
            <a:r>
              <a:rPr sz="2000" i="1" spc="-55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000" spc="-245" dirty="0">
                <a:solidFill>
                  <a:srgbClr val="3E5278"/>
                </a:solidFill>
                <a:latin typeface="Roboto Lt"/>
                <a:cs typeface="Roboto Lt"/>
              </a:rPr>
              <a:t>–</a:t>
            </a:r>
            <a:r>
              <a:rPr sz="2000" spc="-3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10" dirty="0">
                <a:solidFill>
                  <a:srgbClr val="3E5278"/>
                </a:solidFill>
                <a:latin typeface="Roboto Lt"/>
                <a:cs typeface="Roboto Lt"/>
              </a:rPr>
              <a:t>героин,</a:t>
            </a:r>
            <a:r>
              <a:rPr sz="2000" spc="-3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3E5278"/>
                </a:solidFill>
                <a:latin typeface="Roboto Lt"/>
                <a:cs typeface="Roboto Lt"/>
              </a:rPr>
              <a:t>метадон,</a:t>
            </a:r>
            <a:r>
              <a:rPr sz="2000" spc="-4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90" dirty="0">
                <a:solidFill>
                  <a:srgbClr val="3E5278"/>
                </a:solidFill>
                <a:latin typeface="Roboto Lt"/>
                <a:cs typeface="Roboto Lt"/>
              </a:rPr>
              <a:t>дезоморфин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2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95" dirty="0">
                <a:solidFill>
                  <a:srgbClr val="3E5278"/>
                </a:solidFill>
                <a:latin typeface="Roboto"/>
                <a:cs typeface="Roboto"/>
              </a:rPr>
              <a:t>ГАЛЛЮЦИНОГЕНЫ</a:t>
            </a:r>
            <a:r>
              <a:rPr sz="2000" i="1" spc="-80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000" spc="-245" dirty="0">
                <a:solidFill>
                  <a:srgbClr val="3E5278"/>
                </a:solidFill>
                <a:latin typeface="Roboto Lt"/>
                <a:cs typeface="Roboto Lt"/>
              </a:rPr>
              <a:t>–</a:t>
            </a:r>
            <a:r>
              <a:rPr sz="2000" spc="-3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3E5278"/>
                </a:solidFill>
                <a:latin typeface="Roboto Lt"/>
                <a:cs typeface="Roboto Lt"/>
              </a:rPr>
              <a:t>каннабиноиды</a:t>
            </a:r>
            <a:r>
              <a:rPr sz="2000" spc="-130" dirty="0">
                <a:solidFill>
                  <a:srgbClr val="253147"/>
                </a:solidFill>
                <a:latin typeface="Roboto Lt"/>
                <a:cs typeface="Roboto Lt"/>
              </a:rPr>
              <a:t>,</a:t>
            </a:r>
            <a:r>
              <a:rPr sz="2000" spc="-6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20" dirty="0">
                <a:solidFill>
                  <a:srgbClr val="3E5278"/>
                </a:solidFill>
                <a:latin typeface="Roboto Lt"/>
                <a:cs typeface="Roboto Lt"/>
              </a:rPr>
              <a:t>мескалин,</a:t>
            </a:r>
            <a:r>
              <a:rPr sz="2000" spc="-6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14" dirty="0">
                <a:solidFill>
                  <a:srgbClr val="3E5278"/>
                </a:solidFill>
                <a:latin typeface="Roboto Lt"/>
                <a:cs typeface="Roboto Lt"/>
              </a:rPr>
              <a:t>псилоцибин,</a:t>
            </a:r>
            <a:r>
              <a:rPr sz="2000" spc="-6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80" dirty="0">
                <a:solidFill>
                  <a:srgbClr val="3E5278"/>
                </a:solidFill>
                <a:latin typeface="Roboto Lt"/>
                <a:cs typeface="Roboto Lt"/>
              </a:rPr>
              <a:t>ЛСД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spc="5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09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95" dirty="0">
                <a:solidFill>
                  <a:srgbClr val="3E5278"/>
                </a:solidFill>
                <a:latin typeface="Roboto"/>
                <a:cs typeface="Roboto"/>
              </a:rPr>
              <a:t>ТРАНКВИЛИЗАТОРЫ</a:t>
            </a:r>
            <a:r>
              <a:rPr sz="2000" i="1" spc="-85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000" spc="-245" dirty="0">
                <a:solidFill>
                  <a:srgbClr val="3E5278"/>
                </a:solidFill>
                <a:latin typeface="Roboto Lt"/>
                <a:cs typeface="Roboto Lt"/>
              </a:rPr>
              <a:t>–</a:t>
            </a:r>
            <a:r>
              <a:rPr sz="2000" spc="-3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3E5278"/>
                </a:solidFill>
                <a:latin typeface="Roboto Lt"/>
                <a:cs typeface="Roboto Lt"/>
              </a:rPr>
              <a:t>барбитураты,</a:t>
            </a:r>
            <a:r>
              <a:rPr sz="2000" spc="-5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50" dirty="0">
                <a:solidFill>
                  <a:srgbClr val="3E5278"/>
                </a:solidFill>
                <a:latin typeface="Roboto Lt"/>
                <a:cs typeface="Roboto Lt"/>
              </a:rPr>
              <a:t>бензодиазепины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15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90" dirty="0">
                <a:solidFill>
                  <a:srgbClr val="3E5278"/>
                </a:solidFill>
                <a:latin typeface="Roboto"/>
                <a:cs typeface="Roboto"/>
              </a:rPr>
              <a:t>ДИЗАЙНЕРСКИЕ</a:t>
            </a:r>
            <a:r>
              <a:rPr sz="2000" i="1" spc="-60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000" i="1" spc="-185" dirty="0">
                <a:solidFill>
                  <a:srgbClr val="3E5278"/>
                </a:solidFill>
                <a:latin typeface="Roboto"/>
                <a:cs typeface="Roboto"/>
              </a:rPr>
              <a:t>НАРКОТИКИ</a:t>
            </a:r>
            <a:r>
              <a:rPr sz="2000" i="1" spc="-55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000" spc="-245" dirty="0">
                <a:solidFill>
                  <a:srgbClr val="3E5278"/>
                </a:solidFill>
                <a:latin typeface="Roboto Lt"/>
                <a:cs typeface="Roboto Lt"/>
              </a:rPr>
              <a:t>–</a:t>
            </a:r>
            <a:r>
              <a:rPr sz="2000" spc="-2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75" dirty="0">
                <a:solidFill>
                  <a:srgbClr val="3E5278"/>
                </a:solidFill>
                <a:latin typeface="Roboto Lt"/>
                <a:cs typeface="Roboto Lt"/>
              </a:rPr>
              <a:t>мефедрон,</a:t>
            </a:r>
            <a:r>
              <a:rPr sz="2000" spc="-2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50" dirty="0">
                <a:solidFill>
                  <a:srgbClr val="3E5278"/>
                </a:solidFill>
                <a:latin typeface="Roboto Lt"/>
                <a:cs typeface="Roboto Lt"/>
              </a:rPr>
              <a:t>MDPV,</a:t>
            </a:r>
            <a:r>
              <a:rPr sz="2000" spc="-5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3E5278"/>
                </a:solidFill>
                <a:latin typeface="Roboto Lt"/>
                <a:cs typeface="Roboto Lt"/>
              </a:rPr>
              <a:t>спайс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15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85" dirty="0">
                <a:solidFill>
                  <a:srgbClr val="3E5278"/>
                </a:solidFill>
                <a:latin typeface="Roboto"/>
                <a:cs typeface="Roboto"/>
              </a:rPr>
              <a:t>ПСИХОСТИМУЛЯТОРЫ</a:t>
            </a:r>
            <a:r>
              <a:rPr sz="2000" i="1" spc="-65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000" spc="-245" dirty="0">
                <a:solidFill>
                  <a:srgbClr val="3E5278"/>
                </a:solidFill>
                <a:latin typeface="Roboto Lt"/>
                <a:cs typeface="Roboto Lt"/>
              </a:rPr>
              <a:t>–</a:t>
            </a:r>
            <a:r>
              <a:rPr sz="2000" spc="-3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75" dirty="0">
                <a:solidFill>
                  <a:srgbClr val="3E5278"/>
                </a:solidFill>
                <a:latin typeface="Roboto Lt"/>
                <a:cs typeface="Roboto Lt"/>
              </a:rPr>
              <a:t>амфетамины,</a:t>
            </a:r>
            <a:r>
              <a:rPr sz="2000" spc="-5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75" dirty="0">
                <a:solidFill>
                  <a:srgbClr val="3E5278"/>
                </a:solidFill>
                <a:latin typeface="Roboto Lt"/>
                <a:cs typeface="Roboto Lt"/>
              </a:rPr>
              <a:t>фенамины,</a:t>
            </a:r>
            <a:r>
              <a:rPr sz="2000" spc="-5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75" dirty="0">
                <a:solidFill>
                  <a:srgbClr val="3E5278"/>
                </a:solidFill>
                <a:latin typeface="Roboto Lt"/>
                <a:cs typeface="Roboto Lt"/>
              </a:rPr>
              <a:t>метамфетамин,</a:t>
            </a:r>
            <a:r>
              <a:rPr sz="2000" spc="-6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3E5278"/>
                </a:solidFill>
                <a:latin typeface="Roboto Lt"/>
                <a:cs typeface="Roboto Lt"/>
              </a:rPr>
              <a:t>кокаин</a:t>
            </a:r>
            <a:endParaRPr sz="2000">
              <a:latin typeface="Roboto Lt"/>
              <a:cs typeface="Roboto Lt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 </a:t>
            </a:r>
            <a:r>
              <a:rPr sz="2000" spc="-3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70" dirty="0">
                <a:solidFill>
                  <a:srgbClr val="3E5278"/>
                </a:solidFill>
                <a:latin typeface="Roboto"/>
                <a:cs typeface="Roboto"/>
              </a:rPr>
              <a:t>ИНГАЛЯНТ</a:t>
            </a:r>
            <a:r>
              <a:rPr sz="2000" i="1" spc="-220" dirty="0">
                <a:solidFill>
                  <a:srgbClr val="3E5278"/>
                </a:solidFill>
                <a:latin typeface="Roboto"/>
                <a:cs typeface="Roboto"/>
              </a:rPr>
              <a:t>Ы</a:t>
            </a:r>
            <a:r>
              <a:rPr sz="2000" i="1" spc="-65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000" spc="-245" dirty="0">
                <a:solidFill>
                  <a:srgbClr val="3E5278"/>
                </a:solidFill>
                <a:latin typeface="Roboto Lt"/>
                <a:cs typeface="Roboto Lt"/>
              </a:rPr>
              <a:t>–</a:t>
            </a:r>
            <a:r>
              <a:rPr sz="2000" spc="-4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3E5278"/>
                </a:solidFill>
                <a:latin typeface="Roboto Lt"/>
                <a:cs typeface="Roboto Lt"/>
              </a:rPr>
              <a:t>раствор</a:t>
            </a:r>
            <a:r>
              <a:rPr sz="2000" spc="-135" dirty="0">
                <a:solidFill>
                  <a:srgbClr val="3E5278"/>
                </a:solidFill>
                <a:latin typeface="Roboto Lt"/>
                <a:cs typeface="Roboto Lt"/>
              </a:rPr>
              <a:t>ител</a:t>
            </a:r>
            <a:r>
              <a:rPr sz="2000" spc="-140" dirty="0">
                <a:solidFill>
                  <a:srgbClr val="3E5278"/>
                </a:solidFill>
                <a:latin typeface="Roboto Lt"/>
                <a:cs typeface="Roboto Lt"/>
              </a:rPr>
              <a:t>и</a:t>
            </a:r>
            <a:r>
              <a:rPr sz="2000" spc="-5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3E5278"/>
                </a:solidFill>
                <a:latin typeface="Roboto Lt"/>
                <a:cs typeface="Roboto Lt"/>
              </a:rPr>
              <a:t>к</a:t>
            </a:r>
            <a:r>
              <a:rPr sz="2000" spc="-155" dirty="0">
                <a:solidFill>
                  <a:srgbClr val="3E5278"/>
                </a:solidFill>
                <a:latin typeface="Roboto Lt"/>
                <a:cs typeface="Roboto Lt"/>
              </a:rPr>
              <a:t>р</a:t>
            </a:r>
            <a:r>
              <a:rPr sz="2000" spc="-130" dirty="0">
                <a:solidFill>
                  <a:srgbClr val="3E5278"/>
                </a:solidFill>
                <a:latin typeface="Roboto Lt"/>
                <a:cs typeface="Roboto Lt"/>
              </a:rPr>
              <a:t>ас</a:t>
            </a:r>
            <a:r>
              <a:rPr sz="2000" spc="-90" dirty="0">
                <a:solidFill>
                  <a:srgbClr val="3E5278"/>
                </a:solidFill>
                <a:latin typeface="Roboto Lt"/>
                <a:cs typeface="Roboto Lt"/>
              </a:rPr>
              <a:t>ок,</a:t>
            </a:r>
            <a:r>
              <a:rPr sz="2000" spc="-3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25" dirty="0">
                <a:solidFill>
                  <a:srgbClr val="3E5278"/>
                </a:solidFill>
                <a:latin typeface="Roboto Lt"/>
                <a:cs typeface="Roboto Lt"/>
              </a:rPr>
              <a:t>кл</a:t>
            </a:r>
            <a:r>
              <a:rPr sz="2000" spc="-130" dirty="0">
                <a:solidFill>
                  <a:srgbClr val="3E5278"/>
                </a:solidFill>
                <a:latin typeface="Roboto Lt"/>
                <a:cs typeface="Roboto Lt"/>
              </a:rPr>
              <a:t>е</a:t>
            </a:r>
            <a:r>
              <a:rPr sz="2000" spc="-125" dirty="0">
                <a:solidFill>
                  <a:srgbClr val="3E5278"/>
                </a:solidFill>
                <a:latin typeface="Roboto Lt"/>
                <a:cs typeface="Roboto Lt"/>
              </a:rPr>
              <a:t>й</a:t>
            </a:r>
            <a:r>
              <a:rPr sz="2000" dirty="0">
                <a:solidFill>
                  <a:srgbClr val="3E5278"/>
                </a:solidFill>
                <a:latin typeface="Roboto Lt"/>
                <a:cs typeface="Roboto Lt"/>
              </a:rPr>
              <a:t>,</a:t>
            </a:r>
            <a:r>
              <a:rPr sz="2000" spc="-5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30" dirty="0">
                <a:solidFill>
                  <a:srgbClr val="3E5278"/>
                </a:solidFill>
                <a:latin typeface="Roboto Lt"/>
                <a:cs typeface="Roboto Lt"/>
              </a:rPr>
              <a:t>б</a:t>
            </a:r>
            <a:r>
              <a:rPr sz="2000" spc="-135" dirty="0">
                <a:solidFill>
                  <a:srgbClr val="3E5278"/>
                </a:solidFill>
                <a:latin typeface="Roboto Lt"/>
                <a:cs typeface="Roboto Lt"/>
              </a:rPr>
              <a:t>е</a:t>
            </a:r>
            <a:r>
              <a:rPr sz="2000" spc="-125" dirty="0">
                <a:solidFill>
                  <a:srgbClr val="3E5278"/>
                </a:solidFill>
                <a:latin typeface="Roboto Lt"/>
                <a:cs typeface="Roboto Lt"/>
              </a:rPr>
              <a:t>н</a:t>
            </a:r>
            <a:r>
              <a:rPr sz="2000" spc="-150" dirty="0">
                <a:solidFill>
                  <a:srgbClr val="3E5278"/>
                </a:solidFill>
                <a:latin typeface="Roboto Lt"/>
                <a:cs typeface="Roboto Lt"/>
              </a:rPr>
              <a:t>зи</a:t>
            </a:r>
            <a:r>
              <a:rPr sz="2000" spc="-145" dirty="0">
                <a:solidFill>
                  <a:srgbClr val="3E5278"/>
                </a:solidFill>
                <a:latin typeface="Roboto Lt"/>
                <a:cs typeface="Roboto Lt"/>
              </a:rPr>
              <a:t>н</a:t>
            </a:r>
            <a:r>
              <a:rPr sz="2000" dirty="0">
                <a:solidFill>
                  <a:srgbClr val="3E5278"/>
                </a:solidFill>
                <a:latin typeface="Roboto Lt"/>
                <a:cs typeface="Roboto Lt"/>
              </a:rPr>
              <a:t>,</a:t>
            </a:r>
            <a:r>
              <a:rPr sz="2000" spc="-50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000" spc="-135" dirty="0">
                <a:solidFill>
                  <a:srgbClr val="3E5278"/>
                </a:solidFill>
                <a:latin typeface="Roboto Lt"/>
                <a:cs typeface="Roboto Lt"/>
              </a:rPr>
              <a:t>очис</a:t>
            </a:r>
            <a:r>
              <a:rPr sz="2000" spc="-150" dirty="0">
                <a:solidFill>
                  <a:srgbClr val="3E5278"/>
                </a:solidFill>
                <a:latin typeface="Roboto Lt"/>
                <a:cs typeface="Roboto Lt"/>
              </a:rPr>
              <a:t>т</a:t>
            </a:r>
            <a:r>
              <a:rPr sz="2000" spc="-155" dirty="0">
                <a:solidFill>
                  <a:srgbClr val="3E5278"/>
                </a:solidFill>
                <a:latin typeface="Roboto Lt"/>
                <a:cs typeface="Roboto Lt"/>
              </a:rPr>
              <a:t>и</a:t>
            </a:r>
            <a:r>
              <a:rPr sz="2000" spc="-135" dirty="0">
                <a:solidFill>
                  <a:srgbClr val="3E5278"/>
                </a:solidFill>
                <a:latin typeface="Roboto Lt"/>
                <a:cs typeface="Roboto Lt"/>
              </a:rPr>
              <a:t>тели</a:t>
            </a:r>
            <a:endParaRPr sz="2000">
              <a:latin typeface="Roboto Lt"/>
              <a:cs typeface="Roboto 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381000"/>
            <a:ext cx="6303645" cy="771525"/>
          </a:xfrm>
          <a:prstGeom prst="rect">
            <a:avLst/>
          </a:prstGeom>
        </p:spPr>
        <p:txBody>
          <a:bodyPr vert="horz" wrap="square" lIns="0" tIns="15367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210"/>
              </a:spcBef>
            </a:pPr>
            <a:r>
              <a:rPr sz="2400" spc="30" dirty="0"/>
              <a:t>РАСПРОСТРАННЕНОСТЬ</a:t>
            </a:r>
            <a:r>
              <a:rPr sz="2400" spc="20" dirty="0"/>
              <a:t> </a:t>
            </a:r>
            <a:r>
              <a:rPr sz="2400" spc="25" dirty="0"/>
              <a:t>НАРКОТИКОВ</a:t>
            </a:r>
            <a:r>
              <a:rPr sz="2400" spc="15" dirty="0"/>
              <a:t> </a:t>
            </a:r>
            <a:r>
              <a:rPr sz="2400" spc="5" dirty="0"/>
              <a:t>В</a:t>
            </a:r>
            <a:r>
              <a:rPr sz="2400" spc="30" dirty="0"/>
              <a:t> </a:t>
            </a:r>
            <a:r>
              <a:rPr sz="2400" spc="20" dirty="0"/>
              <a:t>МИРЕ</a:t>
            </a:r>
            <a:endParaRPr sz="24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5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180847" y="1880082"/>
            <a:ext cx="8825230" cy="116903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09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70" dirty="0">
                <a:solidFill>
                  <a:srgbClr val="253147"/>
                </a:solidFill>
                <a:latin typeface="Roboto Lt"/>
                <a:cs typeface="Roboto Lt"/>
              </a:rPr>
              <a:t>САМЫЕ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60" dirty="0">
                <a:solidFill>
                  <a:srgbClr val="253147"/>
                </a:solidFill>
                <a:latin typeface="Roboto Lt"/>
                <a:cs typeface="Roboto Lt"/>
              </a:rPr>
              <a:t>РАСПРОСТРАНЕННЫЕ</a:t>
            </a:r>
            <a:r>
              <a:rPr sz="2000" spc="-8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55" dirty="0">
                <a:solidFill>
                  <a:srgbClr val="253147"/>
                </a:solidFill>
                <a:latin typeface="Roboto Lt"/>
                <a:cs typeface="Roboto Lt"/>
              </a:rPr>
              <a:t>НАРКОТИКИ</a:t>
            </a:r>
            <a:r>
              <a:rPr sz="2000" spc="-7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60" dirty="0">
                <a:solidFill>
                  <a:srgbClr val="253147"/>
                </a:solidFill>
                <a:latin typeface="Roboto Lt"/>
                <a:cs typeface="Roboto Lt"/>
              </a:rPr>
              <a:t>В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70" dirty="0">
                <a:solidFill>
                  <a:srgbClr val="253147"/>
                </a:solidFill>
                <a:latin typeface="Roboto Lt"/>
                <a:cs typeface="Roboto Lt"/>
              </a:rPr>
              <a:t>МИРЕ</a:t>
            </a:r>
            <a:r>
              <a:rPr sz="2000" spc="-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325" dirty="0">
                <a:solidFill>
                  <a:srgbClr val="253147"/>
                </a:solidFill>
                <a:latin typeface="Roboto Lt"/>
                <a:cs typeface="Roboto Lt"/>
              </a:rPr>
              <a:t>-</a:t>
            </a:r>
            <a:r>
              <a:rPr sz="2000" spc="-19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90" dirty="0">
                <a:solidFill>
                  <a:srgbClr val="253147"/>
                </a:solidFill>
                <a:latin typeface="Roboto"/>
                <a:cs typeface="Roboto"/>
              </a:rPr>
              <a:t>КАННАБИНОИДЫ</a:t>
            </a:r>
            <a:endParaRPr sz="20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 </a:t>
            </a:r>
            <a:r>
              <a:rPr sz="2000" spc="-3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spc="-155" dirty="0">
                <a:solidFill>
                  <a:srgbClr val="253147"/>
                </a:solidFill>
                <a:latin typeface="Roboto Lt"/>
                <a:cs typeface="Roboto Lt"/>
              </a:rPr>
              <a:t>НА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70" dirty="0">
                <a:solidFill>
                  <a:srgbClr val="253147"/>
                </a:solidFill>
                <a:latin typeface="Roboto Lt"/>
                <a:cs typeface="Roboto Lt"/>
              </a:rPr>
              <a:t>В</a:t>
            </a:r>
            <a:r>
              <a:rPr sz="2000" spc="-160" dirty="0">
                <a:solidFill>
                  <a:srgbClr val="253147"/>
                </a:solidFill>
                <a:latin typeface="Roboto Lt"/>
                <a:cs typeface="Roboto Lt"/>
              </a:rPr>
              <a:t>ТОРО</a:t>
            </a:r>
            <a:r>
              <a:rPr sz="2000" spc="-229" dirty="0">
                <a:solidFill>
                  <a:srgbClr val="253147"/>
                </a:solidFill>
                <a:latin typeface="Roboto Lt"/>
                <a:cs typeface="Roboto Lt"/>
              </a:rPr>
              <a:t>М</a:t>
            </a:r>
            <a:r>
              <a:rPr sz="2000" spc="-6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50" dirty="0">
                <a:solidFill>
                  <a:srgbClr val="253147"/>
                </a:solidFill>
                <a:latin typeface="Roboto Lt"/>
                <a:cs typeface="Roboto Lt"/>
              </a:rPr>
              <a:t>МЕСТЕ</a:t>
            </a:r>
            <a:r>
              <a:rPr sz="2000" spc="-4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325" dirty="0">
                <a:solidFill>
                  <a:srgbClr val="253147"/>
                </a:solidFill>
                <a:latin typeface="Roboto Lt"/>
                <a:cs typeface="Roboto Lt"/>
              </a:rPr>
              <a:t>-</a:t>
            </a:r>
            <a:r>
              <a:rPr sz="2000" spc="-4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i="1" spc="-180" dirty="0">
                <a:solidFill>
                  <a:srgbClr val="253147"/>
                </a:solidFill>
                <a:latin typeface="Roboto"/>
                <a:cs typeface="Roboto"/>
              </a:rPr>
              <a:t>АМФЕТАМИНЫ</a:t>
            </a:r>
            <a:endParaRPr sz="20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000" dirty="0">
                <a:solidFill>
                  <a:srgbClr val="C6D2E6"/>
                </a:solidFill>
                <a:latin typeface="Cambria Math"/>
                <a:cs typeface="Cambria Math"/>
              </a:rPr>
              <a:t>▰</a:t>
            </a:r>
            <a:r>
              <a:rPr sz="2000" spc="420" dirty="0">
                <a:solidFill>
                  <a:srgbClr val="C6D2E6"/>
                </a:solidFill>
                <a:latin typeface="Cambria Math"/>
                <a:cs typeface="Cambria Math"/>
              </a:rPr>
              <a:t> </a:t>
            </a:r>
            <a:r>
              <a:rPr sz="2000" i="1" spc="-190" dirty="0">
                <a:solidFill>
                  <a:srgbClr val="253147"/>
                </a:solidFill>
                <a:latin typeface="Roboto"/>
                <a:cs typeface="Roboto"/>
              </a:rPr>
              <a:t>ОПИАТЫ</a:t>
            </a:r>
            <a:r>
              <a:rPr sz="2000" i="1" spc="-35" dirty="0">
                <a:solidFill>
                  <a:srgbClr val="253147"/>
                </a:solidFill>
                <a:latin typeface="Roboto"/>
                <a:cs typeface="Roboto"/>
              </a:rPr>
              <a:t> </a:t>
            </a:r>
            <a:r>
              <a:rPr sz="2000" spc="-325" dirty="0">
                <a:solidFill>
                  <a:srgbClr val="253147"/>
                </a:solidFill>
                <a:latin typeface="Roboto Lt"/>
                <a:cs typeface="Roboto Lt"/>
              </a:rPr>
              <a:t>-</a:t>
            </a:r>
            <a:r>
              <a:rPr sz="2000" spc="-19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60" dirty="0">
                <a:solidFill>
                  <a:srgbClr val="253147"/>
                </a:solidFill>
                <a:latin typeface="Roboto Lt"/>
                <a:cs typeface="Roboto Lt"/>
              </a:rPr>
              <a:t>ГЛАВНЫЕ</a:t>
            </a:r>
            <a:r>
              <a:rPr sz="2000" spc="-5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40" dirty="0">
                <a:solidFill>
                  <a:srgbClr val="253147"/>
                </a:solidFill>
                <a:latin typeface="Roboto Lt"/>
                <a:cs typeface="Roboto Lt"/>
              </a:rPr>
              <a:t>НАРКОТИКИ,</a:t>
            </a:r>
            <a:r>
              <a:rPr sz="2000" spc="-5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80" dirty="0">
                <a:solidFill>
                  <a:srgbClr val="253147"/>
                </a:solidFill>
                <a:latin typeface="Roboto Lt"/>
                <a:cs typeface="Roboto Lt"/>
              </a:rPr>
              <a:t>НАНОСЯЩИЕ</a:t>
            </a:r>
            <a:r>
              <a:rPr sz="2000" spc="-6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95" dirty="0">
                <a:solidFill>
                  <a:srgbClr val="253147"/>
                </a:solidFill>
                <a:latin typeface="Roboto Lt"/>
                <a:cs typeface="Roboto Lt"/>
              </a:rPr>
              <a:t>НАИБОЛЬШИЙ</a:t>
            </a:r>
            <a:r>
              <a:rPr sz="2000" spc="-55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60" dirty="0">
                <a:solidFill>
                  <a:srgbClr val="253147"/>
                </a:solidFill>
                <a:latin typeface="Roboto Lt"/>
                <a:cs typeface="Roboto Lt"/>
              </a:rPr>
              <a:t>ВРЕД</a:t>
            </a:r>
            <a:r>
              <a:rPr sz="2000" spc="-30" dirty="0">
                <a:solidFill>
                  <a:srgbClr val="253147"/>
                </a:solidFill>
                <a:latin typeface="Roboto Lt"/>
                <a:cs typeface="Roboto Lt"/>
              </a:rPr>
              <a:t> </a:t>
            </a:r>
            <a:r>
              <a:rPr sz="2000" spc="-195" dirty="0">
                <a:solidFill>
                  <a:srgbClr val="253147"/>
                </a:solidFill>
                <a:latin typeface="Roboto Lt"/>
                <a:cs typeface="Roboto Lt"/>
              </a:rPr>
              <a:t>ЗДОРОВЬЮ</a:t>
            </a:r>
            <a:endParaRPr sz="2000">
              <a:latin typeface="Roboto Lt"/>
              <a:cs typeface="Roboto 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946392" y="4948428"/>
            <a:ext cx="394970" cy="131445"/>
          </a:xfrm>
          <a:custGeom>
            <a:avLst/>
            <a:gdLst/>
            <a:ahLst/>
            <a:cxnLst/>
            <a:rect l="l" t="t" r="r" b="b"/>
            <a:pathLst>
              <a:path w="394970" h="131445">
                <a:moveTo>
                  <a:pt x="394715" y="0"/>
                </a:moveTo>
                <a:lnTo>
                  <a:pt x="0" y="0"/>
                </a:lnTo>
                <a:lnTo>
                  <a:pt x="266700" y="131064"/>
                </a:lnTo>
                <a:lnTo>
                  <a:pt x="394715" y="0"/>
                </a:lnTo>
                <a:close/>
              </a:path>
            </a:pathLst>
          </a:custGeom>
          <a:solidFill>
            <a:srgbClr val="D26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949440" y="4472939"/>
            <a:ext cx="2194560" cy="670560"/>
            <a:chOff x="6949440" y="4472939"/>
            <a:chExt cx="2194560" cy="670560"/>
          </a:xfrm>
        </p:grpSpPr>
        <p:sp>
          <p:nvSpPr>
            <p:cNvPr id="4" name="object 4"/>
            <p:cNvSpPr/>
            <p:nvPr/>
          </p:nvSpPr>
          <p:spPr>
            <a:xfrm>
              <a:off x="7106412" y="4472940"/>
              <a:ext cx="2037714" cy="670560"/>
            </a:xfrm>
            <a:custGeom>
              <a:avLst/>
              <a:gdLst/>
              <a:ahLst/>
              <a:cxnLst/>
              <a:rect l="l" t="t" r="r" b="b"/>
              <a:pathLst>
                <a:path w="2037715" h="670560">
                  <a:moveTo>
                    <a:pt x="2037575" y="0"/>
                  </a:moveTo>
                  <a:lnTo>
                    <a:pt x="670560" y="0"/>
                  </a:lnTo>
                  <a:lnTo>
                    <a:pt x="669036" y="0"/>
                  </a:lnTo>
                  <a:lnTo>
                    <a:pt x="669036" y="1524"/>
                  </a:lnTo>
                  <a:lnTo>
                    <a:pt x="0" y="670560"/>
                  </a:lnTo>
                  <a:lnTo>
                    <a:pt x="669036" y="670560"/>
                  </a:lnTo>
                  <a:lnTo>
                    <a:pt x="670560" y="670560"/>
                  </a:lnTo>
                  <a:lnTo>
                    <a:pt x="2037575" y="670560"/>
                  </a:lnTo>
                  <a:lnTo>
                    <a:pt x="2037575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49440" y="4646676"/>
              <a:ext cx="2194560" cy="304800"/>
            </a:xfrm>
            <a:custGeom>
              <a:avLst/>
              <a:gdLst/>
              <a:ahLst/>
              <a:cxnLst/>
              <a:rect l="l" t="t" r="r" b="b"/>
              <a:pathLst>
                <a:path w="2194559" h="304800">
                  <a:moveTo>
                    <a:pt x="2194560" y="0"/>
                  </a:moveTo>
                  <a:lnTo>
                    <a:pt x="304800" y="0"/>
                  </a:lnTo>
                  <a:lnTo>
                    <a:pt x="298704" y="0"/>
                  </a:lnTo>
                  <a:lnTo>
                    <a:pt x="298704" y="6096"/>
                  </a:lnTo>
                  <a:lnTo>
                    <a:pt x="0" y="304800"/>
                  </a:lnTo>
                  <a:lnTo>
                    <a:pt x="298704" y="304800"/>
                  </a:lnTo>
                  <a:lnTo>
                    <a:pt x="304800" y="304800"/>
                  </a:lnTo>
                  <a:lnTo>
                    <a:pt x="2194560" y="304800"/>
                  </a:lnTo>
                  <a:lnTo>
                    <a:pt x="2194560" y="0"/>
                  </a:lnTo>
                  <a:close/>
                </a:path>
              </a:pathLst>
            </a:custGeom>
            <a:solidFill>
              <a:srgbClr val="FF9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808988" y="64007"/>
            <a:ext cx="393700" cy="131445"/>
          </a:xfrm>
          <a:custGeom>
            <a:avLst/>
            <a:gdLst/>
            <a:ahLst/>
            <a:cxnLst/>
            <a:rect l="l" t="t" r="r" b="b"/>
            <a:pathLst>
              <a:path w="393700" h="131445">
                <a:moveTo>
                  <a:pt x="127507" y="0"/>
                </a:moveTo>
                <a:lnTo>
                  <a:pt x="0" y="131063"/>
                </a:lnTo>
                <a:lnTo>
                  <a:pt x="393192" y="131063"/>
                </a:lnTo>
                <a:lnTo>
                  <a:pt x="127507" y="0"/>
                </a:lnTo>
                <a:close/>
              </a:path>
            </a:pathLst>
          </a:custGeom>
          <a:solidFill>
            <a:srgbClr val="2531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0" y="0"/>
            <a:ext cx="2199640" cy="670560"/>
            <a:chOff x="0" y="0"/>
            <a:chExt cx="2199640" cy="670560"/>
          </a:xfrm>
        </p:grpSpPr>
        <p:sp>
          <p:nvSpPr>
            <p:cNvPr id="8" name="object 8"/>
            <p:cNvSpPr/>
            <p:nvPr/>
          </p:nvSpPr>
          <p:spPr>
            <a:xfrm>
              <a:off x="3048" y="0"/>
              <a:ext cx="2040889" cy="670560"/>
            </a:xfrm>
            <a:custGeom>
              <a:avLst/>
              <a:gdLst/>
              <a:ahLst/>
              <a:cxnLst/>
              <a:rect l="l" t="t" r="r" b="b"/>
              <a:pathLst>
                <a:path w="2040889" h="670560">
                  <a:moveTo>
                    <a:pt x="2040636" y="0"/>
                  </a:moveTo>
                  <a:lnTo>
                    <a:pt x="1371600" y="0"/>
                  </a:lnTo>
                  <a:lnTo>
                    <a:pt x="1368552" y="0"/>
                  </a:lnTo>
                  <a:lnTo>
                    <a:pt x="0" y="0"/>
                  </a:lnTo>
                  <a:lnTo>
                    <a:pt x="0" y="670560"/>
                  </a:lnTo>
                  <a:lnTo>
                    <a:pt x="1368552" y="670560"/>
                  </a:lnTo>
                  <a:lnTo>
                    <a:pt x="1371600" y="670560"/>
                  </a:lnTo>
                  <a:lnTo>
                    <a:pt x="1371600" y="667524"/>
                  </a:lnTo>
                  <a:lnTo>
                    <a:pt x="2040636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192023"/>
              <a:ext cx="2199640" cy="304800"/>
            </a:xfrm>
            <a:custGeom>
              <a:avLst/>
              <a:gdLst/>
              <a:ahLst/>
              <a:cxnLst/>
              <a:rect l="l" t="t" r="r" b="b"/>
              <a:pathLst>
                <a:path w="2199640" h="304800">
                  <a:moveTo>
                    <a:pt x="2199132" y="0"/>
                  </a:moveTo>
                  <a:lnTo>
                    <a:pt x="1901952" y="0"/>
                  </a:lnTo>
                  <a:lnTo>
                    <a:pt x="1895856" y="0"/>
                  </a:lnTo>
                  <a:lnTo>
                    <a:pt x="0" y="0"/>
                  </a:lnTo>
                  <a:lnTo>
                    <a:pt x="0" y="304800"/>
                  </a:lnTo>
                  <a:lnTo>
                    <a:pt x="1895856" y="304800"/>
                  </a:lnTo>
                  <a:lnTo>
                    <a:pt x="1901952" y="304800"/>
                  </a:lnTo>
                  <a:lnTo>
                    <a:pt x="1901952" y="298678"/>
                  </a:lnTo>
                  <a:lnTo>
                    <a:pt x="2199132" y="0"/>
                  </a:lnTo>
                  <a:close/>
                </a:path>
              </a:pathLst>
            </a:custGeom>
            <a:solidFill>
              <a:srgbClr val="3E52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260365" y="1674025"/>
            <a:ext cx="3728085" cy="2056130"/>
            <a:chOff x="260365" y="1674025"/>
            <a:chExt cx="3728085" cy="2056130"/>
          </a:xfrm>
        </p:grpSpPr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0365" y="1674025"/>
              <a:ext cx="3722775" cy="2055645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819143" y="3136391"/>
              <a:ext cx="165100" cy="71755"/>
            </a:xfrm>
            <a:custGeom>
              <a:avLst/>
              <a:gdLst/>
              <a:ahLst/>
              <a:cxnLst/>
              <a:rect l="l" t="t" r="r" b="b"/>
              <a:pathLst>
                <a:path w="165100" h="71755">
                  <a:moveTo>
                    <a:pt x="0" y="0"/>
                  </a:moveTo>
                  <a:lnTo>
                    <a:pt x="106679" y="71627"/>
                  </a:lnTo>
                  <a:lnTo>
                    <a:pt x="164591" y="71627"/>
                  </a:lnTo>
                </a:path>
              </a:pathLst>
            </a:custGeom>
            <a:ln w="9144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767332" y="1351915"/>
            <a:ext cx="5492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10" dirty="0">
                <a:solidFill>
                  <a:srgbClr val="C00000"/>
                </a:solidFill>
                <a:latin typeface="Roboto Lt"/>
                <a:cs typeface="Roboto Lt"/>
              </a:rPr>
              <a:t>69</a:t>
            </a:r>
            <a:r>
              <a:rPr sz="1800" spc="-40" dirty="0">
                <a:solidFill>
                  <a:srgbClr val="C00000"/>
                </a:solidFill>
                <a:latin typeface="Roboto Lt"/>
                <a:cs typeface="Roboto Lt"/>
              </a:rPr>
              <a:t>,</a:t>
            </a:r>
            <a:r>
              <a:rPr sz="1800" spc="-160" dirty="0">
                <a:solidFill>
                  <a:srgbClr val="C00000"/>
                </a:solidFill>
                <a:latin typeface="Roboto Lt"/>
                <a:cs typeface="Roboto Lt"/>
              </a:rPr>
              <a:t>1%</a:t>
            </a:r>
            <a:endParaRPr sz="1800">
              <a:latin typeface="Roboto Lt"/>
              <a:cs typeface="Roboto L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40378" y="2248280"/>
            <a:ext cx="4381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solidFill>
                  <a:srgbClr val="00AF50"/>
                </a:solidFill>
                <a:latin typeface="Roboto Lt"/>
                <a:cs typeface="Roboto Lt"/>
              </a:rPr>
              <a:t>4</a:t>
            </a:r>
            <a:r>
              <a:rPr sz="1800" spc="-35" dirty="0">
                <a:solidFill>
                  <a:srgbClr val="00AF50"/>
                </a:solidFill>
                <a:latin typeface="Roboto Lt"/>
                <a:cs typeface="Roboto Lt"/>
              </a:rPr>
              <a:t>,</a:t>
            </a:r>
            <a:r>
              <a:rPr sz="1800" spc="-160" dirty="0">
                <a:solidFill>
                  <a:srgbClr val="00AF50"/>
                </a:solidFill>
                <a:latin typeface="Roboto Lt"/>
                <a:cs typeface="Roboto Lt"/>
              </a:rPr>
              <a:t>9%</a:t>
            </a:r>
            <a:endParaRPr sz="1800">
              <a:latin typeface="Roboto Lt"/>
              <a:cs typeface="Roboto L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989578" y="2968193"/>
            <a:ext cx="43815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10" dirty="0">
                <a:solidFill>
                  <a:srgbClr val="6F2F9F"/>
                </a:solidFill>
                <a:latin typeface="Roboto Lt"/>
                <a:cs typeface="Roboto Lt"/>
              </a:rPr>
              <a:t>0,1%</a:t>
            </a:r>
            <a:endParaRPr sz="1800">
              <a:latin typeface="Roboto Lt"/>
              <a:cs typeface="Roboto L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32123" y="3238880"/>
            <a:ext cx="4381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solidFill>
                  <a:srgbClr val="006FC0"/>
                </a:solidFill>
                <a:latin typeface="Roboto Lt"/>
                <a:cs typeface="Roboto Lt"/>
              </a:rPr>
              <a:t>3</a:t>
            </a:r>
            <a:r>
              <a:rPr sz="1800" spc="-35" dirty="0">
                <a:solidFill>
                  <a:srgbClr val="006FC0"/>
                </a:solidFill>
                <a:latin typeface="Roboto Lt"/>
                <a:cs typeface="Roboto Lt"/>
              </a:rPr>
              <a:t>,</a:t>
            </a:r>
            <a:r>
              <a:rPr sz="1800" spc="-160" dirty="0">
                <a:solidFill>
                  <a:srgbClr val="006FC0"/>
                </a:solidFill>
                <a:latin typeface="Roboto Lt"/>
                <a:cs typeface="Roboto Lt"/>
              </a:rPr>
              <a:t>9%</a:t>
            </a:r>
            <a:endParaRPr sz="1800">
              <a:latin typeface="Roboto Lt"/>
              <a:cs typeface="Roboto L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418969" y="3650386"/>
            <a:ext cx="5492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10" dirty="0">
                <a:solidFill>
                  <a:srgbClr val="D79F39"/>
                </a:solidFill>
                <a:latin typeface="Roboto Lt"/>
                <a:cs typeface="Roboto Lt"/>
              </a:rPr>
              <a:t>21</a:t>
            </a:r>
            <a:r>
              <a:rPr sz="1800" spc="-40" dirty="0">
                <a:solidFill>
                  <a:srgbClr val="D79F39"/>
                </a:solidFill>
                <a:latin typeface="Roboto Lt"/>
                <a:cs typeface="Roboto Lt"/>
              </a:rPr>
              <a:t>,</a:t>
            </a:r>
            <a:r>
              <a:rPr sz="1800" spc="-160" dirty="0">
                <a:solidFill>
                  <a:srgbClr val="D79F39"/>
                </a:solidFill>
                <a:latin typeface="Roboto Lt"/>
                <a:cs typeface="Roboto Lt"/>
              </a:rPr>
              <a:t>6%</a:t>
            </a:r>
            <a:endParaRPr sz="1800">
              <a:latin typeface="Roboto Lt"/>
              <a:cs typeface="Roboto L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876804" y="1160780"/>
            <a:ext cx="7677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45" dirty="0">
                <a:solidFill>
                  <a:srgbClr val="3E5278"/>
                </a:solidFill>
                <a:latin typeface="Roboto Cn"/>
                <a:cs typeface="Roboto Cn"/>
              </a:rPr>
              <a:t>2018 </a:t>
            </a:r>
            <a:r>
              <a:rPr sz="2000" b="1" spc="30" dirty="0">
                <a:solidFill>
                  <a:srgbClr val="3E5278"/>
                </a:solidFill>
                <a:latin typeface="Roboto Cn"/>
                <a:cs typeface="Roboto Cn"/>
              </a:rPr>
              <a:t>г.</a:t>
            </a:r>
            <a:endParaRPr sz="2000">
              <a:latin typeface="Roboto Cn"/>
              <a:cs typeface="Roboto Cn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2273045" y="72390"/>
            <a:ext cx="598106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56970" marR="5080" indent="-1144905">
              <a:lnSpc>
                <a:spcPct val="100000"/>
              </a:lnSpc>
              <a:spcBef>
                <a:spcPts val="95"/>
              </a:spcBef>
            </a:pPr>
            <a:r>
              <a:rPr spc="25" dirty="0">
                <a:solidFill>
                  <a:srgbClr val="3E5278"/>
                </a:solidFill>
              </a:rPr>
              <a:t>ВИДЫ ПОТРЕБЛЯЕМЫХ </a:t>
            </a:r>
            <a:r>
              <a:rPr spc="30" dirty="0">
                <a:solidFill>
                  <a:srgbClr val="3E5278"/>
                </a:solidFill>
              </a:rPr>
              <a:t>НАРКОТИКОВ </a:t>
            </a:r>
            <a:r>
              <a:rPr spc="5" dirty="0">
                <a:solidFill>
                  <a:srgbClr val="3E5278"/>
                </a:solidFill>
              </a:rPr>
              <a:t>В </a:t>
            </a:r>
            <a:r>
              <a:rPr spc="-605" dirty="0">
                <a:solidFill>
                  <a:srgbClr val="3E5278"/>
                </a:solidFill>
              </a:rPr>
              <a:t> </a:t>
            </a:r>
            <a:r>
              <a:rPr spc="15" dirty="0">
                <a:solidFill>
                  <a:srgbClr val="3E5278"/>
                </a:solidFill>
              </a:rPr>
              <a:t>МОСКОВСКОЙ</a:t>
            </a:r>
            <a:r>
              <a:rPr spc="25" dirty="0">
                <a:solidFill>
                  <a:srgbClr val="3E5278"/>
                </a:solidFill>
              </a:rPr>
              <a:t> </a:t>
            </a:r>
            <a:r>
              <a:rPr spc="40" dirty="0">
                <a:solidFill>
                  <a:srgbClr val="3E5278"/>
                </a:solidFill>
              </a:rPr>
              <a:t>ОБЛАСТИ</a:t>
            </a:r>
          </a:p>
        </p:txBody>
      </p:sp>
      <p:grpSp>
        <p:nvGrpSpPr>
          <p:cNvPr id="20" name="object 20"/>
          <p:cNvGrpSpPr/>
          <p:nvPr/>
        </p:nvGrpSpPr>
        <p:grpSpPr>
          <a:xfrm>
            <a:off x="4680203" y="627887"/>
            <a:ext cx="4177029" cy="4476750"/>
            <a:chOff x="4680203" y="627887"/>
            <a:chExt cx="4177029" cy="4476750"/>
          </a:xfrm>
        </p:grpSpPr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80203" y="627887"/>
              <a:ext cx="4176522" cy="4476750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8345423" y="3369564"/>
              <a:ext cx="297180" cy="212090"/>
            </a:xfrm>
            <a:custGeom>
              <a:avLst/>
              <a:gdLst/>
              <a:ahLst/>
              <a:cxnLst/>
              <a:rect l="l" t="t" r="r" b="b"/>
              <a:pathLst>
                <a:path w="297179" h="212089">
                  <a:moveTo>
                    <a:pt x="0" y="0"/>
                  </a:moveTo>
                  <a:lnTo>
                    <a:pt x="239268" y="211836"/>
                  </a:lnTo>
                  <a:lnTo>
                    <a:pt x="297179" y="211836"/>
                  </a:lnTo>
                </a:path>
              </a:pathLst>
            </a:custGeom>
            <a:ln w="9144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6405498" y="1300098"/>
            <a:ext cx="5492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10" dirty="0">
                <a:solidFill>
                  <a:srgbClr val="C00000"/>
                </a:solidFill>
                <a:latin typeface="Roboto Lt"/>
                <a:cs typeface="Roboto Lt"/>
              </a:rPr>
              <a:t>74</a:t>
            </a:r>
            <a:r>
              <a:rPr sz="1800" spc="-40" dirty="0">
                <a:solidFill>
                  <a:srgbClr val="C00000"/>
                </a:solidFill>
                <a:latin typeface="Roboto Lt"/>
                <a:cs typeface="Roboto Lt"/>
              </a:rPr>
              <a:t>,</a:t>
            </a:r>
            <a:r>
              <a:rPr sz="1800" spc="-160" dirty="0">
                <a:solidFill>
                  <a:srgbClr val="C00000"/>
                </a:solidFill>
                <a:latin typeface="Roboto Lt"/>
                <a:cs typeface="Roboto Lt"/>
              </a:rPr>
              <a:t>2%</a:t>
            </a:r>
            <a:endParaRPr sz="1800">
              <a:latin typeface="Roboto Lt"/>
              <a:cs typeface="Roboto L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248904" y="2434208"/>
            <a:ext cx="4381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solidFill>
                  <a:srgbClr val="00AF50"/>
                </a:solidFill>
                <a:latin typeface="Roboto Lt"/>
                <a:cs typeface="Roboto Lt"/>
              </a:rPr>
              <a:t>4</a:t>
            </a:r>
            <a:r>
              <a:rPr sz="1800" spc="-35" dirty="0">
                <a:solidFill>
                  <a:srgbClr val="00AF50"/>
                </a:solidFill>
                <a:latin typeface="Roboto Lt"/>
                <a:cs typeface="Roboto Lt"/>
              </a:rPr>
              <a:t>,</a:t>
            </a:r>
            <a:r>
              <a:rPr sz="1800" spc="-160" dirty="0">
                <a:solidFill>
                  <a:srgbClr val="00AF50"/>
                </a:solidFill>
                <a:latin typeface="Roboto Lt"/>
                <a:cs typeface="Roboto Lt"/>
              </a:rPr>
              <a:t>9%</a:t>
            </a:r>
            <a:endParaRPr sz="1800">
              <a:latin typeface="Roboto Lt"/>
              <a:cs typeface="Roboto L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649969" y="3341065"/>
            <a:ext cx="43815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10" dirty="0">
                <a:solidFill>
                  <a:srgbClr val="6F2F9F"/>
                </a:solidFill>
                <a:latin typeface="Roboto Lt"/>
                <a:cs typeface="Roboto Lt"/>
              </a:rPr>
              <a:t>0,2%</a:t>
            </a:r>
            <a:endParaRPr sz="1800">
              <a:latin typeface="Roboto Lt"/>
              <a:cs typeface="Roboto L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963916" y="3419983"/>
            <a:ext cx="4381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solidFill>
                  <a:srgbClr val="006FC0"/>
                </a:solidFill>
                <a:latin typeface="Roboto Lt"/>
                <a:cs typeface="Roboto Lt"/>
              </a:rPr>
              <a:t>3</a:t>
            </a:r>
            <a:r>
              <a:rPr sz="1800" spc="-35" dirty="0">
                <a:solidFill>
                  <a:srgbClr val="006FC0"/>
                </a:solidFill>
                <a:latin typeface="Roboto Lt"/>
                <a:cs typeface="Roboto Lt"/>
              </a:rPr>
              <a:t>,</a:t>
            </a:r>
            <a:r>
              <a:rPr sz="1800" spc="-160" dirty="0">
                <a:solidFill>
                  <a:srgbClr val="006FC0"/>
                </a:solidFill>
                <a:latin typeface="Roboto Lt"/>
                <a:cs typeface="Roboto Lt"/>
              </a:rPr>
              <a:t>4%</a:t>
            </a:r>
            <a:endParaRPr sz="1800">
              <a:latin typeface="Roboto Lt"/>
              <a:cs typeface="Roboto L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939533" y="3670198"/>
            <a:ext cx="5492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10" dirty="0">
                <a:solidFill>
                  <a:srgbClr val="D79F39"/>
                </a:solidFill>
                <a:latin typeface="Roboto Lt"/>
                <a:cs typeface="Roboto Lt"/>
              </a:rPr>
              <a:t>17</a:t>
            </a:r>
            <a:r>
              <a:rPr sz="1800" spc="-40" dirty="0">
                <a:solidFill>
                  <a:srgbClr val="D79F39"/>
                </a:solidFill>
                <a:latin typeface="Roboto Lt"/>
                <a:cs typeface="Roboto Lt"/>
              </a:rPr>
              <a:t>,</a:t>
            </a:r>
            <a:r>
              <a:rPr sz="1800" spc="-160" dirty="0">
                <a:solidFill>
                  <a:srgbClr val="D79F39"/>
                </a:solidFill>
                <a:latin typeface="Roboto Lt"/>
                <a:cs typeface="Roboto Lt"/>
              </a:rPr>
              <a:t>3%</a:t>
            </a:r>
            <a:endParaRPr sz="1800">
              <a:latin typeface="Roboto Lt"/>
              <a:cs typeface="Roboto L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635367" y="1147952"/>
            <a:ext cx="7670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45" dirty="0">
                <a:solidFill>
                  <a:srgbClr val="3E5278"/>
                </a:solidFill>
                <a:latin typeface="Roboto Cn"/>
                <a:cs typeface="Roboto Cn"/>
              </a:rPr>
              <a:t>2017 </a:t>
            </a:r>
            <a:r>
              <a:rPr sz="2000" b="1" spc="30" dirty="0">
                <a:solidFill>
                  <a:srgbClr val="3E5278"/>
                </a:solidFill>
                <a:latin typeface="Roboto Cn"/>
                <a:cs typeface="Roboto Cn"/>
              </a:rPr>
              <a:t>г.</a:t>
            </a:r>
            <a:endParaRPr sz="2000">
              <a:latin typeface="Roboto Cn"/>
              <a:cs typeface="Roboto Cn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4606988" y="3409124"/>
            <a:ext cx="140335" cy="658495"/>
            <a:chOff x="4606988" y="3409124"/>
            <a:chExt cx="140335" cy="658495"/>
          </a:xfrm>
        </p:grpSpPr>
        <p:sp>
          <p:nvSpPr>
            <p:cNvPr id="30" name="object 30"/>
            <p:cNvSpPr/>
            <p:nvPr/>
          </p:nvSpPr>
          <p:spPr>
            <a:xfrm>
              <a:off x="4620006" y="3422141"/>
              <a:ext cx="114300" cy="116205"/>
            </a:xfrm>
            <a:custGeom>
              <a:avLst/>
              <a:gdLst/>
              <a:ahLst/>
              <a:cxnLst/>
              <a:rect l="l" t="t" r="r" b="b"/>
              <a:pathLst>
                <a:path w="114300" h="116204">
                  <a:moveTo>
                    <a:pt x="114300" y="0"/>
                  </a:moveTo>
                  <a:lnTo>
                    <a:pt x="0" y="0"/>
                  </a:lnTo>
                  <a:lnTo>
                    <a:pt x="0" y="115823"/>
                  </a:lnTo>
                  <a:lnTo>
                    <a:pt x="114300" y="115823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620006" y="3422141"/>
              <a:ext cx="114300" cy="116205"/>
            </a:xfrm>
            <a:custGeom>
              <a:avLst/>
              <a:gdLst/>
              <a:ahLst/>
              <a:cxnLst/>
              <a:rect l="l" t="t" r="r" b="b"/>
              <a:pathLst>
                <a:path w="114300" h="116204">
                  <a:moveTo>
                    <a:pt x="0" y="115823"/>
                  </a:moveTo>
                  <a:lnTo>
                    <a:pt x="114300" y="115823"/>
                  </a:lnTo>
                  <a:lnTo>
                    <a:pt x="114300" y="0"/>
                  </a:lnTo>
                  <a:lnTo>
                    <a:pt x="0" y="0"/>
                  </a:lnTo>
                  <a:lnTo>
                    <a:pt x="0" y="115823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620006" y="3681221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0" y="114299"/>
                  </a:lnTo>
                  <a:lnTo>
                    <a:pt x="114300" y="114299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620006" y="3681221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114299"/>
                  </a:moveTo>
                  <a:lnTo>
                    <a:pt x="114300" y="114299"/>
                  </a:lnTo>
                  <a:lnTo>
                    <a:pt x="114300" y="0"/>
                  </a:lnTo>
                  <a:lnTo>
                    <a:pt x="0" y="0"/>
                  </a:lnTo>
                  <a:lnTo>
                    <a:pt x="0" y="114299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620006" y="3940301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0" y="114300"/>
                  </a:lnTo>
                  <a:lnTo>
                    <a:pt x="11430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620006" y="3940301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114300"/>
                  </a:moveTo>
                  <a:lnTo>
                    <a:pt x="114300" y="114300"/>
                  </a:lnTo>
                  <a:lnTo>
                    <a:pt x="114300" y="0"/>
                  </a:lnTo>
                  <a:lnTo>
                    <a:pt x="0" y="0"/>
                  </a:lnTo>
                  <a:lnTo>
                    <a:pt x="0" y="11430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4775072" y="3323082"/>
            <a:ext cx="1398905" cy="81788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ct val="94400"/>
              </a:lnSpc>
              <a:spcBef>
                <a:spcPts val="220"/>
              </a:spcBef>
            </a:pPr>
            <a:r>
              <a:rPr sz="1800" spc="-135" dirty="0">
                <a:solidFill>
                  <a:srgbClr val="001F5F"/>
                </a:solidFill>
                <a:latin typeface="Roboto Lt"/>
                <a:cs typeface="Roboto Lt"/>
              </a:rPr>
              <a:t>опиоиды </a:t>
            </a:r>
            <a:r>
              <a:rPr sz="1800" spc="-130" dirty="0">
                <a:solidFill>
                  <a:srgbClr val="001F5F"/>
                </a:solidFill>
                <a:latin typeface="Roboto Lt"/>
                <a:cs typeface="Roboto Lt"/>
              </a:rPr>
              <a:t> </a:t>
            </a:r>
            <a:r>
              <a:rPr sz="1800" spc="-125" dirty="0">
                <a:solidFill>
                  <a:srgbClr val="001F5F"/>
                </a:solidFill>
                <a:latin typeface="Roboto Lt"/>
                <a:cs typeface="Roboto Lt"/>
              </a:rPr>
              <a:t>канна</a:t>
            </a:r>
            <a:r>
              <a:rPr sz="1800" spc="-130" dirty="0">
                <a:solidFill>
                  <a:srgbClr val="001F5F"/>
                </a:solidFill>
                <a:latin typeface="Roboto Lt"/>
                <a:cs typeface="Roboto Lt"/>
              </a:rPr>
              <a:t>б</a:t>
            </a:r>
            <a:r>
              <a:rPr sz="1800" spc="-114" dirty="0">
                <a:solidFill>
                  <a:srgbClr val="001F5F"/>
                </a:solidFill>
                <a:latin typeface="Roboto Lt"/>
                <a:cs typeface="Roboto Lt"/>
              </a:rPr>
              <a:t>иноиды  </a:t>
            </a:r>
            <a:r>
              <a:rPr sz="1800" spc="-120" dirty="0">
                <a:solidFill>
                  <a:srgbClr val="001F5F"/>
                </a:solidFill>
                <a:latin typeface="Roboto Lt"/>
                <a:cs typeface="Roboto Lt"/>
              </a:rPr>
              <a:t>кокаин</a:t>
            </a:r>
            <a:endParaRPr sz="1800">
              <a:latin typeface="Roboto Lt"/>
              <a:cs typeface="Roboto Lt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4607052" y="4186428"/>
            <a:ext cx="140335" cy="399415"/>
            <a:chOff x="4607052" y="4186428"/>
            <a:chExt cx="140335" cy="399415"/>
          </a:xfrm>
        </p:grpSpPr>
        <p:sp>
          <p:nvSpPr>
            <p:cNvPr id="38" name="object 38"/>
            <p:cNvSpPr/>
            <p:nvPr/>
          </p:nvSpPr>
          <p:spPr>
            <a:xfrm>
              <a:off x="4620006" y="4199382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0" y="114300"/>
                  </a:lnTo>
                  <a:lnTo>
                    <a:pt x="11430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620006" y="4199382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114300"/>
                  </a:moveTo>
                  <a:lnTo>
                    <a:pt x="114300" y="114300"/>
                  </a:lnTo>
                  <a:lnTo>
                    <a:pt x="114300" y="0"/>
                  </a:lnTo>
                  <a:lnTo>
                    <a:pt x="0" y="0"/>
                  </a:lnTo>
                  <a:lnTo>
                    <a:pt x="0" y="11430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620006" y="4458462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0"/>
                  </a:lnTo>
                  <a:lnTo>
                    <a:pt x="0" y="114300"/>
                  </a:lnTo>
                  <a:lnTo>
                    <a:pt x="11430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620006" y="4458462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114300"/>
                  </a:moveTo>
                  <a:lnTo>
                    <a:pt x="114300" y="114300"/>
                  </a:lnTo>
                  <a:lnTo>
                    <a:pt x="114300" y="0"/>
                  </a:lnTo>
                  <a:lnTo>
                    <a:pt x="0" y="0"/>
                  </a:lnTo>
                  <a:lnTo>
                    <a:pt x="0" y="11430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4775072" y="4099966"/>
            <a:ext cx="272605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00"/>
              </a:lnSpc>
              <a:spcBef>
                <a:spcPts val="100"/>
              </a:spcBef>
            </a:pPr>
            <a:r>
              <a:rPr sz="1800" spc="-135" dirty="0">
                <a:solidFill>
                  <a:srgbClr val="001F5F"/>
                </a:solidFill>
                <a:latin typeface="Roboto Lt"/>
                <a:cs typeface="Roboto Lt"/>
              </a:rPr>
              <a:t>психостимуляторы</a:t>
            </a:r>
            <a:endParaRPr sz="1800">
              <a:latin typeface="Roboto Lt"/>
              <a:cs typeface="Roboto Lt"/>
            </a:endParaRPr>
          </a:p>
          <a:p>
            <a:pPr marL="12700">
              <a:lnSpc>
                <a:spcPts val="2100"/>
              </a:lnSpc>
            </a:pPr>
            <a:r>
              <a:rPr sz="1800" spc="-100" dirty="0">
                <a:solidFill>
                  <a:srgbClr val="001F5F"/>
                </a:solidFill>
                <a:latin typeface="Roboto Lt"/>
                <a:cs typeface="Roboto Lt"/>
              </a:rPr>
              <a:t>др.н</a:t>
            </a:r>
            <a:r>
              <a:rPr sz="1800" spc="-105" dirty="0">
                <a:solidFill>
                  <a:srgbClr val="001F5F"/>
                </a:solidFill>
                <a:latin typeface="Roboto Lt"/>
                <a:cs typeface="Roboto Lt"/>
              </a:rPr>
              <a:t>а</a:t>
            </a:r>
            <a:r>
              <a:rPr sz="1800" spc="-130" dirty="0">
                <a:solidFill>
                  <a:srgbClr val="001F5F"/>
                </a:solidFill>
                <a:latin typeface="Roboto Lt"/>
                <a:cs typeface="Roboto Lt"/>
              </a:rPr>
              <a:t>рк</a:t>
            </a:r>
            <a:r>
              <a:rPr sz="1800" spc="-125" dirty="0">
                <a:solidFill>
                  <a:srgbClr val="001F5F"/>
                </a:solidFill>
                <a:latin typeface="Roboto Lt"/>
                <a:cs typeface="Roboto Lt"/>
              </a:rPr>
              <a:t>о</a:t>
            </a:r>
            <a:r>
              <a:rPr sz="1800" spc="-130" dirty="0">
                <a:solidFill>
                  <a:srgbClr val="001F5F"/>
                </a:solidFill>
                <a:latin typeface="Roboto Lt"/>
                <a:cs typeface="Roboto Lt"/>
              </a:rPr>
              <a:t>тик</a:t>
            </a:r>
            <a:r>
              <a:rPr sz="1800" spc="-135" dirty="0">
                <a:solidFill>
                  <a:srgbClr val="001F5F"/>
                </a:solidFill>
                <a:latin typeface="Roboto Lt"/>
                <a:cs typeface="Roboto Lt"/>
              </a:rPr>
              <a:t>и</a:t>
            </a:r>
            <a:r>
              <a:rPr sz="1800" spc="-55" dirty="0">
                <a:solidFill>
                  <a:srgbClr val="001F5F"/>
                </a:solidFill>
                <a:latin typeface="Roboto Lt"/>
                <a:cs typeface="Roboto Lt"/>
              </a:rPr>
              <a:t> </a:t>
            </a:r>
            <a:r>
              <a:rPr sz="1800" spc="-114" dirty="0">
                <a:solidFill>
                  <a:srgbClr val="001F5F"/>
                </a:solidFill>
                <a:latin typeface="Roboto Lt"/>
                <a:cs typeface="Roboto Lt"/>
              </a:rPr>
              <a:t>и</a:t>
            </a:r>
            <a:r>
              <a:rPr sz="1800" spc="-35" dirty="0">
                <a:solidFill>
                  <a:srgbClr val="001F5F"/>
                </a:solidFill>
                <a:latin typeface="Roboto Lt"/>
                <a:cs typeface="Roboto Lt"/>
              </a:rPr>
              <a:t> </a:t>
            </a:r>
            <a:r>
              <a:rPr sz="1800" spc="-125" dirty="0">
                <a:solidFill>
                  <a:srgbClr val="001F5F"/>
                </a:solidFill>
                <a:latin typeface="Roboto Lt"/>
                <a:cs typeface="Roboto Lt"/>
              </a:rPr>
              <a:t>и</a:t>
            </a:r>
            <a:r>
              <a:rPr sz="1800" spc="-105" dirty="0">
                <a:solidFill>
                  <a:srgbClr val="001F5F"/>
                </a:solidFill>
                <a:latin typeface="Roboto Lt"/>
                <a:cs typeface="Roboto Lt"/>
              </a:rPr>
              <a:t>х</a:t>
            </a:r>
            <a:r>
              <a:rPr sz="1800" spc="-35" dirty="0">
                <a:solidFill>
                  <a:srgbClr val="001F5F"/>
                </a:solidFill>
                <a:latin typeface="Roboto Lt"/>
                <a:cs typeface="Roboto Lt"/>
              </a:rPr>
              <a:t> </a:t>
            </a:r>
            <a:r>
              <a:rPr sz="1800" spc="-130" dirty="0">
                <a:solidFill>
                  <a:srgbClr val="001F5F"/>
                </a:solidFill>
                <a:latin typeface="Roboto Lt"/>
                <a:cs typeface="Roboto Lt"/>
              </a:rPr>
              <a:t>сочет</a:t>
            </a:r>
            <a:r>
              <a:rPr sz="1800" spc="-125" dirty="0">
                <a:solidFill>
                  <a:srgbClr val="001F5F"/>
                </a:solidFill>
                <a:latin typeface="Roboto Lt"/>
                <a:cs typeface="Roboto Lt"/>
              </a:rPr>
              <a:t>ания</a:t>
            </a:r>
            <a:endParaRPr sz="1800">
              <a:latin typeface="Roboto Lt"/>
              <a:cs typeface="Roboto Lt"/>
            </a:endParaRPr>
          </a:p>
        </p:txBody>
      </p:sp>
      <p:sp>
        <p:nvSpPr>
          <p:cNvPr id="43" name="object 4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6</a:t>
            </a:fld>
            <a:endParaRPr spc="-25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946392" y="4948428"/>
            <a:ext cx="394970" cy="131445"/>
          </a:xfrm>
          <a:custGeom>
            <a:avLst/>
            <a:gdLst/>
            <a:ahLst/>
            <a:cxnLst/>
            <a:rect l="l" t="t" r="r" b="b"/>
            <a:pathLst>
              <a:path w="394970" h="131445">
                <a:moveTo>
                  <a:pt x="394715" y="0"/>
                </a:moveTo>
                <a:lnTo>
                  <a:pt x="0" y="0"/>
                </a:lnTo>
                <a:lnTo>
                  <a:pt x="266700" y="131064"/>
                </a:lnTo>
                <a:lnTo>
                  <a:pt x="394715" y="0"/>
                </a:lnTo>
                <a:close/>
              </a:path>
            </a:pathLst>
          </a:custGeom>
          <a:solidFill>
            <a:srgbClr val="D26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949440" y="4472939"/>
            <a:ext cx="2194560" cy="670560"/>
            <a:chOff x="6949440" y="4472939"/>
            <a:chExt cx="2194560" cy="670560"/>
          </a:xfrm>
        </p:grpSpPr>
        <p:sp>
          <p:nvSpPr>
            <p:cNvPr id="4" name="object 4"/>
            <p:cNvSpPr/>
            <p:nvPr/>
          </p:nvSpPr>
          <p:spPr>
            <a:xfrm>
              <a:off x="7106412" y="4472940"/>
              <a:ext cx="2037714" cy="670560"/>
            </a:xfrm>
            <a:custGeom>
              <a:avLst/>
              <a:gdLst/>
              <a:ahLst/>
              <a:cxnLst/>
              <a:rect l="l" t="t" r="r" b="b"/>
              <a:pathLst>
                <a:path w="2037715" h="670560">
                  <a:moveTo>
                    <a:pt x="2037575" y="0"/>
                  </a:moveTo>
                  <a:lnTo>
                    <a:pt x="670560" y="0"/>
                  </a:lnTo>
                  <a:lnTo>
                    <a:pt x="669036" y="0"/>
                  </a:lnTo>
                  <a:lnTo>
                    <a:pt x="669036" y="1524"/>
                  </a:lnTo>
                  <a:lnTo>
                    <a:pt x="0" y="670560"/>
                  </a:lnTo>
                  <a:lnTo>
                    <a:pt x="669036" y="670560"/>
                  </a:lnTo>
                  <a:lnTo>
                    <a:pt x="670560" y="670560"/>
                  </a:lnTo>
                  <a:lnTo>
                    <a:pt x="2037575" y="670560"/>
                  </a:lnTo>
                  <a:lnTo>
                    <a:pt x="2037575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49440" y="4646676"/>
              <a:ext cx="2194560" cy="304800"/>
            </a:xfrm>
            <a:custGeom>
              <a:avLst/>
              <a:gdLst/>
              <a:ahLst/>
              <a:cxnLst/>
              <a:rect l="l" t="t" r="r" b="b"/>
              <a:pathLst>
                <a:path w="2194559" h="304800">
                  <a:moveTo>
                    <a:pt x="2194560" y="0"/>
                  </a:moveTo>
                  <a:lnTo>
                    <a:pt x="304800" y="0"/>
                  </a:lnTo>
                  <a:lnTo>
                    <a:pt x="298704" y="0"/>
                  </a:lnTo>
                  <a:lnTo>
                    <a:pt x="298704" y="6096"/>
                  </a:lnTo>
                  <a:lnTo>
                    <a:pt x="0" y="304800"/>
                  </a:lnTo>
                  <a:lnTo>
                    <a:pt x="298704" y="304800"/>
                  </a:lnTo>
                  <a:lnTo>
                    <a:pt x="304800" y="304800"/>
                  </a:lnTo>
                  <a:lnTo>
                    <a:pt x="2194560" y="304800"/>
                  </a:lnTo>
                  <a:lnTo>
                    <a:pt x="2194560" y="0"/>
                  </a:lnTo>
                  <a:close/>
                </a:path>
              </a:pathLst>
            </a:custGeom>
            <a:solidFill>
              <a:srgbClr val="FF9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808988" y="64007"/>
            <a:ext cx="393700" cy="131445"/>
          </a:xfrm>
          <a:custGeom>
            <a:avLst/>
            <a:gdLst/>
            <a:ahLst/>
            <a:cxnLst/>
            <a:rect l="l" t="t" r="r" b="b"/>
            <a:pathLst>
              <a:path w="393700" h="131445">
                <a:moveTo>
                  <a:pt x="127507" y="0"/>
                </a:moveTo>
                <a:lnTo>
                  <a:pt x="0" y="131063"/>
                </a:lnTo>
                <a:lnTo>
                  <a:pt x="393192" y="131063"/>
                </a:lnTo>
                <a:lnTo>
                  <a:pt x="127507" y="0"/>
                </a:lnTo>
                <a:close/>
              </a:path>
            </a:pathLst>
          </a:custGeom>
          <a:solidFill>
            <a:srgbClr val="25314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0" y="0"/>
            <a:ext cx="2199640" cy="670560"/>
            <a:chOff x="0" y="0"/>
            <a:chExt cx="2199640" cy="670560"/>
          </a:xfrm>
        </p:grpSpPr>
        <p:sp>
          <p:nvSpPr>
            <p:cNvPr id="8" name="object 8"/>
            <p:cNvSpPr/>
            <p:nvPr/>
          </p:nvSpPr>
          <p:spPr>
            <a:xfrm>
              <a:off x="3048" y="0"/>
              <a:ext cx="2040889" cy="670560"/>
            </a:xfrm>
            <a:custGeom>
              <a:avLst/>
              <a:gdLst/>
              <a:ahLst/>
              <a:cxnLst/>
              <a:rect l="l" t="t" r="r" b="b"/>
              <a:pathLst>
                <a:path w="2040889" h="670560">
                  <a:moveTo>
                    <a:pt x="2040636" y="0"/>
                  </a:moveTo>
                  <a:lnTo>
                    <a:pt x="1371600" y="0"/>
                  </a:lnTo>
                  <a:lnTo>
                    <a:pt x="1368552" y="0"/>
                  </a:lnTo>
                  <a:lnTo>
                    <a:pt x="0" y="0"/>
                  </a:lnTo>
                  <a:lnTo>
                    <a:pt x="0" y="670560"/>
                  </a:lnTo>
                  <a:lnTo>
                    <a:pt x="1368552" y="670560"/>
                  </a:lnTo>
                  <a:lnTo>
                    <a:pt x="1371600" y="670560"/>
                  </a:lnTo>
                  <a:lnTo>
                    <a:pt x="1371600" y="667524"/>
                  </a:lnTo>
                  <a:lnTo>
                    <a:pt x="2040636" y="0"/>
                  </a:lnTo>
                  <a:close/>
                </a:path>
              </a:pathLst>
            </a:custGeom>
            <a:solidFill>
              <a:srgbClr val="C6D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192023"/>
              <a:ext cx="2199640" cy="304800"/>
            </a:xfrm>
            <a:custGeom>
              <a:avLst/>
              <a:gdLst/>
              <a:ahLst/>
              <a:cxnLst/>
              <a:rect l="l" t="t" r="r" b="b"/>
              <a:pathLst>
                <a:path w="2199640" h="304800">
                  <a:moveTo>
                    <a:pt x="2199132" y="0"/>
                  </a:moveTo>
                  <a:lnTo>
                    <a:pt x="1901952" y="0"/>
                  </a:lnTo>
                  <a:lnTo>
                    <a:pt x="1895856" y="0"/>
                  </a:lnTo>
                  <a:lnTo>
                    <a:pt x="0" y="0"/>
                  </a:lnTo>
                  <a:lnTo>
                    <a:pt x="0" y="304800"/>
                  </a:lnTo>
                  <a:lnTo>
                    <a:pt x="1895856" y="304800"/>
                  </a:lnTo>
                  <a:lnTo>
                    <a:pt x="1901952" y="304800"/>
                  </a:lnTo>
                  <a:lnTo>
                    <a:pt x="1901952" y="298678"/>
                  </a:lnTo>
                  <a:lnTo>
                    <a:pt x="2199132" y="0"/>
                  </a:lnTo>
                  <a:close/>
                </a:path>
              </a:pathLst>
            </a:custGeom>
            <a:solidFill>
              <a:srgbClr val="3E52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209926" y="208279"/>
            <a:ext cx="658685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6220" marR="5080" indent="-224154">
              <a:lnSpc>
                <a:spcPct val="100000"/>
              </a:lnSpc>
              <a:spcBef>
                <a:spcPts val="100"/>
              </a:spcBef>
            </a:pPr>
            <a:r>
              <a:rPr sz="2400" spc="35" dirty="0">
                <a:solidFill>
                  <a:srgbClr val="3E5278"/>
                </a:solidFill>
              </a:rPr>
              <a:t>СМЕРТНОСТЬ,</a:t>
            </a:r>
            <a:r>
              <a:rPr sz="2400" spc="10" dirty="0">
                <a:solidFill>
                  <a:srgbClr val="3E5278"/>
                </a:solidFill>
              </a:rPr>
              <a:t> ОБУСЛОВЛЕННАЯ</a:t>
            </a:r>
            <a:r>
              <a:rPr sz="2400" spc="60" dirty="0">
                <a:solidFill>
                  <a:srgbClr val="3E5278"/>
                </a:solidFill>
              </a:rPr>
              <a:t> </a:t>
            </a:r>
            <a:r>
              <a:rPr sz="2400" spc="15" dirty="0">
                <a:solidFill>
                  <a:srgbClr val="3E5278"/>
                </a:solidFill>
              </a:rPr>
              <a:t>УПОТРЕБЛЕНИЕМ </a:t>
            </a:r>
            <a:r>
              <a:rPr sz="2400" spc="-515" dirty="0">
                <a:solidFill>
                  <a:srgbClr val="3E5278"/>
                </a:solidFill>
              </a:rPr>
              <a:t> </a:t>
            </a:r>
            <a:r>
              <a:rPr sz="2400" spc="25" dirty="0">
                <a:solidFill>
                  <a:srgbClr val="3E5278"/>
                </a:solidFill>
              </a:rPr>
              <a:t>НАРКОТИКОВ</a:t>
            </a:r>
            <a:r>
              <a:rPr sz="2400" spc="-10" dirty="0">
                <a:solidFill>
                  <a:srgbClr val="3E5278"/>
                </a:solidFill>
              </a:rPr>
              <a:t> </a:t>
            </a:r>
            <a:r>
              <a:rPr sz="2400" spc="5" dirty="0">
                <a:solidFill>
                  <a:srgbClr val="3E5278"/>
                </a:solidFill>
              </a:rPr>
              <a:t>В</a:t>
            </a:r>
            <a:r>
              <a:rPr sz="2400" spc="25" dirty="0">
                <a:solidFill>
                  <a:srgbClr val="3E5278"/>
                </a:solidFill>
              </a:rPr>
              <a:t> </a:t>
            </a:r>
            <a:r>
              <a:rPr sz="2400" spc="15" dirty="0">
                <a:solidFill>
                  <a:srgbClr val="3E5278"/>
                </a:solidFill>
              </a:rPr>
              <a:t>МОСКОВСКОЙ </a:t>
            </a:r>
            <a:r>
              <a:rPr sz="2400" spc="35" dirty="0">
                <a:solidFill>
                  <a:srgbClr val="3E5278"/>
                </a:solidFill>
              </a:rPr>
              <a:t>ОБЛАСТИ</a:t>
            </a:r>
            <a:r>
              <a:rPr sz="2400" spc="15" dirty="0">
                <a:solidFill>
                  <a:srgbClr val="3E5278"/>
                </a:solidFill>
              </a:rPr>
              <a:t> </a:t>
            </a:r>
            <a:r>
              <a:rPr sz="2400" spc="35" dirty="0">
                <a:solidFill>
                  <a:srgbClr val="3E5278"/>
                </a:solidFill>
              </a:rPr>
              <a:t>(АБС.)</a:t>
            </a:r>
            <a:endParaRPr sz="2400"/>
          </a:p>
        </p:txBody>
      </p:sp>
      <p:grpSp>
        <p:nvGrpSpPr>
          <p:cNvPr id="11" name="object 11"/>
          <p:cNvGrpSpPr/>
          <p:nvPr/>
        </p:nvGrpSpPr>
        <p:grpSpPr>
          <a:xfrm>
            <a:off x="1814322" y="1328927"/>
            <a:ext cx="6165850" cy="2553970"/>
            <a:chOff x="1814322" y="1328927"/>
            <a:chExt cx="6165850" cy="2553970"/>
          </a:xfrm>
        </p:grpSpPr>
        <p:sp>
          <p:nvSpPr>
            <p:cNvPr id="12" name="object 12"/>
            <p:cNvSpPr/>
            <p:nvPr/>
          </p:nvSpPr>
          <p:spPr>
            <a:xfrm>
              <a:off x="1814322" y="1335785"/>
              <a:ext cx="6158865" cy="2546985"/>
            </a:xfrm>
            <a:custGeom>
              <a:avLst/>
              <a:gdLst/>
              <a:ahLst/>
              <a:cxnLst/>
              <a:rect l="l" t="t" r="r" b="b"/>
              <a:pathLst>
                <a:path w="6158865" h="2546985">
                  <a:moveTo>
                    <a:pt x="60959" y="2485644"/>
                  </a:moveTo>
                  <a:lnTo>
                    <a:pt x="60959" y="0"/>
                  </a:lnTo>
                </a:path>
                <a:path w="6158865" h="2546985">
                  <a:moveTo>
                    <a:pt x="0" y="2485644"/>
                  </a:moveTo>
                  <a:lnTo>
                    <a:pt x="60959" y="2485644"/>
                  </a:lnTo>
                </a:path>
                <a:path w="6158865" h="2546985">
                  <a:moveTo>
                    <a:pt x="0" y="2208276"/>
                  </a:moveTo>
                  <a:lnTo>
                    <a:pt x="60959" y="2208276"/>
                  </a:lnTo>
                </a:path>
                <a:path w="6158865" h="2546985">
                  <a:moveTo>
                    <a:pt x="0" y="1932432"/>
                  </a:moveTo>
                  <a:lnTo>
                    <a:pt x="60959" y="1932432"/>
                  </a:lnTo>
                </a:path>
                <a:path w="6158865" h="2546985">
                  <a:moveTo>
                    <a:pt x="0" y="1656588"/>
                  </a:moveTo>
                  <a:lnTo>
                    <a:pt x="60959" y="1656588"/>
                  </a:lnTo>
                </a:path>
                <a:path w="6158865" h="2546985">
                  <a:moveTo>
                    <a:pt x="0" y="1380744"/>
                  </a:moveTo>
                  <a:lnTo>
                    <a:pt x="60959" y="1380744"/>
                  </a:lnTo>
                </a:path>
                <a:path w="6158865" h="2546985">
                  <a:moveTo>
                    <a:pt x="0" y="1103376"/>
                  </a:moveTo>
                  <a:lnTo>
                    <a:pt x="60959" y="1103376"/>
                  </a:lnTo>
                </a:path>
                <a:path w="6158865" h="2546985">
                  <a:moveTo>
                    <a:pt x="0" y="827532"/>
                  </a:moveTo>
                  <a:lnTo>
                    <a:pt x="60959" y="827532"/>
                  </a:lnTo>
                </a:path>
                <a:path w="6158865" h="2546985">
                  <a:moveTo>
                    <a:pt x="0" y="551688"/>
                  </a:moveTo>
                  <a:lnTo>
                    <a:pt x="60959" y="551688"/>
                  </a:lnTo>
                </a:path>
                <a:path w="6158865" h="2546985">
                  <a:moveTo>
                    <a:pt x="0" y="275843"/>
                  </a:moveTo>
                  <a:lnTo>
                    <a:pt x="60959" y="275843"/>
                  </a:lnTo>
                </a:path>
                <a:path w="6158865" h="2546985">
                  <a:moveTo>
                    <a:pt x="0" y="0"/>
                  </a:moveTo>
                  <a:lnTo>
                    <a:pt x="60959" y="0"/>
                  </a:lnTo>
                </a:path>
                <a:path w="6158865" h="2546985">
                  <a:moveTo>
                    <a:pt x="60959" y="2485644"/>
                  </a:moveTo>
                  <a:lnTo>
                    <a:pt x="6158483" y="2485644"/>
                  </a:lnTo>
                </a:path>
                <a:path w="6158865" h="2546985">
                  <a:moveTo>
                    <a:pt x="60959" y="2485644"/>
                  </a:moveTo>
                  <a:lnTo>
                    <a:pt x="60959" y="2546604"/>
                  </a:lnTo>
                </a:path>
                <a:path w="6158865" h="2546985">
                  <a:moveTo>
                    <a:pt x="2093976" y="2485644"/>
                  </a:moveTo>
                  <a:lnTo>
                    <a:pt x="2093976" y="2546604"/>
                  </a:lnTo>
                </a:path>
                <a:path w="6158865" h="2546985">
                  <a:moveTo>
                    <a:pt x="4125467" y="2485644"/>
                  </a:moveTo>
                  <a:lnTo>
                    <a:pt x="4125467" y="2546604"/>
                  </a:lnTo>
                </a:path>
                <a:path w="6158865" h="2546985">
                  <a:moveTo>
                    <a:pt x="6158483" y="2485644"/>
                  </a:moveTo>
                  <a:lnTo>
                    <a:pt x="6158483" y="2546604"/>
                  </a:lnTo>
                </a:path>
              </a:pathLst>
            </a:custGeom>
            <a:ln w="13716">
              <a:solidFill>
                <a:srgbClr val="3E52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42253" y="1606271"/>
              <a:ext cx="4168149" cy="112171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891789" y="1614677"/>
              <a:ext cx="4064635" cy="1008380"/>
            </a:xfrm>
            <a:custGeom>
              <a:avLst/>
              <a:gdLst/>
              <a:ahLst/>
              <a:cxnLst/>
              <a:rect l="l" t="t" r="r" b="b"/>
              <a:pathLst>
                <a:path w="4064634" h="1008380">
                  <a:moveTo>
                    <a:pt x="0" y="764667"/>
                  </a:moveTo>
                  <a:lnTo>
                    <a:pt x="49567" y="770121"/>
                  </a:lnTo>
                  <a:lnTo>
                    <a:pt x="99134" y="776229"/>
                  </a:lnTo>
                  <a:lnTo>
                    <a:pt x="148701" y="782939"/>
                  </a:lnTo>
                  <a:lnTo>
                    <a:pt x="198268" y="790200"/>
                  </a:lnTo>
                  <a:lnTo>
                    <a:pt x="247835" y="797958"/>
                  </a:lnTo>
                  <a:lnTo>
                    <a:pt x="297403" y="806164"/>
                  </a:lnTo>
                  <a:lnTo>
                    <a:pt x="346970" y="814766"/>
                  </a:lnTo>
                  <a:lnTo>
                    <a:pt x="396537" y="823711"/>
                  </a:lnTo>
                  <a:lnTo>
                    <a:pt x="446104" y="832949"/>
                  </a:lnTo>
                  <a:lnTo>
                    <a:pt x="495671" y="842428"/>
                  </a:lnTo>
                  <a:lnTo>
                    <a:pt x="545238" y="852096"/>
                  </a:lnTo>
                  <a:lnTo>
                    <a:pt x="594806" y="861902"/>
                  </a:lnTo>
                  <a:lnTo>
                    <a:pt x="644373" y="871794"/>
                  </a:lnTo>
                  <a:lnTo>
                    <a:pt x="693940" y="881721"/>
                  </a:lnTo>
                  <a:lnTo>
                    <a:pt x="743507" y="891631"/>
                  </a:lnTo>
                  <a:lnTo>
                    <a:pt x="793074" y="901473"/>
                  </a:lnTo>
                  <a:lnTo>
                    <a:pt x="842641" y="911194"/>
                  </a:lnTo>
                  <a:lnTo>
                    <a:pt x="892209" y="920744"/>
                  </a:lnTo>
                  <a:lnTo>
                    <a:pt x="941776" y="930071"/>
                  </a:lnTo>
                  <a:lnTo>
                    <a:pt x="991343" y="939123"/>
                  </a:lnTo>
                  <a:lnTo>
                    <a:pt x="1040910" y="947849"/>
                  </a:lnTo>
                  <a:lnTo>
                    <a:pt x="1090477" y="956197"/>
                  </a:lnTo>
                  <a:lnTo>
                    <a:pt x="1140044" y="964116"/>
                  </a:lnTo>
                  <a:lnTo>
                    <a:pt x="1189612" y="971554"/>
                  </a:lnTo>
                  <a:lnTo>
                    <a:pt x="1239179" y="978460"/>
                  </a:lnTo>
                  <a:lnTo>
                    <a:pt x="1288746" y="984782"/>
                  </a:lnTo>
                  <a:lnTo>
                    <a:pt x="1338313" y="990468"/>
                  </a:lnTo>
                  <a:lnTo>
                    <a:pt x="1387880" y="995467"/>
                  </a:lnTo>
                  <a:lnTo>
                    <a:pt x="1437447" y="999727"/>
                  </a:lnTo>
                  <a:lnTo>
                    <a:pt x="1487015" y="1003197"/>
                  </a:lnTo>
                  <a:lnTo>
                    <a:pt x="1536582" y="1005826"/>
                  </a:lnTo>
                  <a:lnTo>
                    <a:pt x="1586149" y="1007561"/>
                  </a:lnTo>
                  <a:lnTo>
                    <a:pt x="1635716" y="1008351"/>
                  </a:lnTo>
                  <a:lnTo>
                    <a:pt x="1685283" y="1008145"/>
                  </a:lnTo>
                  <a:lnTo>
                    <a:pt x="1734850" y="1006890"/>
                  </a:lnTo>
                  <a:lnTo>
                    <a:pt x="1784418" y="1004537"/>
                  </a:lnTo>
                  <a:lnTo>
                    <a:pt x="1833985" y="1001032"/>
                  </a:lnTo>
                  <a:lnTo>
                    <a:pt x="1883552" y="996324"/>
                  </a:lnTo>
                  <a:lnTo>
                    <a:pt x="1933119" y="990363"/>
                  </a:lnTo>
                  <a:lnTo>
                    <a:pt x="1982686" y="983095"/>
                  </a:lnTo>
                  <a:lnTo>
                    <a:pt x="2032254" y="974471"/>
                  </a:lnTo>
                  <a:lnTo>
                    <a:pt x="2077415" y="965392"/>
                  </a:lnTo>
                  <a:lnTo>
                    <a:pt x="2122576" y="955183"/>
                  </a:lnTo>
                  <a:lnTo>
                    <a:pt x="2167737" y="943883"/>
                  </a:lnTo>
                  <a:lnTo>
                    <a:pt x="2212898" y="931531"/>
                  </a:lnTo>
                  <a:lnTo>
                    <a:pt x="2258059" y="918165"/>
                  </a:lnTo>
                  <a:lnTo>
                    <a:pt x="2303221" y="903825"/>
                  </a:lnTo>
                  <a:lnTo>
                    <a:pt x="2348382" y="888550"/>
                  </a:lnTo>
                  <a:lnTo>
                    <a:pt x="2393543" y="872379"/>
                  </a:lnTo>
                  <a:lnTo>
                    <a:pt x="2438704" y="855350"/>
                  </a:lnTo>
                  <a:lnTo>
                    <a:pt x="2483865" y="837502"/>
                  </a:lnTo>
                  <a:lnTo>
                    <a:pt x="2529027" y="818875"/>
                  </a:lnTo>
                  <a:lnTo>
                    <a:pt x="2574188" y="799508"/>
                  </a:lnTo>
                  <a:lnTo>
                    <a:pt x="2619349" y="779439"/>
                  </a:lnTo>
                  <a:lnTo>
                    <a:pt x="2664510" y="758707"/>
                  </a:lnTo>
                  <a:lnTo>
                    <a:pt x="2709671" y="737352"/>
                  </a:lnTo>
                  <a:lnTo>
                    <a:pt x="2754833" y="715412"/>
                  </a:lnTo>
                  <a:lnTo>
                    <a:pt x="2799994" y="692927"/>
                  </a:lnTo>
                  <a:lnTo>
                    <a:pt x="2845155" y="669935"/>
                  </a:lnTo>
                  <a:lnTo>
                    <a:pt x="2890316" y="646475"/>
                  </a:lnTo>
                  <a:lnTo>
                    <a:pt x="2935477" y="622586"/>
                  </a:lnTo>
                  <a:lnTo>
                    <a:pt x="2980639" y="598308"/>
                  </a:lnTo>
                  <a:lnTo>
                    <a:pt x="3025800" y="573678"/>
                  </a:lnTo>
                  <a:lnTo>
                    <a:pt x="3070961" y="548737"/>
                  </a:lnTo>
                  <a:lnTo>
                    <a:pt x="3116122" y="523523"/>
                  </a:lnTo>
                  <a:lnTo>
                    <a:pt x="3161283" y="498075"/>
                  </a:lnTo>
                  <a:lnTo>
                    <a:pt x="3206445" y="472432"/>
                  </a:lnTo>
                  <a:lnTo>
                    <a:pt x="3251606" y="446633"/>
                  </a:lnTo>
                  <a:lnTo>
                    <a:pt x="3296767" y="420717"/>
                  </a:lnTo>
                  <a:lnTo>
                    <a:pt x="3341928" y="394723"/>
                  </a:lnTo>
                  <a:lnTo>
                    <a:pt x="3387089" y="368690"/>
                  </a:lnTo>
                  <a:lnTo>
                    <a:pt x="3432251" y="342657"/>
                  </a:lnTo>
                  <a:lnTo>
                    <a:pt x="3477412" y="316662"/>
                  </a:lnTo>
                  <a:lnTo>
                    <a:pt x="3522573" y="290746"/>
                  </a:lnTo>
                  <a:lnTo>
                    <a:pt x="3567734" y="264946"/>
                  </a:lnTo>
                  <a:lnTo>
                    <a:pt x="3612895" y="239302"/>
                  </a:lnTo>
                  <a:lnTo>
                    <a:pt x="3658057" y="213852"/>
                  </a:lnTo>
                  <a:lnTo>
                    <a:pt x="3703218" y="188637"/>
                  </a:lnTo>
                  <a:lnTo>
                    <a:pt x="3748379" y="163693"/>
                  </a:lnTo>
                  <a:lnTo>
                    <a:pt x="3793540" y="139062"/>
                  </a:lnTo>
                  <a:lnTo>
                    <a:pt x="3838701" y="114781"/>
                  </a:lnTo>
                  <a:lnTo>
                    <a:pt x="3883863" y="90890"/>
                  </a:lnTo>
                  <a:lnTo>
                    <a:pt x="3929024" y="67427"/>
                  </a:lnTo>
                  <a:lnTo>
                    <a:pt x="3974185" y="44432"/>
                  </a:lnTo>
                  <a:lnTo>
                    <a:pt x="4019346" y="21943"/>
                  </a:lnTo>
                  <a:lnTo>
                    <a:pt x="4064508" y="0"/>
                  </a:lnTo>
                </a:path>
              </a:pathLst>
            </a:custGeom>
            <a:ln w="28956">
              <a:solidFill>
                <a:srgbClr val="95333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2729864" y="2024583"/>
            <a:ext cx="3225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10" dirty="0">
                <a:solidFill>
                  <a:srgbClr val="953334"/>
                </a:solidFill>
                <a:latin typeface="Roboto Lt"/>
                <a:cs typeface="Roboto Lt"/>
              </a:rPr>
              <a:t>522</a:t>
            </a:r>
            <a:endParaRPr sz="1600">
              <a:latin typeface="Roboto Lt"/>
              <a:cs typeface="Roboto L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62880" y="2234945"/>
            <a:ext cx="3225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14" dirty="0">
                <a:solidFill>
                  <a:srgbClr val="953334"/>
                </a:solidFill>
                <a:latin typeface="Roboto Lt"/>
                <a:cs typeface="Roboto Lt"/>
              </a:rPr>
              <a:t>446</a:t>
            </a:r>
            <a:endParaRPr sz="1600">
              <a:latin typeface="Roboto Lt"/>
              <a:cs typeface="Roboto L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95643" y="1259840"/>
            <a:ext cx="3225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14" dirty="0">
                <a:solidFill>
                  <a:srgbClr val="953334"/>
                </a:solidFill>
                <a:latin typeface="Roboto Lt"/>
                <a:cs typeface="Roboto Lt"/>
              </a:rPr>
              <a:t>799</a:t>
            </a:r>
            <a:endParaRPr sz="1600">
              <a:latin typeface="Roboto Lt"/>
              <a:cs typeface="Roboto L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48866" y="1152296"/>
            <a:ext cx="364490" cy="2788285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355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900</a:t>
            </a:r>
            <a:endParaRPr sz="16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250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800</a:t>
            </a:r>
            <a:endParaRPr sz="16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254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700</a:t>
            </a:r>
            <a:endParaRPr sz="16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260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600</a:t>
            </a:r>
            <a:endParaRPr sz="16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254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500</a:t>
            </a:r>
            <a:endParaRPr sz="16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250"/>
              </a:spcBef>
            </a:pPr>
            <a:r>
              <a:rPr sz="1600" spc="-10" dirty="0">
                <a:solidFill>
                  <a:srgbClr val="3E5278"/>
                </a:solidFill>
                <a:latin typeface="Arial MT"/>
                <a:cs typeface="Arial MT"/>
              </a:rPr>
              <a:t>400</a:t>
            </a:r>
            <a:endParaRPr sz="16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260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300</a:t>
            </a:r>
            <a:endParaRPr sz="16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254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200</a:t>
            </a:r>
            <a:endParaRPr sz="16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254"/>
              </a:spcBef>
            </a:pPr>
            <a:r>
              <a:rPr sz="1600" spc="-10" dirty="0">
                <a:solidFill>
                  <a:srgbClr val="3E5278"/>
                </a:solidFill>
                <a:latin typeface="Arial MT"/>
                <a:cs typeface="Arial MT"/>
              </a:rPr>
              <a:t>100</a:t>
            </a:r>
            <a:endParaRPr sz="160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254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0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653029" y="3913428"/>
            <a:ext cx="4781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20</a:t>
            </a:r>
            <a:r>
              <a:rPr sz="1600" spc="5" dirty="0">
                <a:solidFill>
                  <a:srgbClr val="3E5278"/>
                </a:solidFill>
                <a:latin typeface="Arial MT"/>
                <a:cs typeface="Arial MT"/>
              </a:rPr>
              <a:t>1</a:t>
            </a: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6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225544" y="3839851"/>
            <a:ext cx="1760855" cy="81915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473075">
              <a:lnSpc>
                <a:spcPct val="100000"/>
              </a:lnSpc>
              <a:spcBef>
                <a:spcPts val="675"/>
              </a:spcBef>
            </a:pPr>
            <a:r>
              <a:rPr sz="1600" dirty="0">
                <a:solidFill>
                  <a:srgbClr val="3E5278"/>
                </a:solidFill>
                <a:latin typeface="Arial MT"/>
                <a:cs typeface="Arial MT"/>
              </a:rPr>
              <a:t>2017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869"/>
              </a:spcBef>
            </a:pPr>
            <a:r>
              <a:rPr sz="2400" spc="-200" dirty="0">
                <a:solidFill>
                  <a:srgbClr val="953334"/>
                </a:solidFill>
                <a:latin typeface="Roboto Lt"/>
                <a:cs typeface="Roboto Lt"/>
              </a:rPr>
              <a:t>СМЕРТНОСТЬ</a:t>
            </a:r>
            <a:endParaRPr sz="2400">
              <a:latin typeface="Roboto Lt"/>
              <a:cs typeface="Roboto L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718807" y="3913428"/>
            <a:ext cx="4781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20</a:t>
            </a:r>
            <a:r>
              <a:rPr sz="1600" spc="5" dirty="0">
                <a:solidFill>
                  <a:srgbClr val="3E5278"/>
                </a:solidFill>
                <a:latin typeface="Arial MT"/>
                <a:cs typeface="Arial MT"/>
              </a:rPr>
              <a:t>1</a:t>
            </a:r>
            <a:r>
              <a:rPr sz="1600" spc="-5" dirty="0">
                <a:solidFill>
                  <a:srgbClr val="3E5278"/>
                </a:solidFill>
                <a:latin typeface="Arial MT"/>
                <a:cs typeface="Arial MT"/>
              </a:rPr>
              <a:t>8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967734" y="4473702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>
                <a:moveTo>
                  <a:pt x="0" y="0"/>
                </a:moveTo>
                <a:lnTo>
                  <a:pt x="243839" y="0"/>
                </a:lnTo>
              </a:path>
            </a:pathLst>
          </a:custGeom>
          <a:ln w="28956">
            <a:solidFill>
              <a:srgbClr val="95333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7</a:t>
            </a:fld>
            <a:endParaRPr spc="-25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381000"/>
            <a:ext cx="5434965" cy="771525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905510">
              <a:lnSpc>
                <a:spcPct val="100000"/>
              </a:lnSpc>
              <a:spcBef>
                <a:spcPts val="1295"/>
              </a:spcBef>
            </a:pPr>
            <a:r>
              <a:rPr sz="2800" b="1" spc="-60" dirty="0">
                <a:solidFill>
                  <a:srgbClr val="FFFFFF"/>
                </a:solidFill>
                <a:latin typeface="Roboto Cn"/>
                <a:cs typeface="Roboto Cn"/>
              </a:rPr>
              <a:t>799</a:t>
            </a:r>
            <a:r>
              <a:rPr sz="2800" b="1" spc="10" dirty="0">
                <a:solidFill>
                  <a:srgbClr val="FFFFFF"/>
                </a:solidFill>
                <a:latin typeface="Roboto Cn"/>
                <a:cs typeface="Roboto Cn"/>
              </a:rPr>
              <a:t> </a:t>
            </a:r>
            <a:r>
              <a:rPr sz="2800" b="1" dirty="0">
                <a:solidFill>
                  <a:srgbClr val="FFFFFF"/>
                </a:solidFill>
                <a:latin typeface="Roboto Cn"/>
                <a:cs typeface="Roboto Cn"/>
              </a:rPr>
              <a:t>ЧЕЛОВЕК</a:t>
            </a:r>
            <a:r>
              <a:rPr sz="2800" b="1" spc="40" dirty="0">
                <a:solidFill>
                  <a:srgbClr val="FFFFFF"/>
                </a:solidFill>
                <a:latin typeface="Roboto Cn"/>
                <a:cs typeface="Roboto Cn"/>
              </a:rPr>
              <a:t> </a:t>
            </a:r>
            <a:r>
              <a:rPr sz="2800" b="1" spc="15" dirty="0">
                <a:solidFill>
                  <a:srgbClr val="FFFFFF"/>
                </a:solidFill>
                <a:latin typeface="Roboto Cn"/>
                <a:cs typeface="Roboto Cn"/>
              </a:rPr>
              <a:t>УМЕРЛО</a:t>
            </a:r>
            <a:r>
              <a:rPr sz="2800" b="1" spc="30" dirty="0">
                <a:solidFill>
                  <a:srgbClr val="FFFFFF"/>
                </a:solidFill>
                <a:latin typeface="Roboto Cn"/>
                <a:cs typeface="Roboto Cn"/>
              </a:rPr>
              <a:t> </a:t>
            </a:r>
            <a:r>
              <a:rPr sz="2800" b="1" spc="5" dirty="0">
                <a:solidFill>
                  <a:srgbClr val="FFFFFF"/>
                </a:solidFill>
                <a:latin typeface="Roboto Cn"/>
                <a:cs typeface="Roboto Cn"/>
              </a:rPr>
              <a:t>В</a:t>
            </a:r>
            <a:r>
              <a:rPr sz="2800" b="1" spc="15" dirty="0">
                <a:solidFill>
                  <a:srgbClr val="FFFFFF"/>
                </a:solidFill>
                <a:latin typeface="Roboto Cn"/>
                <a:cs typeface="Roboto Cn"/>
              </a:rPr>
              <a:t> </a:t>
            </a:r>
            <a:r>
              <a:rPr sz="2800" b="1" spc="-55" dirty="0">
                <a:solidFill>
                  <a:srgbClr val="FFFFFF"/>
                </a:solidFill>
                <a:latin typeface="Roboto Cn"/>
                <a:cs typeface="Roboto Cn"/>
              </a:rPr>
              <a:t>2018</a:t>
            </a:r>
            <a:endParaRPr sz="2800">
              <a:latin typeface="Roboto Cn"/>
              <a:cs typeface="Roboto C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34584" y="381000"/>
            <a:ext cx="868680" cy="771525"/>
          </a:xfrm>
          <a:prstGeom prst="rect">
            <a:avLst/>
          </a:prstGeom>
          <a:solidFill>
            <a:srgbClr val="3E5278"/>
          </a:solidFill>
        </p:spPr>
        <p:txBody>
          <a:bodyPr vert="horz" wrap="square" lIns="0" tIns="1644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95"/>
              </a:spcBef>
            </a:pPr>
            <a:r>
              <a:rPr spc="25" dirty="0"/>
              <a:t>ГОДУ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7556" y="574548"/>
            <a:ext cx="419087" cy="40233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3165" y="533146"/>
            <a:ext cx="50412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5" dirty="0"/>
              <a:t>КУРЕНИЕ</a:t>
            </a:r>
            <a:r>
              <a:rPr spc="10" dirty="0"/>
              <a:t> </a:t>
            </a:r>
            <a:r>
              <a:rPr spc="-150" dirty="0"/>
              <a:t>–</a:t>
            </a:r>
            <a:r>
              <a:rPr spc="25" dirty="0"/>
              <a:t> </a:t>
            </a:r>
            <a:r>
              <a:rPr spc="-30" dirty="0"/>
              <a:t>ШАГ</a:t>
            </a:r>
            <a:r>
              <a:rPr spc="5" dirty="0"/>
              <a:t> </a:t>
            </a:r>
            <a:r>
              <a:rPr spc="15" dirty="0"/>
              <a:t>К</a:t>
            </a:r>
            <a:r>
              <a:rPr spc="5" dirty="0"/>
              <a:t> </a:t>
            </a:r>
            <a:r>
              <a:rPr spc="45" dirty="0"/>
              <a:t>НАРКОТИКАМ!</a:t>
            </a:r>
          </a:p>
        </p:txBody>
      </p:sp>
      <p:sp>
        <p:nvSpPr>
          <p:cNvPr id="3" name="object 3"/>
          <p:cNvSpPr/>
          <p:nvPr/>
        </p:nvSpPr>
        <p:spPr>
          <a:xfrm>
            <a:off x="294144" y="574548"/>
            <a:ext cx="307975" cy="402590"/>
          </a:xfrm>
          <a:custGeom>
            <a:avLst/>
            <a:gdLst/>
            <a:ahLst/>
            <a:cxnLst/>
            <a:rect l="l" t="t" r="r" b="b"/>
            <a:pathLst>
              <a:path w="307975" h="402590">
                <a:moveTo>
                  <a:pt x="24383" y="383921"/>
                </a:moveTo>
                <a:lnTo>
                  <a:pt x="24841" y="386714"/>
                </a:lnTo>
                <a:lnTo>
                  <a:pt x="25298" y="389889"/>
                </a:lnTo>
                <a:lnTo>
                  <a:pt x="38658" y="402336"/>
                </a:lnTo>
                <a:lnTo>
                  <a:pt x="41871" y="402336"/>
                </a:lnTo>
                <a:lnTo>
                  <a:pt x="297713" y="402336"/>
                </a:lnTo>
                <a:lnTo>
                  <a:pt x="299084" y="402336"/>
                </a:lnTo>
                <a:lnTo>
                  <a:pt x="300469" y="401827"/>
                </a:lnTo>
                <a:lnTo>
                  <a:pt x="307822" y="382015"/>
                </a:lnTo>
                <a:lnTo>
                  <a:pt x="307822" y="61087"/>
                </a:lnTo>
                <a:lnTo>
                  <a:pt x="307822" y="58292"/>
                </a:lnTo>
                <a:lnTo>
                  <a:pt x="307365" y="56006"/>
                </a:lnTo>
                <a:lnTo>
                  <a:pt x="306908" y="54610"/>
                </a:lnTo>
                <a:lnTo>
                  <a:pt x="305981" y="53212"/>
                </a:lnTo>
                <a:lnTo>
                  <a:pt x="304609" y="52704"/>
                </a:lnTo>
                <a:lnTo>
                  <a:pt x="302767" y="52324"/>
                </a:lnTo>
                <a:lnTo>
                  <a:pt x="297713" y="51815"/>
                </a:lnTo>
              </a:path>
              <a:path w="307975" h="402590">
                <a:moveTo>
                  <a:pt x="270256" y="18287"/>
                </a:moveTo>
                <a:lnTo>
                  <a:pt x="14706" y="18287"/>
                </a:lnTo>
                <a:lnTo>
                  <a:pt x="11950" y="18796"/>
                </a:lnTo>
                <a:lnTo>
                  <a:pt x="9194" y="19685"/>
                </a:lnTo>
                <a:lnTo>
                  <a:pt x="6438" y="20574"/>
                </a:lnTo>
                <a:lnTo>
                  <a:pt x="4140" y="22478"/>
                </a:lnTo>
                <a:lnTo>
                  <a:pt x="2285" y="24764"/>
                </a:lnTo>
                <a:lnTo>
                  <a:pt x="1384" y="27559"/>
                </a:lnTo>
                <a:lnTo>
                  <a:pt x="457" y="30352"/>
                </a:lnTo>
                <a:lnTo>
                  <a:pt x="0" y="33019"/>
                </a:lnTo>
                <a:lnTo>
                  <a:pt x="0" y="354075"/>
                </a:lnTo>
                <a:lnTo>
                  <a:pt x="457" y="356742"/>
                </a:lnTo>
                <a:lnTo>
                  <a:pt x="1384" y="359537"/>
                </a:lnTo>
                <a:lnTo>
                  <a:pt x="2285" y="362330"/>
                </a:lnTo>
                <a:lnTo>
                  <a:pt x="4140" y="364616"/>
                </a:lnTo>
                <a:lnTo>
                  <a:pt x="6438" y="366522"/>
                </a:lnTo>
                <a:lnTo>
                  <a:pt x="9194" y="367411"/>
                </a:lnTo>
                <a:lnTo>
                  <a:pt x="11950" y="368300"/>
                </a:lnTo>
                <a:lnTo>
                  <a:pt x="14706" y="368807"/>
                </a:lnTo>
                <a:lnTo>
                  <a:pt x="270256" y="368807"/>
                </a:lnTo>
                <a:lnTo>
                  <a:pt x="284975" y="354075"/>
                </a:lnTo>
                <a:lnTo>
                  <a:pt x="284975" y="33019"/>
                </a:lnTo>
                <a:lnTo>
                  <a:pt x="270256" y="18287"/>
                </a:lnTo>
              </a:path>
              <a:path w="307975" h="402590">
                <a:moveTo>
                  <a:pt x="172961" y="22860"/>
                </a:moveTo>
                <a:lnTo>
                  <a:pt x="176288" y="23367"/>
                </a:lnTo>
                <a:lnTo>
                  <a:pt x="179590" y="24256"/>
                </a:lnTo>
                <a:lnTo>
                  <a:pt x="190461" y="39624"/>
                </a:lnTo>
                <a:lnTo>
                  <a:pt x="172961" y="56387"/>
                </a:lnTo>
                <a:lnTo>
                  <a:pt x="155460" y="39624"/>
                </a:lnTo>
                <a:lnTo>
                  <a:pt x="172961" y="22860"/>
                </a:lnTo>
              </a:path>
              <a:path w="307975" h="402590">
                <a:moveTo>
                  <a:pt x="110489" y="22860"/>
                </a:moveTo>
                <a:lnTo>
                  <a:pt x="113792" y="23367"/>
                </a:lnTo>
                <a:lnTo>
                  <a:pt x="117119" y="24256"/>
                </a:lnTo>
                <a:lnTo>
                  <a:pt x="128003" y="39624"/>
                </a:lnTo>
                <a:lnTo>
                  <a:pt x="110489" y="56387"/>
                </a:lnTo>
                <a:lnTo>
                  <a:pt x="92976" y="39624"/>
                </a:lnTo>
                <a:lnTo>
                  <a:pt x="110489" y="22860"/>
                </a:lnTo>
              </a:path>
              <a:path w="307975" h="402590">
                <a:moveTo>
                  <a:pt x="30467" y="39624"/>
                </a:moveTo>
                <a:lnTo>
                  <a:pt x="30937" y="36449"/>
                </a:lnTo>
                <a:lnTo>
                  <a:pt x="31826" y="33274"/>
                </a:lnTo>
                <a:lnTo>
                  <a:pt x="47243" y="22860"/>
                </a:lnTo>
                <a:lnTo>
                  <a:pt x="63995" y="39624"/>
                </a:lnTo>
                <a:lnTo>
                  <a:pt x="47243" y="56387"/>
                </a:lnTo>
                <a:lnTo>
                  <a:pt x="30467" y="39624"/>
                </a:lnTo>
              </a:path>
              <a:path w="307975" h="402590">
                <a:moveTo>
                  <a:pt x="146265" y="262127"/>
                </a:moveTo>
                <a:lnTo>
                  <a:pt x="44183" y="262127"/>
                </a:lnTo>
              </a:path>
              <a:path w="307975" h="402590">
                <a:moveTo>
                  <a:pt x="237718" y="219455"/>
                </a:moveTo>
                <a:lnTo>
                  <a:pt x="44183" y="219455"/>
                </a:lnTo>
              </a:path>
              <a:path w="307975" h="402590">
                <a:moveTo>
                  <a:pt x="237718" y="178307"/>
                </a:moveTo>
                <a:lnTo>
                  <a:pt x="44183" y="178307"/>
                </a:lnTo>
              </a:path>
              <a:path w="307975" h="402590">
                <a:moveTo>
                  <a:pt x="237718" y="135636"/>
                </a:moveTo>
                <a:lnTo>
                  <a:pt x="44183" y="135636"/>
                </a:lnTo>
              </a:path>
              <a:path w="307975" h="402590">
                <a:moveTo>
                  <a:pt x="235432" y="56387"/>
                </a:moveTo>
                <a:lnTo>
                  <a:pt x="232130" y="55879"/>
                </a:lnTo>
                <a:lnTo>
                  <a:pt x="228803" y="54990"/>
                </a:lnTo>
                <a:lnTo>
                  <a:pt x="217919" y="39624"/>
                </a:lnTo>
                <a:lnTo>
                  <a:pt x="235432" y="22860"/>
                </a:lnTo>
                <a:lnTo>
                  <a:pt x="252945" y="39624"/>
                </a:lnTo>
                <a:lnTo>
                  <a:pt x="235432" y="56387"/>
                </a:lnTo>
              </a:path>
              <a:path w="307975" h="402590">
                <a:moveTo>
                  <a:pt x="48755" y="0"/>
                </a:moveTo>
                <a:lnTo>
                  <a:pt x="48755" y="38100"/>
                </a:lnTo>
              </a:path>
              <a:path w="307975" h="402590">
                <a:moveTo>
                  <a:pt x="111239" y="0"/>
                </a:moveTo>
                <a:lnTo>
                  <a:pt x="111239" y="38100"/>
                </a:lnTo>
              </a:path>
              <a:path w="307975" h="402590">
                <a:moveTo>
                  <a:pt x="173723" y="0"/>
                </a:moveTo>
                <a:lnTo>
                  <a:pt x="173723" y="38100"/>
                </a:lnTo>
              </a:path>
              <a:path w="307975" h="402590">
                <a:moveTo>
                  <a:pt x="236207" y="0"/>
                </a:moveTo>
                <a:lnTo>
                  <a:pt x="236207" y="38100"/>
                </a:lnTo>
              </a:path>
            </a:pathLst>
          </a:custGeom>
          <a:ln w="12192">
            <a:solidFill>
              <a:srgbClr val="FF9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303019"/>
            <a:ext cx="4753356" cy="300075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259704" y="1861566"/>
            <a:ext cx="3388995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spc="-185" dirty="0">
                <a:solidFill>
                  <a:srgbClr val="3E5278"/>
                </a:solidFill>
                <a:latin typeface="Roboto Lt"/>
                <a:cs typeface="Roboto Lt"/>
              </a:rPr>
              <a:t>ПОТРЕ</a:t>
            </a:r>
            <a:r>
              <a:rPr sz="2400" spc="-195" dirty="0">
                <a:solidFill>
                  <a:srgbClr val="3E5278"/>
                </a:solidFill>
                <a:latin typeface="Roboto Lt"/>
                <a:cs typeface="Roboto Lt"/>
              </a:rPr>
              <a:t>БЛЕН</a:t>
            </a:r>
            <a:r>
              <a:rPr sz="2400" spc="-215" dirty="0">
                <a:solidFill>
                  <a:srgbClr val="3E5278"/>
                </a:solidFill>
                <a:latin typeface="Roboto Lt"/>
                <a:cs typeface="Roboto Lt"/>
              </a:rPr>
              <a:t>И</a:t>
            </a:r>
            <a:r>
              <a:rPr sz="2400" spc="-135" dirty="0">
                <a:solidFill>
                  <a:srgbClr val="3E5278"/>
                </a:solidFill>
                <a:latin typeface="Roboto Lt"/>
                <a:cs typeface="Roboto Lt"/>
              </a:rPr>
              <a:t>Е</a:t>
            </a:r>
            <a:r>
              <a:rPr sz="2400" spc="-4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400" spc="-215" dirty="0">
                <a:solidFill>
                  <a:srgbClr val="3E5278"/>
                </a:solidFill>
                <a:latin typeface="Roboto Lt"/>
                <a:cs typeface="Roboto Lt"/>
              </a:rPr>
              <a:t>Н</a:t>
            </a:r>
            <a:r>
              <a:rPr sz="2400" spc="-225" dirty="0">
                <a:solidFill>
                  <a:srgbClr val="3E5278"/>
                </a:solidFill>
                <a:latin typeface="Roboto Lt"/>
                <a:cs typeface="Roboto Lt"/>
              </a:rPr>
              <a:t>И</a:t>
            </a:r>
            <a:r>
              <a:rPr sz="2400" spc="-180" dirty="0">
                <a:solidFill>
                  <a:srgbClr val="3E5278"/>
                </a:solidFill>
                <a:latin typeface="Roboto Lt"/>
                <a:cs typeface="Roboto Lt"/>
              </a:rPr>
              <a:t>КОТ</a:t>
            </a:r>
            <a:r>
              <a:rPr sz="2400" spc="-200" dirty="0">
                <a:solidFill>
                  <a:srgbClr val="3E5278"/>
                </a:solidFill>
                <a:latin typeface="Roboto Lt"/>
                <a:cs typeface="Roboto Lt"/>
              </a:rPr>
              <a:t>ИНА</a:t>
            </a:r>
            <a:endParaRPr sz="2400">
              <a:latin typeface="Roboto Lt"/>
              <a:cs typeface="Roboto Lt"/>
            </a:endParaRPr>
          </a:p>
          <a:p>
            <a:pPr marL="635" algn="ctr">
              <a:lnSpc>
                <a:spcPct val="100000"/>
              </a:lnSpc>
            </a:pPr>
            <a:r>
              <a:rPr sz="2400" i="1" spc="-229" dirty="0">
                <a:solidFill>
                  <a:srgbClr val="3E5278"/>
                </a:solidFill>
                <a:latin typeface="Roboto"/>
                <a:cs typeface="Roboto"/>
              </a:rPr>
              <a:t>БОЛ</a:t>
            </a:r>
            <a:r>
              <a:rPr sz="2400" i="1" spc="-195" dirty="0">
                <a:solidFill>
                  <a:srgbClr val="3E5278"/>
                </a:solidFill>
                <a:latin typeface="Roboto"/>
                <a:cs typeface="Roboto"/>
              </a:rPr>
              <a:t>Е</a:t>
            </a:r>
            <a:r>
              <a:rPr sz="2400" i="1" spc="-125" dirty="0">
                <a:solidFill>
                  <a:srgbClr val="3E5278"/>
                </a:solidFill>
                <a:latin typeface="Roboto"/>
                <a:cs typeface="Roboto"/>
              </a:rPr>
              <a:t>Е</a:t>
            </a:r>
            <a:r>
              <a:rPr sz="2400" i="1" spc="-45" dirty="0">
                <a:solidFill>
                  <a:srgbClr val="3E5278"/>
                </a:solidFill>
                <a:latin typeface="Roboto"/>
                <a:cs typeface="Roboto"/>
              </a:rPr>
              <a:t>,</a:t>
            </a:r>
            <a:r>
              <a:rPr sz="2400" i="1" spc="-40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400" i="1" spc="-220" dirty="0">
                <a:solidFill>
                  <a:srgbClr val="3E5278"/>
                </a:solidFill>
                <a:latin typeface="Roboto"/>
                <a:cs typeface="Roboto"/>
              </a:rPr>
              <a:t>Ч</a:t>
            </a:r>
            <a:r>
              <a:rPr sz="2400" i="1" spc="-185" dirty="0">
                <a:solidFill>
                  <a:srgbClr val="3E5278"/>
                </a:solidFill>
                <a:latin typeface="Roboto"/>
                <a:cs typeface="Roboto"/>
              </a:rPr>
              <a:t>Е</a:t>
            </a:r>
            <a:r>
              <a:rPr sz="2400" i="1" spc="-315" dirty="0">
                <a:solidFill>
                  <a:srgbClr val="3E5278"/>
                </a:solidFill>
                <a:latin typeface="Roboto"/>
                <a:cs typeface="Roboto"/>
              </a:rPr>
              <a:t>М</a:t>
            </a:r>
            <a:r>
              <a:rPr sz="2400" i="1" spc="-45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400" i="1" spc="-245" dirty="0">
                <a:solidFill>
                  <a:srgbClr val="3E5278"/>
                </a:solidFill>
                <a:latin typeface="Roboto"/>
                <a:cs typeface="Roboto"/>
              </a:rPr>
              <a:t>В</a:t>
            </a:r>
            <a:r>
              <a:rPr sz="2400" i="1" spc="-55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400" i="1" spc="-190" dirty="0">
                <a:solidFill>
                  <a:srgbClr val="3E5278"/>
                </a:solidFill>
                <a:latin typeface="Roboto"/>
                <a:cs typeface="Roboto"/>
              </a:rPr>
              <a:t>20</a:t>
            </a:r>
            <a:r>
              <a:rPr sz="2400" i="1" spc="-45" dirty="0">
                <a:solidFill>
                  <a:srgbClr val="3E5278"/>
                </a:solidFill>
                <a:latin typeface="Roboto"/>
                <a:cs typeface="Roboto"/>
              </a:rPr>
              <a:t> </a:t>
            </a:r>
            <a:r>
              <a:rPr sz="2400" i="1" spc="-225" dirty="0">
                <a:solidFill>
                  <a:srgbClr val="3E5278"/>
                </a:solidFill>
                <a:latin typeface="Roboto"/>
                <a:cs typeface="Roboto"/>
              </a:rPr>
              <a:t>Р</a:t>
            </a:r>
            <a:r>
              <a:rPr sz="2400" i="1" spc="-290" dirty="0">
                <a:solidFill>
                  <a:srgbClr val="3E5278"/>
                </a:solidFill>
                <a:latin typeface="Roboto"/>
                <a:cs typeface="Roboto"/>
              </a:rPr>
              <a:t>АЗ</a:t>
            </a:r>
            <a:endParaRPr sz="2400">
              <a:latin typeface="Roboto"/>
              <a:cs typeface="Roboto"/>
            </a:endParaRPr>
          </a:p>
          <a:p>
            <a:pPr marL="1270" algn="ctr">
              <a:lnSpc>
                <a:spcPct val="100000"/>
              </a:lnSpc>
            </a:pPr>
            <a:r>
              <a:rPr sz="2400" spc="-225" dirty="0">
                <a:solidFill>
                  <a:srgbClr val="3E5278"/>
                </a:solidFill>
                <a:latin typeface="Roboto Lt"/>
                <a:cs typeface="Roboto Lt"/>
              </a:rPr>
              <a:t>УВ</a:t>
            </a:r>
            <a:r>
              <a:rPr sz="2400" spc="-160" dirty="0">
                <a:solidFill>
                  <a:srgbClr val="3E5278"/>
                </a:solidFill>
                <a:latin typeface="Roboto Lt"/>
                <a:cs typeface="Roboto Lt"/>
              </a:rPr>
              <a:t>Е</a:t>
            </a:r>
            <a:r>
              <a:rPr sz="2400" spc="-204" dirty="0">
                <a:solidFill>
                  <a:srgbClr val="3E5278"/>
                </a:solidFill>
                <a:latin typeface="Roboto Lt"/>
                <a:cs typeface="Roboto Lt"/>
              </a:rPr>
              <a:t>Л</a:t>
            </a:r>
            <a:r>
              <a:rPr sz="2400" spc="-215" dirty="0">
                <a:solidFill>
                  <a:srgbClr val="3E5278"/>
                </a:solidFill>
                <a:latin typeface="Roboto Lt"/>
                <a:cs typeface="Roboto Lt"/>
              </a:rPr>
              <a:t>ИЧ</a:t>
            </a:r>
            <a:r>
              <a:rPr sz="2400" spc="-225" dirty="0">
                <a:solidFill>
                  <a:srgbClr val="3E5278"/>
                </a:solidFill>
                <a:latin typeface="Roboto Lt"/>
                <a:cs typeface="Roboto Lt"/>
              </a:rPr>
              <a:t>И</a:t>
            </a:r>
            <a:r>
              <a:rPr sz="2400" spc="-200" dirty="0">
                <a:solidFill>
                  <a:srgbClr val="3E5278"/>
                </a:solidFill>
                <a:latin typeface="Roboto Lt"/>
                <a:cs typeface="Roboto Lt"/>
              </a:rPr>
              <a:t>В</a:t>
            </a:r>
            <a:r>
              <a:rPr sz="2400" spc="-160" dirty="0">
                <a:solidFill>
                  <a:srgbClr val="3E5278"/>
                </a:solidFill>
                <a:latin typeface="Roboto Lt"/>
                <a:cs typeface="Roboto Lt"/>
              </a:rPr>
              <a:t>АЕТ</a:t>
            </a:r>
            <a:r>
              <a:rPr sz="2400" spc="-4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400" spc="-185" dirty="0">
                <a:solidFill>
                  <a:srgbClr val="3E5278"/>
                </a:solidFill>
                <a:latin typeface="Roboto Lt"/>
                <a:cs typeface="Roboto Lt"/>
              </a:rPr>
              <a:t>РИСК</a:t>
            </a:r>
            <a:endParaRPr sz="2400">
              <a:latin typeface="Roboto Lt"/>
              <a:cs typeface="Roboto Lt"/>
            </a:endParaRPr>
          </a:p>
          <a:p>
            <a:pPr marL="238125" marR="231775" algn="ctr">
              <a:lnSpc>
                <a:spcPct val="100000"/>
              </a:lnSpc>
            </a:pPr>
            <a:r>
              <a:rPr sz="2400" spc="-190" dirty="0">
                <a:solidFill>
                  <a:srgbClr val="3E5278"/>
                </a:solidFill>
                <a:latin typeface="Roboto Lt"/>
                <a:cs typeface="Roboto Lt"/>
              </a:rPr>
              <a:t>К</a:t>
            </a:r>
            <a:r>
              <a:rPr sz="2400" spc="-210" dirty="0">
                <a:solidFill>
                  <a:srgbClr val="3E5278"/>
                </a:solidFill>
                <a:latin typeface="Roboto Lt"/>
                <a:cs typeface="Roboto Lt"/>
              </a:rPr>
              <a:t>У</a:t>
            </a:r>
            <a:r>
              <a:rPr sz="2400" spc="-185" dirty="0">
                <a:solidFill>
                  <a:srgbClr val="3E5278"/>
                </a:solidFill>
                <a:latin typeface="Roboto Lt"/>
                <a:cs typeface="Roboto Lt"/>
              </a:rPr>
              <a:t>РЕНИ</a:t>
            </a:r>
            <a:r>
              <a:rPr sz="2400" spc="-165" dirty="0">
                <a:solidFill>
                  <a:srgbClr val="3E5278"/>
                </a:solidFill>
                <a:latin typeface="Roboto Lt"/>
                <a:cs typeface="Roboto Lt"/>
              </a:rPr>
              <a:t>Я</a:t>
            </a:r>
            <a:r>
              <a:rPr sz="2400" spc="-4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400" spc="-254" dirty="0">
                <a:solidFill>
                  <a:srgbClr val="3E5278"/>
                </a:solidFill>
                <a:latin typeface="Roboto Lt"/>
                <a:cs typeface="Roboto Lt"/>
              </a:rPr>
              <a:t>М</a:t>
            </a:r>
            <a:r>
              <a:rPr sz="2400" spc="-175" dirty="0">
                <a:solidFill>
                  <a:srgbClr val="3E5278"/>
                </a:solidFill>
                <a:latin typeface="Roboto Lt"/>
                <a:cs typeface="Roboto Lt"/>
              </a:rPr>
              <a:t>А</a:t>
            </a:r>
            <a:r>
              <a:rPr sz="2400" spc="-215" dirty="0">
                <a:solidFill>
                  <a:srgbClr val="3E5278"/>
                </a:solidFill>
                <a:latin typeface="Roboto Lt"/>
                <a:cs typeface="Roboto Lt"/>
              </a:rPr>
              <a:t>РИХ</a:t>
            </a:r>
            <a:r>
              <a:rPr sz="2400" spc="-220" dirty="0">
                <a:solidFill>
                  <a:srgbClr val="3E5278"/>
                </a:solidFill>
                <a:latin typeface="Roboto Lt"/>
                <a:cs typeface="Roboto Lt"/>
              </a:rPr>
              <a:t>У</a:t>
            </a:r>
            <a:r>
              <a:rPr sz="2400" spc="-155" dirty="0">
                <a:solidFill>
                  <a:srgbClr val="3E5278"/>
                </a:solidFill>
                <a:latin typeface="Roboto Lt"/>
                <a:cs typeface="Roboto Lt"/>
              </a:rPr>
              <a:t>АНЫ  </a:t>
            </a:r>
            <a:r>
              <a:rPr sz="2400" spc="-145" dirty="0">
                <a:solidFill>
                  <a:srgbClr val="3E5278"/>
                </a:solidFill>
                <a:latin typeface="Roboto Lt"/>
                <a:cs typeface="Roboto Lt"/>
              </a:rPr>
              <a:t>К</a:t>
            </a:r>
            <a:r>
              <a:rPr sz="2400" spc="-4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400" spc="-170" dirty="0">
                <a:solidFill>
                  <a:srgbClr val="3E5278"/>
                </a:solidFill>
                <a:latin typeface="Roboto Lt"/>
                <a:cs typeface="Roboto Lt"/>
              </a:rPr>
              <a:t>1</a:t>
            </a:r>
            <a:r>
              <a:rPr sz="2400" spc="-165" dirty="0">
                <a:solidFill>
                  <a:srgbClr val="3E5278"/>
                </a:solidFill>
                <a:latin typeface="Roboto Lt"/>
                <a:cs typeface="Roboto Lt"/>
              </a:rPr>
              <a:t>8</a:t>
            </a:r>
            <a:r>
              <a:rPr sz="2400" spc="-55" dirty="0">
                <a:solidFill>
                  <a:srgbClr val="3E5278"/>
                </a:solidFill>
                <a:latin typeface="Roboto Lt"/>
                <a:cs typeface="Roboto Lt"/>
              </a:rPr>
              <a:t> </a:t>
            </a:r>
            <a:r>
              <a:rPr sz="2400" spc="-210" dirty="0">
                <a:solidFill>
                  <a:srgbClr val="3E5278"/>
                </a:solidFill>
                <a:latin typeface="Roboto Lt"/>
                <a:cs typeface="Roboto Lt"/>
              </a:rPr>
              <a:t>ГОДАМ</a:t>
            </a:r>
            <a:endParaRPr sz="2400">
              <a:latin typeface="Roboto Lt"/>
              <a:cs typeface="Roboto L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pc="-25" dirty="0"/>
              <a:t>9</a:t>
            </a:fld>
            <a:endParaRPr spc="-25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551</Words>
  <Application>Microsoft Office PowerPoint</Application>
  <PresentationFormat>Экран (16:9)</PresentationFormat>
  <Paragraphs>144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 MT</vt:lpstr>
      <vt:lpstr>Calibri</vt:lpstr>
      <vt:lpstr>Cambria Math</vt:lpstr>
      <vt:lpstr>Roboto</vt:lpstr>
      <vt:lpstr>Roboto Cn</vt:lpstr>
      <vt:lpstr>Roboto Lt</vt:lpstr>
      <vt:lpstr>Office Theme</vt:lpstr>
      <vt:lpstr>ПРЕДУПРЕЖДЕНИЕ НАРКОМАНИИ</vt:lpstr>
      <vt:lpstr>ЦЕЛИ</vt:lpstr>
      <vt:lpstr>ЗАДАЧИ</vt:lpstr>
      <vt:lpstr>ГРУППЫ НАРКОТИКОВ и ПАВ</vt:lpstr>
      <vt:lpstr>РАСПРОСТРАННЕНОСТЬ НАРКОТИКОВ В МИРЕ</vt:lpstr>
      <vt:lpstr>ВИДЫ ПОТРЕБЛЯЕМЫХ НАРКОТИКОВ В  МОСКОВСКОЙ ОБЛАСТИ</vt:lpstr>
      <vt:lpstr>СМЕРТНОСТЬ, ОБУСЛОВЛЕННАЯ УПОТРЕБЛЕНИЕМ  НАРКОТИКОВ В МОСКОВСКОЙ ОБЛАСТИ (АБС.)</vt:lpstr>
      <vt:lpstr>ГОДУ</vt:lpstr>
      <vt:lpstr>КУРЕНИЕ – ШАГ К НАРКОТИКАМ!</vt:lpstr>
      <vt:lpstr>ОСНОВНЫЕ ФАКТЫ О ТАБАКЕ</vt:lpstr>
      <vt:lpstr>ВЫЯВЛЕНИЕ У ПОДРОСТКОВ КОТИНИНА  (ПРОДУКТ РАСПАДА НИКОТИНА), %</vt:lpstr>
      <vt:lpstr>ЭЛЕКТРОННЫЕ СИСТЕМЫ</vt:lpstr>
      <vt:lpstr>НИКОТИНОВЫЕ СМЕСИ – «СНЮС»</vt:lpstr>
      <vt:lpstr>ОСНОВНЫЕ ФАКТЫ ОБ АЛКОГОЛЕ</vt:lpstr>
      <vt:lpstr>Презентация PowerPoint</vt:lpstr>
      <vt:lpstr>БЛАГОДАРЮ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mibook</dc:creator>
  <cp:lastModifiedBy>кабинет 310</cp:lastModifiedBy>
  <cp:revision>2</cp:revision>
  <dcterms:created xsi:type="dcterms:W3CDTF">2023-02-20T05:59:52Z</dcterms:created>
  <dcterms:modified xsi:type="dcterms:W3CDTF">2023-02-20T06:06:28Z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2020-04-14T00:00:00Z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2023-02-20T00:00:00Z</vt:filetime>
  </property>
</Properties>
</file>