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59" r:id="rId6"/>
    <p:sldId id="261" r:id="rId7"/>
    <p:sldId id="260" r:id="rId8"/>
    <p:sldId id="263" r:id="rId9"/>
    <p:sldId id="264" r:id="rId10"/>
    <p:sldId id="266" r:id="rId11"/>
    <p:sldId id="267" r:id="rId12"/>
    <p:sldId id="265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3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Весёлые ребята. Дети. Шаблоны для презентаций. | Началочка | Веселые  ребята, Дети, Школьные тем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012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55576" y="764704"/>
            <a:ext cx="80648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Обогащение словаря детей через развитие умение подбирать синонимы и антонимы</a:t>
            </a:r>
            <a:endParaRPr lang="ru-RU" sz="36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Бело желтый фон - 57 фо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23" name="Группа 22"/>
          <p:cNvGrpSpPr/>
          <p:nvPr/>
        </p:nvGrpSpPr>
        <p:grpSpPr>
          <a:xfrm>
            <a:off x="5004048" y="4797152"/>
            <a:ext cx="2880320" cy="1206203"/>
            <a:chOff x="5004048" y="4671069"/>
            <a:chExt cx="2880320" cy="1206203"/>
          </a:xfrm>
        </p:grpSpPr>
        <p:cxnSp>
          <p:nvCxnSpPr>
            <p:cNvPr id="5" name="Прямая соединительная линия 4"/>
            <p:cNvCxnSpPr/>
            <p:nvPr/>
          </p:nvCxnSpPr>
          <p:spPr>
            <a:xfrm>
              <a:off x="5004048" y="5877272"/>
              <a:ext cx="2880320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5"/>
            <p:cNvCxnSpPr/>
            <p:nvPr/>
          </p:nvCxnSpPr>
          <p:spPr>
            <a:xfrm flipV="1">
              <a:off x="6372200" y="5301208"/>
              <a:ext cx="0" cy="576064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 flipH="1">
              <a:off x="7154079" y="4671069"/>
              <a:ext cx="216024" cy="432048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5292080" y="5229200"/>
              <a:ext cx="93610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600" dirty="0" smtClean="0">
                  <a:latin typeface="Times New Roman" pitchFamily="18" charset="0"/>
                  <a:cs typeface="Times New Roman" pitchFamily="18" charset="0"/>
                </a:rPr>
                <a:t>У</a:t>
              </a:r>
              <a:endParaRPr lang="ru-RU" sz="36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588224" y="5229200"/>
              <a:ext cx="93610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600" dirty="0" smtClean="0">
                  <a:latin typeface="Times New Roman" pitchFamily="18" charset="0"/>
                  <a:cs typeface="Times New Roman" pitchFamily="18" charset="0"/>
                </a:rPr>
                <a:t>И</a:t>
              </a:r>
              <a:endParaRPr lang="ru-RU" sz="36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3558" name="AutoShape 6" descr="Чашка Изображения – скачать бесплатно на Freepi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60" name="AutoShape 8" descr="Чашка Изображения – скачать бесплатно на Freepi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3562" name="Picture 10" descr="Чашки: векторна графіка, зображення, Чашки малюнки | Скачати з Depositphotos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980728"/>
            <a:ext cx="4100420" cy="2660129"/>
          </a:xfrm>
          <a:prstGeom prst="rect">
            <a:avLst/>
          </a:prstGeom>
          <a:noFill/>
        </p:spPr>
      </p:pic>
      <p:pic>
        <p:nvPicPr>
          <p:cNvPr id="16" name="Picture 4" descr="Картинки знак вопроса (100 фото) • Прикольные картинки и позитив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99784" y="4913784"/>
            <a:ext cx="1944216" cy="1944216"/>
          </a:xfrm>
          <a:prstGeom prst="rect">
            <a:avLst/>
          </a:prstGeom>
          <a:noFill/>
        </p:spPr>
      </p:pic>
      <p:grpSp>
        <p:nvGrpSpPr>
          <p:cNvPr id="17" name="Группа 16"/>
          <p:cNvGrpSpPr/>
          <p:nvPr/>
        </p:nvGrpSpPr>
        <p:grpSpPr>
          <a:xfrm>
            <a:off x="1268016" y="4733528"/>
            <a:ext cx="2880320" cy="1296144"/>
            <a:chOff x="1115616" y="4581128"/>
            <a:chExt cx="2880320" cy="1296144"/>
          </a:xfrm>
        </p:grpSpPr>
        <p:cxnSp>
          <p:nvCxnSpPr>
            <p:cNvPr id="18" name="Прямая соединительная линия 17"/>
            <p:cNvCxnSpPr/>
            <p:nvPr/>
          </p:nvCxnSpPr>
          <p:spPr>
            <a:xfrm>
              <a:off x="1115616" y="5877272"/>
              <a:ext cx="2880320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>
            <a:xfrm flipV="1">
              <a:off x="2483768" y="5301208"/>
              <a:ext cx="0" cy="576064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flipH="1">
              <a:off x="1691680" y="4581128"/>
              <a:ext cx="216024" cy="432048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1403648" y="5229200"/>
              <a:ext cx="93610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600" dirty="0" smtClean="0">
                  <a:latin typeface="Times New Roman" pitchFamily="18" charset="0"/>
                  <a:cs typeface="Times New Roman" pitchFamily="18" charset="0"/>
                </a:rPr>
                <a:t>У</a:t>
              </a:r>
              <a:endParaRPr lang="ru-RU" sz="36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699792" y="5229200"/>
              <a:ext cx="93610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600" dirty="0" smtClean="0">
                  <a:latin typeface="Times New Roman" pitchFamily="18" charset="0"/>
                  <a:cs typeface="Times New Roman" pitchFamily="18" charset="0"/>
                </a:rPr>
                <a:t>И</a:t>
              </a:r>
              <a:endParaRPr lang="ru-RU" sz="36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7" name="Группа 26"/>
          <p:cNvGrpSpPr/>
          <p:nvPr/>
        </p:nvGrpSpPr>
        <p:grpSpPr>
          <a:xfrm>
            <a:off x="5868144" y="1052736"/>
            <a:ext cx="2736304" cy="2808312"/>
            <a:chOff x="6012160" y="1052736"/>
            <a:chExt cx="2736304" cy="2808312"/>
          </a:xfrm>
        </p:grpSpPr>
        <p:sp>
          <p:nvSpPr>
            <p:cNvPr id="24" name="Овал 23"/>
            <p:cNvSpPr/>
            <p:nvPr/>
          </p:nvSpPr>
          <p:spPr>
            <a:xfrm>
              <a:off x="6444208" y="1052736"/>
              <a:ext cx="1296144" cy="1152128"/>
            </a:xfrm>
            <a:prstGeom prst="ellipse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Овал 24"/>
            <p:cNvSpPr/>
            <p:nvPr/>
          </p:nvSpPr>
          <p:spPr>
            <a:xfrm>
              <a:off x="6012160" y="2348880"/>
              <a:ext cx="1296144" cy="1152128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Овал 25"/>
            <p:cNvSpPr/>
            <p:nvPr/>
          </p:nvSpPr>
          <p:spPr>
            <a:xfrm>
              <a:off x="7452320" y="2708920"/>
              <a:ext cx="1296144" cy="1152128"/>
            </a:xfrm>
            <a:prstGeom prst="ellipse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Бело желтый фон - 57 фо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50" name="AutoShape 2" descr="Лицензионное векторное графическое изображение Векторные Ирис Цветочные  Ботанические Цветы. Дикий Весенни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AutoShape 4" descr="Лицензионное векторное графическое изображение Векторные Ирисы Цветочные  Ботанические Цветы. Дикий Весенни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3918" t="35063" r="16712" b="18672"/>
          <a:stretch>
            <a:fillRect/>
          </a:stretch>
        </p:blipFill>
        <p:spPr bwMode="auto">
          <a:xfrm>
            <a:off x="-103448" y="0"/>
            <a:ext cx="3595328" cy="482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Группа 5"/>
          <p:cNvGrpSpPr/>
          <p:nvPr/>
        </p:nvGrpSpPr>
        <p:grpSpPr>
          <a:xfrm>
            <a:off x="827584" y="5013176"/>
            <a:ext cx="2880320" cy="1224136"/>
            <a:chOff x="1115616" y="4653136"/>
            <a:chExt cx="2880320" cy="1224136"/>
          </a:xfrm>
        </p:grpSpPr>
        <p:cxnSp>
          <p:nvCxnSpPr>
            <p:cNvPr id="7" name="Прямая соединительная линия 6"/>
            <p:cNvCxnSpPr/>
            <p:nvPr/>
          </p:nvCxnSpPr>
          <p:spPr>
            <a:xfrm>
              <a:off x="1115616" y="5877272"/>
              <a:ext cx="2880320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 flipV="1">
              <a:off x="2483768" y="5301208"/>
              <a:ext cx="0" cy="576064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 flipH="1">
              <a:off x="1835696" y="4653136"/>
              <a:ext cx="216024" cy="432048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1331640" y="5229200"/>
              <a:ext cx="93610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600" dirty="0" smtClean="0">
                  <a:latin typeface="Times New Roman" pitchFamily="18" charset="0"/>
                  <a:cs typeface="Times New Roman" pitchFamily="18" charset="0"/>
                </a:rPr>
                <a:t>И</a:t>
              </a:r>
              <a:endParaRPr lang="ru-RU" sz="36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2411760" y="5589240"/>
            <a:ext cx="936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5" name="AutoShape 7" descr="Конфета ириска - 67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7" name="AutoShape 9" descr="Конфета ириска - 67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3918" t="39984" r="11731" b="22610"/>
          <a:stretch>
            <a:fillRect/>
          </a:stretch>
        </p:blipFill>
        <p:spPr bwMode="auto">
          <a:xfrm>
            <a:off x="4572000" y="1124744"/>
            <a:ext cx="3918751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6" name="Группа 15"/>
          <p:cNvGrpSpPr/>
          <p:nvPr/>
        </p:nvGrpSpPr>
        <p:grpSpPr>
          <a:xfrm>
            <a:off x="5004048" y="5157192"/>
            <a:ext cx="2880320" cy="1080120"/>
            <a:chOff x="1115616" y="4797152"/>
            <a:chExt cx="2880320" cy="1080120"/>
          </a:xfrm>
        </p:grpSpPr>
        <p:cxnSp>
          <p:nvCxnSpPr>
            <p:cNvPr id="17" name="Прямая соединительная линия 16"/>
            <p:cNvCxnSpPr/>
            <p:nvPr/>
          </p:nvCxnSpPr>
          <p:spPr>
            <a:xfrm>
              <a:off x="1115616" y="5877272"/>
              <a:ext cx="2880320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 flipV="1">
              <a:off x="2483768" y="5301208"/>
              <a:ext cx="0" cy="576064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>
            <a:xfrm flipH="1">
              <a:off x="3203848" y="4797152"/>
              <a:ext cx="216024" cy="432048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1331640" y="5229200"/>
              <a:ext cx="93610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600" dirty="0" smtClean="0">
                  <a:latin typeface="Times New Roman" pitchFamily="18" charset="0"/>
                  <a:cs typeface="Times New Roman" pitchFamily="18" charset="0"/>
                </a:rPr>
                <a:t>И</a:t>
              </a:r>
              <a:endParaRPr lang="ru-RU" sz="36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6660232" y="5589240"/>
            <a:ext cx="936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" name="Picture 4" descr="Картинки знак вопроса (100 фото) • Прикольные картинки и позитив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24328" y="4913784"/>
            <a:ext cx="1944216" cy="1944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Бело желтый фон - 57 фо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9512" y="3212976"/>
            <a:ext cx="37681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Сахар сладкий, а лимон…..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19672" y="188640"/>
            <a:ext cx="6696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Игра «Противоположности….»</a:t>
            </a:r>
          </a:p>
        </p:txBody>
      </p:sp>
      <p:pic>
        <p:nvPicPr>
          <p:cNvPr id="1026" name="Picture 2" descr="Лимон с сахаром стоковое изображение. изображение насчитывающей естественно  - 5269782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764704"/>
            <a:ext cx="3458545" cy="23042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4572000" y="3212976"/>
            <a:ext cx="40328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Луна видна ночью, а солнце. 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Солнце и луна рисунки - фото и картинки abrakadabra.fun"/>
          <p:cNvPicPr>
            <a:picLocks noChangeAspect="1" noChangeArrowheads="1"/>
          </p:cNvPicPr>
          <p:nvPr/>
        </p:nvPicPr>
        <p:blipFill>
          <a:blip r:embed="rId4" cstate="print"/>
          <a:srcRect b="2091"/>
          <a:stretch>
            <a:fillRect/>
          </a:stretch>
        </p:blipFill>
        <p:spPr bwMode="auto">
          <a:xfrm>
            <a:off x="5724128" y="836712"/>
            <a:ext cx="1728192" cy="23862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467544" y="5949280"/>
            <a:ext cx="32349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Огонь горячий, а лед…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0" name="AutoShape 6" descr="кубики льда на белом фоне: стоковая иллюстрация, 122357707 | Shutterstoc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6685" t="29157" r="15052" b="37375"/>
          <a:stretch>
            <a:fillRect/>
          </a:stretch>
        </p:blipFill>
        <p:spPr bwMode="auto">
          <a:xfrm>
            <a:off x="1763688" y="4149080"/>
            <a:ext cx="1584176" cy="1632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3" name="AutoShape 9" descr="Как нарисовать огонь карандашом поэтапно | ❤Lessdraw❤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</a:blip>
          <a:srcRect l="64943" t="26375" r="11813" b="18500"/>
          <a:stretch>
            <a:fillRect/>
          </a:stretch>
        </p:blipFill>
        <p:spPr bwMode="auto">
          <a:xfrm>
            <a:off x="395536" y="3861048"/>
            <a:ext cx="1512168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4716016" y="5949280"/>
            <a:ext cx="34133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Река широкая, а ручей…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6" name="Picture 12" descr="река рисунок для детей окружающий мир: 2 тыс изображений найдено в Яндекс  Картинках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11960" y="4293096"/>
            <a:ext cx="2160240" cy="1618915"/>
          </a:xfrm>
          <a:prstGeom prst="rect">
            <a:avLst/>
          </a:prstGeom>
          <a:noFill/>
        </p:spPr>
      </p:pic>
      <p:pic>
        <p:nvPicPr>
          <p:cNvPr id="1038" name="Picture 14" descr="полевой ручей нарисовал свежий естественный фон, весной, весна, окрашенный  фон картинки и Фото для бесплатной загрузки"/>
          <p:cNvPicPr>
            <a:picLocks noChangeAspect="1" noChangeArrowheads="1"/>
          </p:cNvPicPr>
          <p:nvPr/>
        </p:nvPicPr>
        <p:blipFill>
          <a:blip r:embed="rId8" cstate="print"/>
          <a:srcRect r="24185"/>
          <a:stretch>
            <a:fillRect/>
          </a:stretch>
        </p:blipFill>
        <p:spPr bwMode="auto">
          <a:xfrm>
            <a:off x="6588224" y="4221088"/>
            <a:ext cx="2289660" cy="16987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Бело желтый фон - 57 фо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27584" y="188640"/>
            <a:ext cx="784887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Игра «Подбери словечко….»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(развитие умения согласовывать прилагательные с существительными)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556792"/>
            <a:ext cx="46837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 что можно сказать «свеж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»?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Знак вопроса. Притча от Бруно Ферреро.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95278" y="4293096"/>
            <a:ext cx="2748722" cy="2564904"/>
          </a:xfrm>
          <a:prstGeom prst="rect">
            <a:avLst/>
          </a:prstGeom>
          <a:noFill/>
        </p:spPr>
      </p:pic>
      <p:pic>
        <p:nvPicPr>
          <p:cNvPr id="25604" name="Picture 4" descr="Как нарисовать хлеб поэтапно? ♥ Рисунки карандашом поэтапно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9388"/>
          <a:stretch>
            <a:fillRect/>
          </a:stretch>
        </p:blipFill>
        <p:spPr bwMode="auto">
          <a:xfrm>
            <a:off x="395536" y="1556792"/>
            <a:ext cx="3096344" cy="2739597"/>
          </a:xfrm>
          <a:prstGeom prst="rect">
            <a:avLst/>
          </a:prstGeom>
          <a:noFill/>
        </p:spPr>
      </p:pic>
      <p:pic>
        <p:nvPicPr>
          <p:cNvPr id="25606" name="Picture 6" descr="огурец рисунок для детей: 2 тыс изображений найдено в Яндекс Картинках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9353729">
            <a:off x="2555776" y="3925056"/>
            <a:ext cx="2448272" cy="2487134"/>
          </a:xfrm>
          <a:prstGeom prst="rect">
            <a:avLst/>
          </a:prstGeom>
          <a:noFill/>
        </p:spPr>
      </p:pic>
      <p:pic>
        <p:nvPicPr>
          <p:cNvPr id="25608" name="Picture 8" descr="ветер картинки для детей нарисованные: 2 тыс изображений найдено в Яндекс  Картинках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36096" y="1916832"/>
            <a:ext cx="2952328" cy="28370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6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02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Бело желтый фон - 57 фо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55576" y="548680"/>
            <a:ext cx="7920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 что можно сказать «стар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ый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»?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Знак вопроса. Притча от Бруно Ферреро.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95278" y="4293096"/>
            <a:ext cx="2748722" cy="2564904"/>
          </a:xfrm>
          <a:prstGeom prst="rect">
            <a:avLst/>
          </a:prstGeom>
          <a:noFill/>
        </p:spPr>
      </p:pic>
      <p:pic>
        <p:nvPicPr>
          <p:cNvPr id="26628" name="Picture 4" descr="пенек картинка для детей: 2 тыс изображений найдено в Яндекс Картинках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74490" y="1124744"/>
            <a:ext cx="4006263" cy="2203445"/>
          </a:xfrm>
          <a:prstGeom prst="rect">
            <a:avLst/>
          </a:prstGeom>
          <a:noFill/>
        </p:spPr>
      </p:pic>
      <p:sp>
        <p:nvSpPr>
          <p:cNvPr id="26630" name="AutoShape 6" descr="Уроки рисовани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6631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EFF"/>
              </a:clrFrom>
              <a:clrTo>
                <a:srgbClr val="FEFEFF">
                  <a:alpha val="0"/>
                </a:srgbClr>
              </a:clrTo>
            </a:clrChange>
          </a:blip>
          <a:srcRect l="63364" t="30141" r="11178" b="20641"/>
          <a:stretch>
            <a:fillRect/>
          </a:stretch>
        </p:blipFill>
        <p:spPr bwMode="auto">
          <a:xfrm>
            <a:off x="467544" y="3962026"/>
            <a:ext cx="2664296" cy="2895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3" name="AutoShape 9" descr="Грязные старые ботинки, испачканные землей ботинок изодрался после похода |  Премиум векторы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6634" name="Picture 10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2729" t="29328" r="10706" b="19485"/>
          <a:stretch>
            <a:fillRect/>
          </a:stretch>
        </p:blipFill>
        <p:spPr bwMode="auto">
          <a:xfrm>
            <a:off x="3635896" y="3453003"/>
            <a:ext cx="2703070" cy="292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6" name="Picture 12" descr="Иллюстрация Старый дом в стиле академический рисунок, графика,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5536" y="1196752"/>
            <a:ext cx="3164413" cy="2160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6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6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Бело желтый фон - 57 фо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30" name="Picture 6" descr="Весна идет, весне – подножку | Газета «Вести» онлайн"/>
          <p:cNvPicPr>
            <a:picLocks noChangeAspect="1" noChangeArrowheads="1"/>
          </p:cNvPicPr>
          <p:nvPr/>
        </p:nvPicPr>
        <p:blipFill>
          <a:blip r:embed="rId3" cstate="print"/>
          <a:srcRect t="9756"/>
          <a:stretch>
            <a:fillRect/>
          </a:stretch>
        </p:blipFill>
        <p:spPr bwMode="auto">
          <a:xfrm>
            <a:off x="179512" y="188640"/>
            <a:ext cx="4222081" cy="26642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1043608" y="2780928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Весна идёт.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4" name="Picture 10" descr="Свиридов. «Снег идёт» (It's Snowing) | Belcanto.ru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188640"/>
            <a:ext cx="4262874" cy="26642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5508104" y="2852936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Снег идёт.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6" name="Picture 12" descr="⬇ Скачать картинки Человек идет, стоковые фото Человек идет в хорошем  качестве | Depositphoto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71800" y="3284984"/>
            <a:ext cx="3462678" cy="23042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3131840" y="5589240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Человек идёт.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3528" y="6211669"/>
            <a:ext cx="8496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Задание: замени слово «идёт» на другое слово, близкое по значению.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Бело желтый фон - 57 фо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8434" name="Picture 2" descr="Зайчик в лесу - 58 фот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836712"/>
            <a:ext cx="6431923" cy="41044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TextBox 11"/>
          <p:cNvSpPr txBox="1"/>
          <p:nvPr/>
        </p:nvSpPr>
        <p:spPr>
          <a:xfrm>
            <a:off x="251520" y="0"/>
            <a:ext cx="8136904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Игра «Хитрая подмена»</a:t>
            </a:r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Замени повторяющееся слово в тексте на близкое по значению</a:t>
            </a:r>
          </a:p>
          <a:p>
            <a:pPr algn="ctr"/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3528" y="5013176"/>
            <a:ext cx="864096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Нет более робкого животного, чем заяц. Даже при слабом шуме он пугается и бежит. Только поздно вечером или ночью робкий зайчишка выходит из своего убежища, а с рассветом прячется  в каком-нибудь укромном уголке. Много у робкого зайчика врагов. За ним охотятся и голодный волк, и хищный ястреб, и охотник.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Бело желтый фон - 57 фо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8434" name="Picture 2" descr="Зайчик в лесу - 58 фот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836712"/>
            <a:ext cx="6206241" cy="39604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TextBox 11"/>
          <p:cNvSpPr txBox="1"/>
          <p:nvPr/>
        </p:nvSpPr>
        <p:spPr>
          <a:xfrm>
            <a:off x="251520" y="0"/>
            <a:ext cx="8136904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Игра «Хитрая подмена»</a:t>
            </a:r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Замени повторяющееся слово в тексте на близкое по значению</a:t>
            </a:r>
          </a:p>
          <a:p>
            <a:pPr algn="ctr"/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9512" y="4869160"/>
            <a:ext cx="86409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Нет более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робкого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животного, чем заяц. Даже при слабом шуме он пугается и бежит. Только поздно вечером или ночью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робкий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зайчишка выходит из своего убежища, а с рассветом прячется  в каком-нибудь укромном уголке. Много у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робкого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зайчика врагов. За ним охотятся и голодный волк, и хищный ястреб, и охотник.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(трусливый, пугливый, боязливый)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Бело желтый фон - 57 фо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55576" y="188640"/>
            <a:ext cx="7848872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Игра «Замени слово»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Задание: замени в словосочетаниях прилагательные на слова близкие по значению, главное чтобы они начинались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частицы  -без-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4437112"/>
            <a:ext cx="4176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Смелый человек – без…….   человек</a:t>
            </a:r>
          </a:p>
          <a:p>
            <a:endParaRPr lang="ru-RU" dirty="0"/>
          </a:p>
        </p:txBody>
      </p:sp>
      <p:pic>
        <p:nvPicPr>
          <p:cNvPr id="17410" name="Picture 2" descr="Как это красиво, человек, идущий по канату - бесстрашный и неуловимый». 🔝7  августа 1974 года фр... - ArtArea Projec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1931" y="1484785"/>
            <a:ext cx="4008021" cy="30126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412" name="Picture 4" descr="В Энгельсе сегодня облачная и безветренная погод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3968" y="2132856"/>
            <a:ext cx="4416491" cy="33123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4427984" y="5517232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Тихая погода – без…….   погода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Бело желтый фон - 57 фо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482" name="Picture 2" descr="ЯСНОЕ НЕБО 1 час 11 минут 12 секунд, - YouTube"/>
          <p:cNvPicPr>
            <a:picLocks noChangeAspect="1" noChangeArrowheads="1"/>
          </p:cNvPicPr>
          <p:nvPr/>
        </p:nvPicPr>
        <p:blipFill>
          <a:blip r:embed="rId3" cstate="print"/>
          <a:srcRect l="21811"/>
          <a:stretch>
            <a:fillRect/>
          </a:stretch>
        </p:blipFill>
        <p:spPr bwMode="auto">
          <a:xfrm>
            <a:off x="251520" y="260648"/>
            <a:ext cx="4303988" cy="30963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395536" y="3356992"/>
            <a:ext cx="4176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Ясное небо – без…….   небо</a:t>
            </a:r>
          </a:p>
          <a:p>
            <a:endParaRPr lang="ru-RU" dirty="0"/>
          </a:p>
        </p:txBody>
      </p:sp>
      <p:pic>
        <p:nvPicPr>
          <p:cNvPr id="20484" name="Picture 4" descr="ноги на море: 2 тыс изображений найдено в Яндекс Картинках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5976" y="3501008"/>
            <a:ext cx="4572000" cy="25717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4644008" y="6211669"/>
            <a:ext cx="4176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Тихие шаги – без…….   шаги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Бело желтый фон - 57 фо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55576" y="188640"/>
            <a:ext cx="784887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Игра «Лишние»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Задание: найди в цепочке слов лишние слова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Обучающий семинар «Научи меня кушать»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1124744"/>
            <a:ext cx="6156684" cy="41044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251520" y="5589240"/>
            <a:ext cx="8892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кушать, уплетать, уминать, опаздывать, поедать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Бело желтый фон - 57 фо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1506" name="Picture 2" descr="Так отравляют радость жизни : Психология : Мир женщины : Subscribe.R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32656"/>
            <a:ext cx="8640958" cy="43204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0" y="5301208"/>
            <a:ext cx="8892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веселиться, валяться, радоваться, ликовать 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Бело желтый фон - 57 фо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755576" y="188640"/>
            <a:ext cx="784887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Игра «Ударение меняет смысл»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Задание: поменяй ударение в слове и догадайся какое новое слово получилось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Замок PNG фото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7584" y="1124744"/>
            <a:ext cx="2448545" cy="3384376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971600" y="5157192"/>
            <a:ext cx="936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83768" y="5157192"/>
            <a:ext cx="936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9" name="Группа 18"/>
          <p:cNvGrpSpPr/>
          <p:nvPr/>
        </p:nvGrpSpPr>
        <p:grpSpPr>
          <a:xfrm>
            <a:off x="899592" y="4725144"/>
            <a:ext cx="2880320" cy="1152128"/>
            <a:chOff x="827584" y="4509120"/>
            <a:chExt cx="2880320" cy="1152128"/>
          </a:xfrm>
        </p:grpSpPr>
        <p:cxnSp>
          <p:nvCxnSpPr>
            <p:cNvPr id="9" name="Прямая соединительная линия 8"/>
            <p:cNvCxnSpPr/>
            <p:nvPr/>
          </p:nvCxnSpPr>
          <p:spPr>
            <a:xfrm>
              <a:off x="827584" y="5661248"/>
              <a:ext cx="2880320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flipV="1">
              <a:off x="2195736" y="5085184"/>
              <a:ext cx="0" cy="576064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flipH="1">
              <a:off x="2987824" y="4509120"/>
              <a:ext cx="216024" cy="432048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22532" name="Picture 4" descr="Картинки знак вопроса (100 фото) • Прикольные картинки и позитив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99784" y="4913784"/>
            <a:ext cx="1944216" cy="1944216"/>
          </a:xfrm>
          <a:prstGeom prst="rect">
            <a:avLst/>
          </a:prstGeom>
          <a:noFill/>
        </p:spPr>
      </p:pic>
      <p:grpSp>
        <p:nvGrpSpPr>
          <p:cNvPr id="32" name="Группа 31"/>
          <p:cNvGrpSpPr/>
          <p:nvPr/>
        </p:nvGrpSpPr>
        <p:grpSpPr>
          <a:xfrm>
            <a:off x="4572000" y="4581128"/>
            <a:ext cx="2880320" cy="1296144"/>
            <a:chOff x="4499992" y="4437112"/>
            <a:chExt cx="2880320" cy="1296144"/>
          </a:xfrm>
        </p:grpSpPr>
        <p:cxnSp>
          <p:nvCxnSpPr>
            <p:cNvPr id="21" name="Прямая соединительная линия 20"/>
            <p:cNvCxnSpPr/>
            <p:nvPr/>
          </p:nvCxnSpPr>
          <p:spPr>
            <a:xfrm>
              <a:off x="4499992" y="5733256"/>
              <a:ext cx="2880320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 flipV="1">
              <a:off x="5868144" y="5157192"/>
              <a:ext cx="0" cy="576064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 flipH="1">
              <a:off x="5148064" y="4437112"/>
              <a:ext cx="216024" cy="432048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4716016" y="5085184"/>
              <a:ext cx="93610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600" dirty="0" smtClean="0">
                  <a:latin typeface="Times New Roman" pitchFamily="18" charset="0"/>
                  <a:cs typeface="Times New Roman" pitchFamily="18" charset="0"/>
                </a:rPr>
                <a:t>А</a:t>
              </a:r>
              <a:endParaRPr lang="ru-RU" sz="36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012160" y="5085184"/>
              <a:ext cx="93610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600" dirty="0" smtClean="0">
                  <a:latin typeface="Times New Roman" pitchFamily="18" charset="0"/>
                  <a:cs typeface="Times New Roman" pitchFamily="18" charset="0"/>
                </a:rPr>
                <a:t>О</a:t>
              </a:r>
              <a:endParaRPr lang="ru-RU" sz="36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2536" name="AutoShape 8" descr="Замок принцессы: векторные изображения и иллюстрации, которые можно скачать  бесплатно | Freepi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8" name="AutoShape 10" descr="Замок принцессы: векторные изображения и иллюстрации, которые можно скачать  бесплатно | Freepi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2539" name="Picture 11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3918" t="35063" r="12285" b="21625"/>
          <a:stretch>
            <a:fillRect/>
          </a:stretch>
        </p:blipFill>
        <p:spPr bwMode="auto">
          <a:xfrm>
            <a:off x="4716016" y="1196752"/>
            <a:ext cx="3096344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5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2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32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300</TotalTime>
  <Words>349</Words>
  <Application>Microsoft Office PowerPoint</Application>
  <PresentationFormat>Экран (4:3)</PresentationFormat>
  <Paragraphs>46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29</cp:revision>
  <dcterms:created xsi:type="dcterms:W3CDTF">2023-02-01T10:32:02Z</dcterms:created>
  <dcterms:modified xsi:type="dcterms:W3CDTF">2023-02-20T04:03:13Z</dcterms:modified>
</cp:coreProperties>
</file>