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7782-C3A4-4373-822D-41CF159F550E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EC60-CEE9-4B7E-93F9-3A7225295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7782-C3A4-4373-822D-41CF159F550E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EC60-CEE9-4B7E-93F9-3A7225295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7782-C3A4-4373-822D-41CF159F550E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EC60-CEE9-4B7E-93F9-3A7225295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7782-C3A4-4373-822D-41CF159F550E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EC60-CEE9-4B7E-93F9-3A7225295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7782-C3A4-4373-822D-41CF159F550E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EC60-CEE9-4B7E-93F9-3A7225295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7782-C3A4-4373-822D-41CF159F550E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EC60-CEE9-4B7E-93F9-3A7225295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7782-C3A4-4373-822D-41CF159F550E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EC60-CEE9-4B7E-93F9-3A7225295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7782-C3A4-4373-822D-41CF159F550E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EC60-CEE9-4B7E-93F9-3A7225295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7782-C3A4-4373-822D-41CF159F550E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EC60-CEE9-4B7E-93F9-3A7225295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7782-C3A4-4373-822D-41CF159F550E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EC60-CEE9-4B7E-93F9-3A7225295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7782-C3A4-4373-822D-41CF159F550E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EC60-CEE9-4B7E-93F9-3A7225295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37782-C3A4-4373-822D-41CF159F550E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EEC60-CEE9-4B7E-93F9-3A7225295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1538" y="214287"/>
          <a:ext cx="6429418" cy="6439357"/>
        </p:xfrm>
        <a:graphic>
          <a:graphicData uri="http://schemas.openxmlformats.org/drawingml/2006/table">
            <a:tbl>
              <a:tblPr/>
              <a:tblGrid>
                <a:gridCol w="2396184"/>
                <a:gridCol w="1452048"/>
                <a:gridCol w="636935"/>
                <a:gridCol w="653317"/>
                <a:gridCol w="653317"/>
                <a:gridCol w="637617"/>
              </a:tblGrid>
              <a:tr h="71438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Calibri"/>
                          <a:cs typeface="Times New Roman"/>
                        </a:rPr>
                        <a:t>Название звезды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Calibri"/>
                          <a:cs typeface="Times New Roman"/>
                        </a:rPr>
                        <a:t>Звезда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Calibri"/>
                          <a:cs typeface="Times New Roman"/>
                        </a:rPr>
                        <a:t>α ,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Calibri"/>
                          <a:cs typeface="Times New Roman"/>
                        </a:rPr>
                        <a:t>прямое восхождение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Calibri"/>
                          <a:cs typeface="Times New Roman"/>
                        </a:rPr>
                        <a:t>δ,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Calibri"/>
                          <a:cs typeface="Times New Roman"/>
                        </a:rPr>
                        <a:t>склонение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6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мин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300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'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9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Алголь </a:t>
                      </a:r>
                      <a:r>
                        <a:rPr lang="ru-RU" sz="1000" i="1" dirty="0" smtClean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араб.- злой дух, чудовище)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β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Персея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Альдебаран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(араб.-</a:t>
                      </a:r>
                      <a:r>
                        <a:rPr lang="ru-RU" sz="1000" i="1" dirty="0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«последователь»)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Тельца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Альтаир 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000" i="1" dirty="0" err="1">
                          <a:latin typeface="Times New Roman"/>
                          <a:ea typeface="Calibri"/>
                          <a:cs typeface="Times New Roman"/>
                        </a:rPr>
                        <a:t>ааб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.-</a:t>
                      </a:r>
                      <a:r>
                        <a:rPr lang="ru-RU" sz="1000" i="1" dirty="0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«парящий орёл»)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Орла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Антарес 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(греч.-</a:t>
                      </a:r>
                      <a:r>
                        <a:rPr lang="ru-RU" sz="1000" i="1" dirty="0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«против 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Ареса</a:t>
                      </a:r>
                      <a:r>
                        <a:rPr lang="ru-RU" sz="1000" i="1" dirty="0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 (Марса)»)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Скорпиона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Арктур </a:t>
                      </a:r>
                      <a:r>
                        <a:rPr lang="ru-RU" sz="1000" i="1">
                          <a:latin typeface="Times New Roman"/>
                          <a:ea typeface="Calibri"/>
                          <a:cs typeface="Times New Roman"/>
                        </a:rPr>
                        <a:t>(греч.-</a:t>
                      </a:r>
                      <a:r>
                        <a:rPr lang="ru-RU" sz="1000" i="1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«Страж Медведицы»)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Волопаса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Беллатрикс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i="1" dirty="0" smtClean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лат.- </a:t>
                      </a:r>
                      <a:r>
                        <a:rPr lang="ru-RU" sz="1000" i="1" dirty="0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«женщина-воительница», «амазонка»; араб.- «завоеватель», «победитель»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γ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Ориона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Бетельгейзе </a:t>
                      </a:r>
                      <a:r>
                        <a:rPr lang="ru-RU" sz="1000" i="1">
                          <a:latin typeface="Times New Roman"/>
                          <a:ea typeface="Calibri"/>
                          <a:cs typeface="Times New Roman"/>
                        </a:rPr>
                        <a:t>(араб.-</a:t>
                      </a:r>
                      <a:r>
                        <a:rPr lang="ru-RU" sz="1000" i="1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«рука Близнеца»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Ориона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Вега </a:t>
                      </a:r>
                      <a:r>
                        <a:rPr lang="ru-RU" sz="1000" i="1">
                          <a:latin typeface="Times New Roman"/>
                          <a:ea typeface="Calibri"/>
                          <a:cs typeface="Times New Roman"/>
                        </a:rPr>
                        <a:t>(араб.-</a:t>
                      </a:r>
                      <a:r>
                        <a:rPr lang="ru-RU" sz="1000" i="1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«падающий орёл»)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Лиры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Денеб </a:t>
                      </a:r>
                      <a:r>
                        <a:rPr lang="ru-RU" sz="1000" i="1">
                          <a:latin typeface="Times New Roman"/>
                          <a:ea typeface="Calibri"/>
                          <a:cs typeface="Times New Roman"/>
                        </a:rPr>
                        <a:t>(араб.-</a:t>
                      </a:r>
                      <a:r>
                        <a:rPr lang="ru-RU" sz="1000" i="1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«хвост»)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Лебедя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Капелла </a:t>
                      </a:r>
                      <a:r>
                        <a:rPr lang="ru-RU" sz="1000" i="1">
                          <a:latin typeface="Times New Roman"/>
                          <a:ea typeface="Calibri"/>
                          <a:cs typeface="Times New Roman"/>
                        </a:rPr>
                        <a:t>(араб, лат.-</a:t>
                      </a:r>
                      <a:r>
                        <a:rPr lang="ru-RU" sz="1000" i="1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«коза», «козочка»)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Возничего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8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Кастор 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(греч. </a:t>
                      </a:r>
                      <a:r>
                        <a:rPr lang="ru-RU" sz="1000" i="1" dirty="0" err="1">
                          <a:latin typeface="Times New Roman"/>
                          <a:ea typeface="Calibri"/>
                          <a:cs typeface="Times New Roman"/>
                        </a:rPr>
                        <a:t>Диоскуры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 (отроки Зевса),«бобр»)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Близнецов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Мицар </a:t>
                      </a:r>
                      <a:r>
                        <a:rPr lang="ru-RU" sz="1000" i="1">
                          <a:latin typeface="Times New Roman"/>
                          <a:ea typeface="Calibri"/>
                          <a:cs typeface="Times New Roman"/>
                        </a:rPr>
                        <a:t>(араб.-</a:t>
                      </a:r>
                      <a:r>
                        <a:rPr lang="ru-RU" sz="1000" i="1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«пояс»</a:t>
                      </a:r>
                      <a:r>
                        <a:rPr lang="ru-RU" sz="900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ζ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Б. </a:t>
                      </a: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Медеведицы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4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Поллукс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(греч. </a:t>
                      </a:r>
                      <a:r>
                        <a:rPr lang="ru-RU" sz="1000" i="1" dirty="0" err="1">
                          <a:latin typeface="Times New Roman"/>
                          <a:ea typeface="Calibri"/>
                          <a:cs typeface="Times New Roman"/>
                        </a:rPr>
                        <a:t>Полдидевк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, лат, </a:t>
                      </a:r>
                      <a:r>
                        <a:rPr lang="ru-RU" sz="1000" i="1" dirty="0" err="1">
                          <a:latin typeface="Times New Roman"/>
                          <a:ea typeface="Calibri"/>
                          <a:cs typeface="Times New Roman"/>
                        </a:rPr>
                        <a:t>Поллукс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) </a:t>
                      </a:r>
                      <a:r>
                        <a:rPr lang="ru-RU" sz="1000" i="1" dirty="0" err="1">
                          <a:latin typeface="Times New Roman"/>
                          <a:ea typeface="Calibri"/>
                          <a:cs typeface="Times New Roman"/>
                        </a:rPr>
                        <a:t>Диоскуры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β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Близнецов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Полярная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М. Медведицы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Процион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(греч.- «перед собакой»)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М. Пса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3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Регул 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(лат.- “принц” или “маленький король”)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Льва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Ригель 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(араб.- </a:t>
                      </a:r>
                      <a:r>
                        <a:rPr lang="ru-RU" sz="10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«нога»)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β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Ориона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4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Сириус (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греч.-</a:t>
                      </a:r>
                      <a:r>
                        <a:rPr lang="ru-RU" sz="1000" i="1" dirty="0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«яркий»,</a:t>
                      </a:r>
                      <a:r>
                        <a:rPr lang="ru-RU" sz="1050" dirty="0">
                          <a:solidFill>
                            <a:srgbClr val="222222"/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i="1" dirty="0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«блестящий»); лат.- «маленькая собака, собачка»)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Б. Пса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Спика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(лат.-</a:t>
                      </a:r>
                      <a:r>
                        <a:rPr lang="ru-RU" sz="1000" i="1" dirty="0">
                          <a:solidFill>
                            <a:srgbClr val="333333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«колос пшеницы Девы»)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Девы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Фомальгаут 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(араб.-</a:t>
                      </a:r>
                      <a:r>
                        <a:rPr lang="ru-RU" sz="1000" i="1" dirty="0">
                          <a:solidFill>
                            <a:srgbClr val="333333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«рот южной рыбы»)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Южной Рыбы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1538" y="214287"/>
          <a:ext cx="6429418" cy="6439357"/>
        </p:xfrm>
        <a:graphic>
          <a:graphicData uri="http://schemas.openxmlformats.org/drawingml/2006/table">
            <a:tbl>
              <a:tblPr/>
              <a:tblGrid>
                <a:gridCol w="2396184"/>
                <a:gridCol w="1452048"/>
                <a:gridCol w="636935"/>
                <a:gridCol w="653317"/>
                <a:gridCol w="653317"/>
                <a:gridCol w="637617"/>
              </a:tblGrid>
              <a:tr h="71438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Calibri"/>
                          <a:cs typeface="Times New Roman"/>
                        </a:rPr>
                        <a:t>Название звезды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Calibri"/>
                          <a:cs typeface="Times New Roman"/>
                        </a:rPr>
                        <a:t>Звезда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Calibri"/>
                          <a:cs typeface="Times New Roman"/>
                        </a:rPr>
                        <a:t>α ,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Calibri"/>
                          <a:cs typeface="Times New Roman"/>
                        </a:rPr>
                        <a:t>прямое восхождение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Calibri"/>
                          <a:cs typeface="Times New Roman"/>
                        </a:rPr>
                        <a:t>δ,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/>
                          <a:ea typeface="Calibri"/>
                          <a:cs typeface="Times New Roman"/>
                        </a:rPr>
                        <a:t>склонение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6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мин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300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'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9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Алголь </a:t>
                      </a:r>
                      <a:r>
                        <a:rPr lang="ru-RU" sz="1000" i="1" dirty="0" smtClean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араб.- злой дух, чудовище)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β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Персея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03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08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+ 40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57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Альдебаран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(араб.-</a:t>
                      </a:r>
                      <a:r>
                        <a:rPr lang="ru-RU" sz="1000" i="1" dirty="0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«последователь»)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Тельца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04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+ 16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Альтаир 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000" i="1" dirty="0" err="1">
                          <a:latin typeface="Times New Roman"/>
                          <a:ea typeface="Calibri"/>
                          <a:cs typeface="Times New Roman"/>
                        </a:rPr>
                        <a:t>ааб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.-</a:t>
                      </a:r>
                      <a:r>
                        <a:rPr lang="ru-RU" sz="1000" i="1" dirty="0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«парящий орёл»)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Орла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48,3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+ 8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44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Антарес 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(греч.-</a:t>
                      </a:r>
                      <a:r>
                        <a:rPr lang="ru-RU" sz="1000" i="1" dirty="0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«против 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Ареса</a:t>
                      </a:r>
                      <a:r>
                        <a:rPr lang="ru-RU" sz="1000" i="1" dirty="0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 (Марса)»)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Скорпиона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26,3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- 26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Арктур </a:t>
                      </a:r>
                      <a:r>
                        <a:rPr lang="ru-RU" sz="1000" i="1">
                          <a:latin typeface="Times New Roman"/>
                          <a:ea typeface="Calibri"/>
                          <a:cs typeface="Times New Roman"/>
                        </a:rPr>
                        <a:t>(греч.-</a:t>
                      </a:r>
                      <a:r>
                        <a:rPr lang="ru-RU" sz="1000" i="1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«Страж Медведицы»)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Волопаса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13,4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+ 19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Беллатрикс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i="1" dirty="0" smtClean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лат.- </a:t>
                      </a:r>
                      <a:r>
                        <a:rPr lang="ru-RU" sz="1000" i="1" dirty="0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«женщина-воительница», «амазонка»; араб.- «завоеватель», «победитель»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γ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Ориона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05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25,8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+ 06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Бетельгейзе </a:t>
                      </a:r>
                      <a:r>
                        <a:rPr lang="ru-RU" sz="1000" i="1">
                          <a:latin typeface="Times New Roman"/>
                          <a:ea typeface="Calibri"/>
                          <a:cs typeface="Times New Roman"/>
                        </a:rPr>
                        <a:t>(араб.-</a:t>
                      </a:r>
                      <a:r>
                        <a:rPr lang="ru-RU" sz="1000" i="1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«рука Близнеца»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Ориона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52,5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+ 7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Вега </a:t>
                      </a:r>
                      <a:r>
                        <a:rPr lang="ru-RU" sz="1000" i="1">
                          <a:latin typeface="Times New Roman"/>
                          <a:ea typeface="Calibri"/>
                          <a:cs typeface="Times New Roman"/>
                        </a:rPr>
                        <a:t>(араб.-</a:t>
                      </a:r>
                      <a:r>
                        <a:rPr lang="ru-RU" sz="1000" i="1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«падающий орёл»)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Лиры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35,2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+ 38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41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Денеб </a:t>
                      </a:r>
                      <a:r>
                        <a:rPr lang="ru-RU" sz="1000" i="1">
                          <a:latin typeface="Times New Roman"/>
                          <a:ea typeface="Calibri"/>
                          <a:cs typeface="Times New Roman"/>
                        </a:rPr>
                        <a:t>(араб.-</a:t>
                      </a:r>
                      <a:r>
                        <a:rPr lang="ru-RU" sz="1000" i="1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«хвост»)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Лебедя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39,7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+ 45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06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Капелла </a:t>
                      </a:r>
                      <a:r>
                        <a:rPr lang="ru-RU" sz="1000" i="1">
                          <a:latin typeface="Times New Roman"/>
                          <a:ea typeface="Calibri"/>
                          <a:cs typeface="Times New Roman"/>
                        </a:rPr>
                        <a:t>(араб, лат.-</a:t>
                      </a:r>
                      <a:r>
                        <a:rPr lang="ru-RU" sz="1000" i="1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«коза», «козочка»)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Возничего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05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+ 45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57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8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Кастор 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(греч. </a:t>
                      </a:r>
                      <a:r>
                        <a:rPr lang="ru-RU" sz="1000" i="1" dirty="0" err="1">
                          <a:latin typeface="Times New Roman"/>
                          <a:ea typeface="Calibri"/>
                          <a:cs typeface="Times New Roman"/>
                        </a:rPr>
                        <a:t>Диоскуры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 (отроки Зевса),«бобр»)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Близнецов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07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31,4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+ 32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00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Мицар </a:t>
                      </a:r>
                      <a:r>
                        <a:rPr lang="ru-RU" sz="1000" i="1">
                          <a:latin typeface="Times New Roman"/>
                          <a:ea typeface="Calibri"/>
                          <a:cs typeface="Times New Roman"/>
                        </a:rPr>
                        <a:t>(араб.-</a:t>
                      </a:r>
                      <a:r>
                        <a:rPr lang="ru-RU" sz="1000" i="1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«пояс»</a:t>
                      </a:r>
                      <a:r>
                        <a:rPr lang="ru-RU" sz="900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ζ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Б. </a:t>
                      </a: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Медеведицы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+ 54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55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4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Поллукс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(греч. </a:t>
                      </a:r>
                      <a:r>
                        <a:rPr lang="ru-RU" sz="1000" i="1" dirty="0" err="1">
                          <a:latin typeface="Times New Roman"/>
                          <a:ea typeface="Calibri"/>
                          <a:cs typeface="Times New Roman"/>
                        </a:rPr>
                        <a:t>Полдидевк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, лат, </a:t>
                      </a:r>
                      <a:r>
                        <a:rPr lang="ru-RU" sz="1000" i="1" dirty="0" err="1">
                          <a:latin typeface="Times New Roman"/>
                          <a:ea typeface="Calibri"/>
                          <a:cs typeface="Times New Roman"/>
                        </a:rPr>
                        <a:t>Поллукс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) </a:t>
                      </a:r>
                      <a:r>
                        <a:rPr lang="ru-RU" sz="1000" i="1" dirty="0" err="1">
                          <a:latin typeface="Times New Roman"/>
                          <a:ea typeface="Calibri"/>
                          <a:cs typeface="Times New Roman"/>
                        </a:rPr>
                        <a:t>Диоскуры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β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Близнецов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07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42,3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+ 28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09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Полярная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М. Медведицы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02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31,5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+ 89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Процион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(греч.- «перед собакой»)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М. Пса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07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36,7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+ 5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3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Регул 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(лат.- “принц” или “маленький король”)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Льва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05,7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+ 12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Ригель 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(араб.- </a:t>
                      </a:r>
                      <a:r>
                        <a:rPr lang="ru-RU" sz="10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«нога»)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β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Ориона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05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12,1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- 8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4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Сириус (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греч.-</a:t>
                      </a:r>
                      <a:r>
                        <a:rPr lang="ru-RU" sz="1000" i="1" dirty="0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«яркий»,</a:t>
                      </a:r>
                      <a:r>
                        <a:rPr lang="ru-RU" sz="1050" dirty="0">
                          <a:solidFill>
                            <a:srgbClr val="222222"/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i="1" dirty="0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«блестящий»); лат.- «маленькая собака, собачка»)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Б. Пса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06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42,9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- 16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Спика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(лат.-</a:t>
                      </a:r>
                      <a:r>
                        <a:rPr lang="ru-RU" sz="1000" i="1" dirty="0">
                          <a:solidFill>
                            <a:srgbClr val="333333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«колос пшеницы Девы»)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Девы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22,6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- 10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54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Фомальгаут 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(араб.-</a:t>
                      </a:r>
                      <a:r>
                        <a:rPr lang="ru-RU" sz="1000" i="1" dirty="0">
                          <a:solidFill>
                            <a:srgbClr val="333333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«рот южной рыбы»)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α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Южной Рыбы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54,9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- 29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53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234" marR="49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594</Words>
  <Application>Microsoft Office PowerPoint</Application>
  <PresentationFormat>Экран (4:3)</PresentationFormat>
  <Paragraphs>180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Teacher</dc:creator>
  <cp:lastModifiedBy>Teacher</cp:lastModifiedBy>
  <cp:revision>1</cp:revision>
  <dcterms:created xsi:type="dcterms:W3CDTF">2019-10-01T07:42:47Z</dcterms:created>
  <dcterms:modified xsi:type="dcterms:W3CDTF">2023-02-20T08:03:22Z</dcterms:modified>
</cp:coreProperties>
</file>