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65" r:id="rId6"/>
    <p:sldId id="260" r:id="rId7"/>
    <p:sldId id="259" r:id="rId8"/>
    <p:sldId id="258" r:id="rId9"/>
    <p:sldId id="266" r:id="rId10"/>
    <p:sldId id="264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BD99194-29AE-4A1E-8E47-72D6E0C3707C}">
          <p14:sldIdLst>
            <p14:sldId id="256"/>
            <p14:sldId id="257"/>
            <p14:sldId id="261"/>
            <p14:sldId id="262"/>
            <p14:sldId id="265"/>
            <p14:sldId id="260"/>
            <p14:sldId id="259"/>
            <p14:sldId id="258"/>
            <p14:sldId id="266"/>
            <p14:sldId id="264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0975"/>
    <a:srgbClr val="8377D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9304" y="1561648"/>
            <a:ext cx="11782696" cy="4878341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Необходимая оборона: защита от </a:t>
            </a:r>
            <a:r>
              <a:rPr lang="ru-RU" sz="4400" b="1" u="sng" dirty="0">
                <a:solidFill>
                  <a:srgbClr val="0E09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частного лица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осуществлявшего атаку, или от </a:t>
            </a:r>
            <a:r>
              <a:rPr lang="ru-RU" sz="4400" b="1" u="sng" dirty="0">
                <a:solidFill>
                  <a:srgbClr val="0E09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государства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лице его органов?</a:t>
            </a:r>
            <a:r>
              <a:rPr lang="ru-RU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78531" y="4963887"/>
            <a:ext cx="8045373" cy="1679212"/>
          </a:xfrm>
        </p:spPr>
        <p:txBody>
          <a:bodyPr>
            <a:normAutofit lnSpcReduction="10000"/>
          </a:bodyPr>
          <a:lstStyle/>
          <a:p>
            <a:pPr lvl="0" algn="r">
              <a:buClr>
                <a:srgbClr val="1B2F36"/>
              </a:buClr>
            </a:pPr>
            <a:r>
              <a:rPr lang="ru-RU" sz="1800" b="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выполнила:</a:t>
            </a:r>
          </a:p>
          <a:p>
            <a:pPr lvl="0" algn="r">
              <a:buClr>
                <a:srgbClr val="1B2F36"/>
              </a:buClr>
            </a:pPr>
            <a:r>
              <a:rPr lang="ru-RU" sz="1800" b="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</a:t>
            </a:r>
            <a:r>
              <a:rPr lang="ru-RU" sz="1800" b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ru-RU" sz="1800" b="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«Б» </a:t>
            </a:r>
            <a:r>
              <a:rPr lang="ru-RU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Евстифеева Софья</a:t>
            </a:r>
          </a:p>
          <a:p>
            <a:pPr lvl="0" algn="r">
              <a:buClr>
                <a:srgbClr val="1B2F36"/>
              </a:buClr>
            </a:pPr>
            <a:r>
              <a:rPr lang="ru-RU" sz="1800" b="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lvl="0" algn="r">
              <a:buClr>
                <a:srgbClr val="1B2F36"/>
              </a:buClr>
            </a:pPr>
            <a:r>
              <a:rPr lang="ru-RU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Никулина Н.В.</a:t>
            </a:r>
            <a:r>
              <a:rPr lang="ru-RU" sz="1800" b="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учитель истории, обществознания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10313" y="-13063"/>
            <a:ext cx="7785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 средняя общеобразовательная школа №1368 города Москвы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25407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38694"/>
            <a:ext cx="11430000" cy="1492132"/>
          </a:xfrm>
        </p:spPr>
        <p:txBody>
          <a:bodyPr>
            <a:noAutofit/>
          </a:bodyPr>
          <a:lstStyle/>
          <a:p>
            <a:pPr algn="ctr"/>
            <a:r>
              <a:rPr lang="ru-RU" sz="4400" b="1" spc="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Практический вывод</a:t>
            </a:r>
            <a:endParaRPr lang="ru-RU" sz="4400" b="1" spc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2777" y="1097281"/>
            <a:ext cx="10946674" cy="564315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результатам анкетирования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понять, что представление граждан о необходимой обороне довольно спорное.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Бо́льшая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часть респондентов смогла верно определить границы между защитой себя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третьих лиц 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преступлением,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однако, при столкновении со сложной и неоднозначной ситуацией (2 и 3 вопрос), респонденты начинают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теряться,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выбирая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неправильный, не соответствующий нынешнему законодательству вариант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ответа или «затрудняюсь ответить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u="sng" dirty="0" smtClean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Опираясь </a:t>
            </a:r>
            <a:r>
              <a:rPr lang="ru-RU" sz="2400" b="1" u="sng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практический вывод, мы можем сказать, что, в большинстве своем, наша гипотеза оказалась верна:</a:t>
            </a:r>
            <a:r>
              <a:rPr lang="ru-RU" sz="2400" u="sng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основная проблема применения необходимой самообороны – отсутствие четко обозначенных границ, а именно, проблема законодательного регламентирования условий самообороны и, как следствие, некий субъективизм в вынесении приговора. Кроме того, это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проблема отсутствия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правовых преимуществ у человека, осуществившего необходимую оборону, относительно нападавшего.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6506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121127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4400" b="1" spc="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136469"/>
            <a:ext cx="10178322" cy="4743123"/>
          </a:xfrm>
        </p:spPr>
        <p:txBody>
          <a:bodyPr>
            <a:normAutofit/>
          </a:bodyPr>
          <a:lstStyle/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же можно сделать в сложившейся ситуации?  Конечно, можно частично перенять опыт у европейских государств,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ввести некоторые дополнения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Например, что необходимая оборона допустима уже при одной только реальной угрозе посягательства на личность.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Кроме того, как показывают результаты опроса, необходимо повысить правовую культуру и осведомленность граждан. К примеру, с помощью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введения права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 предмета в школах,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проведения классных часов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посвященных данному вопросу,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обучающих курсов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взрослых людей. Также следует создать и внедрить в учебный процесс в учреждениях профессионального образования на занятиях физической культуры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модуль приемов самозащиты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12216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0238" y="224732"/>
            <a:ext cx="10178322" cy="6633268"/>
          </a:xfrm>
        </p:spPr>
        <p:txBody>
          <a:bodyPr>
            <a:normAutofit fontScale="92500" lnSpcReduction="10000"/>
          </a:bodyPr>
          <a:lstStyle/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b="1" u="sng" dirty="0" smtClean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600" dirty="0" smtClean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выяснить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 какими проблемами в процессе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правоприменения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необходимой обороны сталкивается человек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b="1" u="sng" dirty="0" smtClean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Гипотеза</a:t>
            </a:r>
            <a:r>
              <a:rPr lang="ru-RU" sz="2600" b="1" u="sng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600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проблема применения необходимой самообороны – отсутствие четко обозначенных границ и, как следствие, некий субъективизм в вынесении приговора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endParaRPr lang="ru-RU" sz="2600" u="sng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b="1" u="sng" dirty="0" smtClean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</a:t>
            </a:r>
            <a:r>
              <a:rPr lang="ru-RU" sz="2600" b="1" u="sng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исследовательской работы:</a:t>
            </a:r>
            <a:endParaRPr lang="ru-RU" sz="2600" u="sng" dirty="0">
              <a:solidFill>
                <a:srgbClr val="0E0975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Теоретические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– анализ, аналогия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Эмпирические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– описательный, сравнительный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Социологические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–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анкетирование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0" algn="ctr">
              <a:lnSpc>
                <a:spcPct val="100000"/>
              </a:lnSpc>
              <a:spcBef>
                <a:spcPts val="0"/>
              </a:spcBef>
              <a:buClr>
                <a:srgbClr val="1B2F36"/>
              </a:buClr>
              <a:buNone/>
            </a:pPr>
            <a:r>
              <a:rPr lang="ru-RU" sz="2600" b="1" u="sng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</a:p>
          <a:p>
            <a:pPr marL="685800" lvl="0" indent="-457200">
              <a:lnSpc>
                <a:spcPct val="100000"/>
              </a:lnSpc>
              <a:spcBef>
                <a:spcPts val="0"/>
              </a:spcBef>
              <a:buClr>
                <a:srgbClr val="1B2F36"/>
              </a:buClr>
              <a:buFont typeface="Arial" panose="020B0604020202020204" pitchFamily="34" charset="0"/>
              <a:buAutoNum type="arabicPeriod"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теоретический материал по выбранной 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теме</a:t>
            </a:r>
            <a:endParaRPr lang="ru-RU" sz="26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0">
              <a:lnSpc>
                <a:spcPct val="100000"/>
              </a:lnSpc>
              <a:spcBef>
                <a:spcPts val="0"/>
              </a:spcBef>
              <a:buClr>
                <a:srgbClr val="1B2F36"/>
              </a:buClr>
              <a:buNone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Проанализировать статистические данные по данному вопросу в России</a:t>
            </a:r>
          </a:p>
          <a:p>
            <a:pPr lvl="0" indent="0">
              <a:lnSpc>
                <a:spcPct val="100000"/>
              </a:lnSpc>
              <a:spcBef>
                <a:spcPts val="0"/>
              </a:spcBef>
              <a:buClr>
                <a:srgbClr val="1B2F36"/>
              </a:buClr>
              <a:buNone/>
            </a:pP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Рассмотреть институт необходимой обороны в странах Европы</a:t>
            </a:r>
          </a:p>
          <a:p>
            <a:pPr lvl="0" indent="0">
              <a:lnSpc>
                <a:spcPct val="100000"/>
              </a:lnSpc>
              <a:spcBef>
                <a:spcPts val="0"/>
              </a:spcBef>
              <a:buClr>
                <a:srgbClr val="1B2F36"/>
              </a:buClr>
              <a:buNone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и проанализировать социологический опрос</a:t>
            </a:r>
          </a:p>
          <a:p>
            <a:pPr lvl="0" indent="0">
              <a:lnSpc>
                <a:spcPct val="100000"/>
              </a:lnSpc>
              <a:spcBef>
                <a:spcPts val="0"/>
              </a:spcBef>
              <a:buClr>
                <a:srgbClr val="1B2F36"/>
              </a:buClr>
              <a:buNone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Сделать вывод об основных проблемах применения необходимой обороны, предложить свое решение данной задачи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9412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885" y="217798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4400" b="1" spc="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необходимая оборона?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885" y="1709930"/>
            <a:ext cx="10178322" cy="359359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u="sng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Необходимая оборона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это правомерная защита личности и прав обороняющегося и других лиц, а также охраняемых законом интересов общества и государства от общественно опасного посягательства, путём причинения вреда посягающему лицу.</a:t>
            </a:r>
          </a:p>
        </p:txBody>
      </p:sp>
      <p:pic>
        <p:nvPicPr>
          <p:cNvPr id="1026" name="Picture 2" descr="https://kyivoperativ.info/wp-content/uploads/2019/06/26.04.2018%D0%B3.-%D0%92%D0%B5%D1%80%D1%85%D0%BE%D0%B2%D0%BD%D1%8B%D0%B9-%D1%81%D1%83%D0%B4-%D0%A3%D0%BA%D1%80%D0%B0%D0%B8%D0%BD%D1%8B-%D0%BF%D0%BE%D1%81%D1%82%D0%B0%D0%BD%D0%BE%D0%B2%D0%B8%D0%BB-%D1%87%D1%82%D0%BE-%D0%B2-%D0%B2%D0%BE%D0%BF%D1%80%D0%BE%D1%81%D0%B0%D1%85-%D0%BF%D1%80%D0%B0%D0%B2%D0%B8%D0%BB-%D0%BD%D0%B5%D0%BE%D0%B1%D1%85%D0%BE%D0%B4%D0%B8%D0%BC%D0%BE%D0%B9.fna&amp;oh=ca92d4b891d91bf5b56f18f12530140f&amp;oe=5D9FA4E9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50" t="13976" r="14055" b="19824"/>
          <a:stretch/>
        </p:blipFill>
        <p:spPr bwMode="auto">
          <a:xfrm>
            <a:off x="1058092" y="3905795"/>
            <a:ext cx="4898572" cy="2795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zen_doc/147743/pub_5b9b88bcc3cbc000ab1409b9_5b9b93bf7ff15d00a9d6b0d8/scale_120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2" b="12571"/>
          <a:stretch/>
        </p:blipFill>
        <p:spPr bwMode="auto">
          <a:xfrm>
            <a:off x="6531428" y="3905795"/>
            <a:ext cx="4898572" cy="2795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8158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186442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4400" b="1" spc="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эксцесс обороны?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8903" y="1384664"/>
            <a:ext cx="10946674" cy="32918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u="sng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Эксцесс обороны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это выход за границы необходимой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то есть это откровенное несоответствие защиты угрозы характеру покушения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Признаки эксцесса </a:t>
            </a:r>
            <a:r>
              <a:rPr lang="ru-RU" sz="2400" dirty="0" smtClean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защиты</a:t>
            </a:r>
            <a:endParaRPr lang="ru-RU" sz="2400" dirty="0">
              <a:solidFill>
                <a:srgbClr val="0E0975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342900"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Умышленный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 действий</a:t>
            </a:r>
          </a:p>
          <a:p>
            <a:pPr marL="571500" indent="-342900"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Степень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опасности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обороны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характер действия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нападающего</a:t>
            </a:r>
          </a:p>
          <a:p>
            <a:pPr marL="571500" indent="-342900"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Несоответствие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способов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защиты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степени и характеру опасности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нападения</a:t>
            </a:r>
          </a:p>
          <a:p>
            <a:pPr marL="571500" indent="-342900"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Очевидная несоразмерность вреда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наносимого защищающимся лицом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9814" t="32946" r="49465" b="30625"/>
          <a:stretch/>
        </p:blipFill>
        <p:spPr>
          <a:xfrm>
            <a:off x="4094028" y="4193176"/>
            <a:ext cx="4493622" cy="266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43520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420" y="356259"/>
            <a:ext cx="10687774" cy="845524"/>
          </a:xfrm>
        </p:spPr>
        <p:txBody>
          <a:bodyPr>
            <a:normAutofit/>
          </a:bodyPr>
          <a:lstStyle/>
          <a:p>
            <a:pPr algn="ctr"/>
            <a:r>
              <a:rPr lang="ru-RU" sz="4400" b="1" spc="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Статистика </a:t>
            </a:r>
            <a:r>
              <a:rPr lang="ru-RU" sz="4400" b="1" spc="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РФ</a:t>
            </a:r>
            <a:endParaRPr lang="ru-RU" sz="4400" b="1" spc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09314" y="1652449"/>
            <a:ext cx="2612571" cy="48303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осчитав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осужденных </a:t>
            </a:r>
            <a:r>
              <a:rPr lang="ru-RU" sz="2200" b="1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(19754)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уличенных </a:t>
            </a:r>
            <a:r>
              <a:rPr lang="ru-RU" sz="2200" b="1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(27737)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200" b="1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выяснить, что б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ольше </a:t>
            </a:r>
            <a:r>
              <a:rPr lang="ru-RU" sz="2200" b="1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70%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 оказываются осуждены за превышение обороны,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</a:t>
            </a:r>
            <a:r>
              <a:rPr lang="ru-RU" sz="2200" b="1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30%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оправданы.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20" y="1652448"/>
            <a:ext cx="8101328" cy="4830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52049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080" y="1386279"/>
            <a:ext cx="11423468" cy="3512293"/>
          </a:xfrm>
        </p:spPr>
        <p:txBody>
          <a:bodyPr>
            <a:noAutofit/>
          </a:bodyPr>
          <a:lstStyle/>
          <a:p>
            <a:pPr marL="571500" indent="-342900"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400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Испании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человека не привлекут к уголовной ответственности, если на его жизнь произошло покушение.</a:t>
            </a:r>
          </a:p>
          <a:p>
            <a:pPr marL="571500" indent="-342900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</a:t>
            </a:r>
            <a:r>
              <a:rPr lang="ru-RU" sz="2400" dirty="0" smtClean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Франции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необходимая оборона допустима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одной только реальной угрозе посягательства на личность, тогда как защита собственности допускается только при уже начавшемся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посягательстве.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342900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Италии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Латвии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Украины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случае, когда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обороне были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обстоятельства, позволявшие обороняющемуся заблуждаться относительно реальности нападения, лицо освобождается от уголовной ответственности. Однако если речь идет об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ошибке, то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наказуемость не исключается.</a:t>
            </a:r>
          </a:p>
        </p:txBody>
      </p:sp>
      <p:pic>
        <p:nvPicPr>
          <p:cNvPr id="4" name="Picture 2" descr="https://cdn.creators.com/365/203683/fed2d01943e0c8de9ad36a7061366464324af8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590" y="4898572"/>
            <a:ext cx="6165668" cy="1800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1154" y="169818"/>
            <a:ext cx="10463349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ru-RU" sz="4400" b="1" cap="all" spc="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Необходимая оборона в странах Европы</a:t>
            </a:r>
          </a:p>
        </p:txBody>
      </p:sp>
    </p:spTree>
    <p:extLst>
      <p:ext uri="{BB962C8B-B14F-4D97-AF65-F5344CB8AC3E}">
        <p14:creationId xmlns:p14="http://schemas.microsoft.com/office/powerpoint/2010/main" val="1704658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186442"/>
            <a:ext cx="10178322" cy="832461"/>
          </a:xfrm>
        </p:spPr>
        <p:txBody>
          <a:bodyPr>
            <a:normAutofit/>
          </a:bodyPr>
          <a:lstStyle/>
          <a:p>
            <a:pPr algn="ctr"/>
            <a:r>
              <a:rPr lang="ru-RU" sz="4400" b="1" spc="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часть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88" t="49938" r="31854" b="24357"/>
          <a:stretch/>
        </p:blipFill>
        <p:spPr bwMode="auto">
          <a:xfrm>
            <a:off x="144793" y="994982"/>
            <a:ext cx="5453359" cy="2460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25" t="43180" r="31534" b="31350"/>
          <a:stretch/>
        </p:blipFill>
        <p:spPr bwMode="auto">
          <a:xfrm>
            <a:off x="144792" y="4035582"/>
            <a:ext cx="5453359" cy="2460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16895" y="776430"/>
            <a:ext cx="62832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вопрос</a:t>
            </a:r>
          </a:p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«Гражданин Г. в темное время суток проходил через арку во двор, уже на выходе из арки к нему подскочил М., угрожая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ножом.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бросился в сторону и, видя, что М. преследует его, выхватил из мусорного контейнера палку и несколько раз ударил нападавшего по голове. Суд расценил действия Г. как совершенные в состоянии необходимой обороны, исключающем его виновность. Согласны ли Вы с решением суда?»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6894" y="3583398"/>
            <a:ext cx="607886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вопрос</a:t>
            </a:r>
          </a:p>
          <a:p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 гражданина М., имеющего при себе на законных основаниях ружье, в темном переулке нападают грабители, направляющие на него муляж пистолета. Не имея возможности оценить реальную степень опасности, М. достает ружье, расстреливает грабителей и только спустя время понимает, что их пистолет был ненастоящим и не мог причинить вреда. Как Вы считаете, данные действия являются необходимой обороной или преступлением?»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0897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17458" y="130626"/>
            <a:ext cx="6682804" cy="3069774"/>
          </a:xfrm>
        </p:spPr>
        <p:txBody>
          <a:bodyPr>
            <a:normAutofit fontScale="55000" lnSpcReduction="20000"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ru-RU" sz="3600" b="1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гражданина Е. напал злоумышленник, который, применив удушающий прием, пытался завладеть машиной потерпевшего. Е. оказал активное сопротивление и нанес нападавшему сильный удар кулаком в лицо. Нападавший, к моменту причинения ему удара, уже отказался от преступных намерений и собирался уйти, но Е. его догнал и избил. Считаете ли Вы действия гражданина Е. необходимой обороной?»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47252" r="32235" b="27451"/>
          <a:stretch/>
        </p:blipFill>
        <p:spPr bwMode="auto">
          <a:xfrm>
            <a:off x="115644" y="404947"/>
            <a:ext cx="5101814" cy="2312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2" t="54195" r="29931" b="20922"/>
          <a:stretch/>
        </p:blipFill>
        <p:spPr bwMode="auto">
          <a:xfrm>
            <a:off x="115644" y="3808381"/>
            <a:ext cx="5101814" cy="2312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42710" y="3343070"/>
            <a:ext cx="65575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вопрос</a:t>
            </a:r>
          </a:p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«Гражданина П. избивали двое мужчин при совершении грабежа. Они свалили его с ног и стали наносить удары ногами, в том числе по голове. Один из преступников сказал другому «дай мне вон тот кирпич, сейчас его добьем». В период, когда тот отошел на пару метров за кирпичом, П. смог справиться с оставшимся, а затем нанес удары по лицу и телу вернувшегося с кирпичом мужчины. Как Вы считаете, данные действия следует расценивать как необходимую оборону, или как преступление?»</a:t>
            </a:r>
          </a:p>
        </p:txBody>
      </p:sp>
    </p:spTree>
    <p:extLst>
      <p:ext uri="{BB962C8B-B14F-4D97-AF65-F5344CB8AC3E}">
        <p14:creationId xmlns:p14="http://schemas.microsoft.com/office/powerpoint/2010/main" val="25978246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6834" y="0"/>
            <a:ext cx="10959737" cy="168510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вопрос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«Считаете ли Вы, что гражданам следует дать больше прав при необходимой обороне?»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511" t="47931" r="31855" b="26849"/>
          <a:stretch/>
        </p:blipFill>
        <p:spPr bwMode="auto">
          <a:xfrm>
            <a:off x="2884826" y="1227525"/>
            <a:ext cx="6783752" cy="2783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4847" y="4284618"/>
            <a:ext cx="105417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данным, представленным на диаграмме, можно сказать, что преобладающее большинство опрошенных </a:t>
            </a:r>
            <a:r>
              <a:rPr lang="ru-RU" sz="2400" b="1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(81,9%)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действительно считает, что 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следует расширить права граждан в институте необходимой обороны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 избежание спорных ситуаций; </a:t>
            </a:r>
            <a:r>
              <a:rPr lang="ru-RU" sz="2400" b="1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16,7%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затрудняются ответить на поставленный вопрос и лишь </a:t>
            </a:r>
            <a:r>
              <a:rPr lang="ru-RU" sz="2400" b="1" dirty="0">
                <a:solidFill>
                  <a:srgbClr val="0E097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1,4%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респондентов удовлетворены сложившейся в этой сфере ситуацией.</a:t>
            </a:r>
          </a:p>
        </p:txBody>
      </p:sp>
    </p:spTree>
    <p:extLst>
      <p:ext uri="{BB962C8B-B14F-4D97-AF65-F5344CB8AC3E}">
        <p14:creationId xmlns:p14="http://schemas.microsoft.com/office/powerpoint/2010/main" val="39336420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B2F36"/>
      </a:dk2>
      <a:lt2>
        <a:srgbClr val="F3F3F2"/>
      </a:lt2>
      <a:accent1>
        <a:srgbClr val="A38D51"/>
      </a:accent1>
      <a:accent2>
        <a:srgbClr val="5A3D40"/>
      </a:accent2>
      <a:accent3>
        <a:srgbClr val="5D988C"/>
      </a:accent3>
      <a:accent4>
        <a:srgbClr val="A85752"/>
      </a:accent4>
      <a:accent5>
        <a:srgbClr val="809A67"/>
      </a:accent5>
      <a:accent6>
        <a:srgbClr val="67645A"/>
      </a:accent6>
      <a:hlink>
        <a:srgbClr val="5D988C"/>
      </a:hlink>
      <a:folHlink>
        <a:srgbClr val="8467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9E77EDF1-0821-4215-BD6E-A2D49F02550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537</TotalTime>
  <Words>971</Words>
  <Application>Microsoft Office PowerPoint</Application>
  <PresentationFormat>Широкоэкранный</PresentationFormat>
  <Paragraphs>54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</vt:lpstr>
      <vt:lpstr>Corbel</vt:lpstr>
      <vt:lpstr>Gill Sans MT</vt:lpstr>
      <vt:lpstr>Impact</vt:lpstr>
      <vt:lpstr>Times New Roman</vt:lpstr>
      <vt:lpstr>Badge</vt:lpstr>
      <vt:lpstr>Необходимая оборона: защита от частного лица, осуществлявшего атаку, или от государства в лице его органов? </vt:lpstr>
      <vt:lpstr>Презентация PowerPoint</vt:lpstr>
      <vt:lpstr>Что такое необходимая оборона?</vt:lpstr>
      <vt:lpstr>Что такое эксцесс обороны?</vt:lpstr>
      <vt:lpstr>Статистика в РФ</vt:lpstr>
      <vt:lpstr>Презентация PowerPoint</vt:lpstr>
      <vt:lpstr>Практическая часть</vt:lpstr>
      <vt:lpstr>Презентация PowerPoint</vt:lpstr>
      <vt:lpstr>Презентация PowerPoint</vt:lpstr>
      <vt:lpstr>Практический вывод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Необходимая оборона: защита от частного лица, осуществлявшего атаку, или от государства в лице его органов?</dc:title>
  <dc:creator>Наталья</dc:creator>
  <cp:lastModifiedBy>Никулина Надежда Викторовна</cp:lastModifiedBy>
  <cp:revision>20</cp:revision>
  <dcterms:created xsi:type="dcterms:W3CDTF">2021-01-29T10:14:39Z</dcterms:created>
  <dcterms:modified xsi:type="dcterms:W3CDTF">2021-02-10T04:58:21Z</dcterms:modified>
</cp:coreProperties>
</file>