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372" r:id="rId3"/>
    <p:sldId id="371" r:id="rId4"/>
    <p:sldId id="420" r:id="rId5"/>
    <p:sldId id="493" r:id="rId6"/>
    <p:sldId id="467" r:id="rId7"/>
    <p:sldId id="374" r:id="rId8"/>
    <p:sldId id="423" r:id="rId9"/>
    <p:sldId id="424" r:id="rId10"/>
    <p:sldId id="425" r:id="rId11"/>
    <p:sldId id="426" r:id="rId12"/>
    <p:sldId id="494" r:id="rId13"/>
    <p:sldId id="433" r:id="rId14"/>
    <p:sldId id="435" r:id="rId15"/>
    <p:sldId id="495" r:id="rId16"/>
    <p:sldId id="491" r:id="rId17"/>
    <p:sldId id="465" r:id="rId18"/>
    <p:sldId id="49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85">
          <p15:clr>
            <a:srgbClr val="A4A3A4"/>
          </p15:clr>
        </p15:guide>
        <p15:guide id="4" pos="38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327A"/>
    <a:srgbClr val="800080"/>
    <a:srgbClr val="E48A12"/>
    <a:srgbClr val="FFFFFF"/>
    <a:srgbClr val="BEBED2"/>
    <a:srgbClr val="660066"/>
    <a:srgbClr val="BC8FDD"/>
    <a:srgbClr val="CC00FF"/>
    <a:srgbClr val="CC00CC"/>
    <a:srgbClr val="DB12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7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88" y="114"/>
      </p:cViewPr>
      <p:guideLst>
        <p:guide orient="horz" pos="2160"/>
        <p:guide pos="3840"/>
        <p:guide orient="horz" pos="2185"/>
        <p:guide pos="38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71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7C144-6B1E-433A-97A0-2C0FDDA533CB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721838-7965-4593-A5E7-A1E42937A201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b="1" dirty="0"/>
            <a:t>конкретно-познавательная</a:t>
          </a:r>
          <a:r>
            <a:rPr lang="ru-RU" sz="2000" dirty="0"/>
            <a:t> </a:t>
          </a:r>
        </a:p>
        <a:p>
          <a:r>
            <a:rPr lang="ru-RU" sz="2000" dirty="0"/>
            <a:t>связана с непосредственной учебной ситуацией</a:t>
          </a:r>
          <a:endParaRPr lang="ru-RU" sz="2000" b="1" dirty="0"/>
        </a:p>
      </dgm:t>
    </dgm:pt>
    <dgm:pt modelId="{4FD6FF1A-0165-4B2F-9CA2-7DFAACBD2AE2}" type="parTrans" cxnId="{ABC59C74-59B3-45A2-8DC4-2FC157601AA2}">
      <dgm:prSet/>
      <dgm:spPr/>
      <dgm:t>
        <a:bodyPr/>
        <a:lstStyle/>
        <a:p>
          <a:endParaRPr lang="ru-RU" sz="2400" b="0"/>
        </a:p>
      </dgm:t>
    </dgm:pt>
    <dgm:pt modelId="{032DD8F0-331D-4423-93AF-8F9BAC00EFCA}" type="sibTrans" cxnId="{ABC59C74-59B3-45A2-8DC4-2FC157601AA2}">
      <dgm:prSet/>
      <dgm:spPr>
        <a:ln>
          <a:noFill/>
        </a:ln>
      </dgm:spPr>
      <dgm:t>
        <a:bodyPr/>
        <a:lstStyle/>
        <a:p>
          <a:endParaRPr lang="ru-RU" sz="2400" b="0"/>
        </a:p>
      </dgm:t>
    </dgm:pt>
    <dgm:pt modelId="{7F990DDA-C38A-404D-B00E-96BB48055005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b="1" dirty="0"/>
            <a:t>коммуникативно-развивающая</a:t>
          </a:r>
        </a:p>
        <a:p>
          <a:r>
            <a:rPr lang="ru-RU" sz="2000" dirty="0"/>
            <a:t> вырабатываются основные навыки общения внутри группы и за её пределами</a:t>
          </a:r>
          <a:endParaRPr lang="ru-RU" sz="2000" b="0" dirty="0"/>
        </a:p>
      </dgm:t>
    </dgm:pt>
    <dgm:pt modelId="{3BCC72F9-6609-4987-AC0A-BA93A61C0A36}" type="parTrans" cxnId="{82346107-2524-4BA3-9FB9-FB71010B3ACE}">
      <dgm:prSet/>
      <dgm:spPr/>
      <dgm:t>
        <a:bodyPr/>
        <a:lstStyle/>
        <a:p>
          <a:endParaRPr lang="ru-RU" sz="2400" b="0"/>
        </a:p>
      </dgm:t>
    </dgm:pt>
    <dgm:pt modelId="{25FB241D-8057-4396-9AD3-BAAC2DF22557}" type="sibTrans" cxnId="{82346107-2524-4BA3-9FB9-FB71010B3ACE}">
      <dgm:prSet/>
      <dgm:spPr/>
      <dgm:t>
        <a:bodyPr/>
        <a:lstStyle/>
        <a:p>
          <a:endParaRPr lang="ru-RU" sz="2400" b="0"/>
        </a:p>
      </dgm:t>
    </dgm:pt>
    <dgm:pt modelId="{0233FC2B-4DC1-44BB-8C26-06E4B60500D3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b="1" dirty="0"/>
            <a:t>социально-ориентационная</a:t>
          </a:r>
        </a:p>
        <a:p>
          <a:r>
            <a:rPr lang="ru-RU" sz="2000" dirty="0"/>
            <a:t>воспитывает гражданские качества, необходимые для адаптации  в сообществе</a:t>
          </a:r>
          <a:endParaRPr lang="ru-RU" sz="2000" b="0" dirty="0"/>
        </a:p>
      </dgm:t>
    </dgm:pt>
    <dgm:pt modelId="{0D2732EB-E7A9-4B94-93E5-A36B7347FB53}" type="parTrans" cxnId="{B5B428C0-B3D6-4DC6-98E4-1193D6DC2EE2}">
      <dgm:prSet/>
      <dgm:spPr/>
      <dgm:t>
        <a:bodyPr/>
        <a:lstStyle/>
        <a:p>
          <a:endParaRPr lang="ru-RU" sz="2400" b="0"/>
        </a:p>
      </dgm:t>
    </dgm:pt>
    <dgm:pt modelId="{CF9B44E5-521D-4A7B-AACF-FEE1A7C98490}" type="sibTrans" cxnId="{B5B428C0-B3D6-4DC6-98E4-1193D6DC2EE2}">
      <dgm:prSet/>
      <dgm:spPr/>
      <dgm:t>
        <a:bodyPr/>
        <a:lstStyle/>
        <a:p>
          <a:endParaRPr lang="ru-RU" sz="2400" b="0"/>
        </a:p>
      </dgm:t>
    </dgm:pt>
    <dgm:pt modelId="{5F5A4134-1298-4791-9C35-FB1B15CD3B40}" type="pres">
      <dgm:prSet presAssocID="{D527C144-6B1E-433A-97A0-2C0FDDA533CB}" presName="Name0" presStyleCnt="0">
        <dgm:presLayoutVars>
          <dgm:chMax val="7"/>
          <dgm:chPref val="7"/>
          <dgm:dir/>
        </dgm:presLayoutVars>
      </dgm:prSet>
      <dgm:spPr/>
    </dgm:pt>
    <dgm:pt modelId="{B346C29A-AF0A-4703-AA09-B0DD635640BF}" type="pres">
      <dgm:prSet presAssocID="{D527C144-6B1E-433A-97A0-2C0FDDA533CB}" presName="Name1" presStyleCnt="0"/>
      <dgm:spPr/>
    </dgm:pt>
    <dgm:pt modelId="{24A422C2-4127-4356-9A04-1E52BEB0DADC}" type="pres">
      <dgm:prSet presAssocID="{D527C144-6B1E-433A-97A0-2C0FDDA533CB}" presName="cycle" presStyleCnt="0"/>
      <dgm:spPr/>
    </dgm:pt>
    <dgm:pt modelId="{ABA46635-E09E-4299-B7E9-0D16B8B40532}" type="pres">
      <dgm:prSet presAssocID="{D527C144-6B1E-433A-97A0-2C0FDDA533CB}" presName="srcNode" presStyleLbl="node1" presStyleIdx="0" presStyleCnt="3"/>
      <dgm:spPr/>
    </dgm:pt>
    <dgm:pt modelId="{B63192C8-0281-4830-872D-59E96534349B}" type="pres">
      <dgm:prSet presAssocID="{D527C144-6B1E-433A-97A0-2C0FDDA533CB}" presName="conn" presStyleLbl="parChTrans1D2" presStyleIdx="0" presStyleCnt="1"/>
      <dgm:spPr/>
    </dgm:pt>
    <dgm:pt modelId="{091BD2CC-CC78-4B7B-AE92-4417F19A5C8B}" type="pres">
      <dgm:prSet presAssocID="{D527C144-6B1E-433A-97A0-2C0FDDA533CB}" presName="extraNode" presStyleLbl="node1" presStyleIdx="0" presStyleCnt="3"/>
      <dgm:spPr/>
    </dgm:pt>
    <dgm:pt modelId="{0287E54E-5BAF-4204-A531-5B9D3B3DAE5B}" type="pres">
      <dgm:prSet presAssocID="{D527C144-6B1E-433A-97A0-2C0FDDA533CB}" presName="dstNode" presStyleLbl="node1" presStyleIdx="0" presStyleCnt="3"/>
      <dgm:spPr/>
    </dgm:pt>
    <dgm:pt modelId="{4C963AA2-E8E9-43C6-AF24-BD591A4C9348}" type="pres">
      <dgm:prSet presAssocID="{30721838-7965-4593-A5E7-A1E42937A201}" presName="text_1" presStyleLbl="node1" presStyleIdx="0" presStyleCnt="3" custScaleY="113934">
        <dgm:presLayoutVars>
          <dgm:bulletEnabled val="1"/>
        </dgm:presLayoutVars>
      </dgm:prSet>
      <dgm:spPr/>
    </dgm:pt>
    <dgm:pt modelId="{B503CB5E-B1F8-40E3-8FB7-34A7E1474E48}" type="pres">
      <dgm:prSet presAssocID="{30721838-7965-4593-A5E7-A1E42937A201}" presName="accent_1" presStyleCnt="0"/>
      <dgm:spPr/>
    </dgm:pt>
    <dgm:pt modelId="{91DD297D-CE41-41CE-875B-E29B52FA2A46}" type="pres">
      <dgm:prSet presAssocID="{30721838-7965-4593-A5E7-A1E42937A201}" presName="accentRepeatNode" presStyleLbl="solidFgAcc1" presStyleIdx="0" presStyleCnt="3" custLinFactNeighborX="-450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23BC685-C22F-43C2-83A2-6D2E157B9D85}" type="pres">
      <dgm:prSet presAssocID="{7F990DDA-C38A-404D-B00E-96BB48055005}" presName="text_2" presStyleLbl="node1" presStyleIdx="1" presStyleCnt="3" custScaleY="118852" custLinFactNeighborX="256" custLinFactNeighborY="10245">
        <dgm:presLayoutVars>
          <dgm:bulletEnabled val="1"/>
        </dgm:presLayoutVars>
      </dgm:prSet>
      <dgm:spPr/>
    </dgm:pt>
    <dgm:pt modelId="{AB8C95AB-58AB-4910-B33C-3F234C999263}" type="pres">
      <dgm:prSet presAssocID="{7F990DDA-C38A-404D-B00E-96BB48055005}" presName="accent_2" presStyleCnt="0"/>
      <dgm:spPr/>
    </dgm:pt>
    <dgm:pt modelId="{F13B4E5E-379B-45E0-A4A4-68174D4DA4A1}" type="pres">
      <dgm:prSet presAssocID="{7F990DDA-C38A-404D-B00E-96BB48055005}" presName="accentRepeatNode" presStyleLbl="solidFgAcc1" presStyleIdx="1" presStyleCnt="3" custScaleX="102813" custScaleY="95443" custLinFactNeighborX="1640" custLinFactNeighborY="983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AE5D981-5168-4911-9C77-92D419C5A109}" type="pres">
      <dgm:prSet presAssocID="{0233FC2B-4DC1-44BB-8C26-06E4B60500D3}" presName="text_3" presStyleLbl="node1" presStyleIdx="2" presStyleCnt="3" custScaleX="100705" custScaleY="117131" custLinFactNeighborX="735" custLinFactNeighborY="27418">
        <dgm:presLayoutVars>
          <dgm:bulletEnabled val="1"/>
        </dgm:presLayoutVars>
      </dgm:prSet>
      <dgm:spPr/>
    </dgm:pt>
    <dgm:pt modelId="{E23BE877-59B5-4953-8409-0CB2B6569706}" type="pres">
      <dgm:prSet presAssocID="{0233FC2B-4DC1-44BB-8C26-06E4B60500D3}" presName="accent_3" presStyleCnt="0"/>
      <dgm:spPr/>
    </dgm:pt>
    <dgm:pt modelId="{54E1C2C1-CD0B-458E-B549-FB8FE39EE7B2}" type="pres">
      <dgm:prSet presAssocID="{0233FC2B-4DC1-44BB-8C26-06E4B60500D3}" presName="accentRepeatNode" presStyleLbl="solidFgAcc1" presStyleIdx="2" presStyleCnt="3" custLinFactNeighborX="-4505" custLinFactNeighborY="2385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2346107-2524-4BA3-9FB9-FB71010B3ACE}" srcId="{D527C144-6B1E-433A-97A0-2C0FDDA533CB}" destId="{7F990DDA-C38A-404D-B00E-96BB48055005}" srcOrd="1" destOrd="0" parTransId="{3BCC72F9-6609-4987-AC0A-BA93A61C0A36}" sibTransId="{25FB241D-8057-4396-9AD3-BAAC2DF22557}"/>
    <dgm:cxn modelId="{F82A2E69-A84F-400F-9690-D9063B79FCDE}" type="presOf" srcId="{D527C144-6B1E-433A-97A0-2C0FDDA533CB}" destId="{5F5A4134-1298-4791-9C35-FB1B15CD3B40}" srcOrd="0" destOrd="0" presId="urn:microsoft.com/office/officeart/2008/layout/VerticalCurvedList"/>
    <dgm:cxn modelId="{ABC59C74-59B3-45A2-8DC4-2FC157601AA2}" srcId="{D527C144-6B1E-433A-97A0-2C0FDDA533CB}" destId="{30721838-7965-4593-A5E7-A1E42937A201}" srcOrd="0" destOrd="0" parTransId="{4FD6FF1A-0165-4B2F-9CA2-7DFAACBD2AE2}" sibTransId="{032DD8F0-331D-4423-93AF-8F9BAC00EFCA}"/>
    <dgm:cxn modelId="{566DAB7A-C06E-4503-922B-8297893DAFCC}" type="presOf" srcId="{7F990DDA-C38A-404D-B00E-96BB48055005}" destId="{023BC685-C22F-43C2-83A2-6D2E157B9D85}" srcOrd="0" destOrd="0" presId="urn:microsoft.com/office/officeart/2008/layout/VerticalCurvedList"/>
    <dgm:cxn modelId="{54502AA4-7B19-40AE-A566-ADF5A712CD47}" type="presOf" srcId="{032DD8F0-331D-4423-93AF-8F9BAC00EFCA}" destId="{B63192C8-0281-4830-872D-59E96534349B}" srcOrd="0" destOrd="0" presId="urn:microsoft.com/office/officeart/2008/layout/VerticalCurvedList"/>
    <dgm:cxn modelId="{B5B428C0-B3D6-4DC6-98E4-1193D6DC2EE2}" srcId="{D527C144-6B1E-433A-97A0-2C0FDDA533CB}" destId="{0233FC2B-4DC1-44BB-8C26-06E4B60500D3}" srcOrd="2" destOrd="0" parTransId="{0D2732EB-E7A9-4B94-93E5-A36B7347FB53}" sibTransId="{CF9B44E5-521D-4A7B-AACF-FEE1A7C98490}"/>
    <dgm:cxn modelId="{C62D6FEE-A03A-4F2C-93A2-305E79B1D817}" type="presOf" srcId="{0233FC2B-4DC1-44BB-8C26-06E4B60500D3}" destId="{FAE5D981-5168-4911-9C77-92D419C5A109}" srcOrd="0" destOrd="0" presId="urn:microsoft.com/office/officeart/2008/layout/VerticalCurvedList"/>
    <dgm:cxn modelId="{430E93F1-D86E-4ED2-A023-B678F73FD3D0}" type="presOf" srcId="{30721838-7965-4593-A5E7-A1E42937A201}" destId="{4C963AA2-E8E9-43C6-AF24-BD591A4C9348}" srcOrd="0" destOrd="0" presId="urn:microsoft.com/office/officeart/2008/layout/VerticalCurvedList"/>
    <dgm:cxn modelId="{AF3B265E-EA1D-4EC2-8E16-E42F2FA4CA28}" type="presParOf" srcId="{5F5A4134-1298-4791-9C35-FB1B15CD3B40}" destId="{B346C29A-AF0A-4703-AA09-B0DD635640BF}" srcOrd="0" destOrd="0" presId="urn:microsoft.com/office/officeart/2008/layout/VerticalCurvedList"/>
    <dgm:cxn modelId="{5F77BBBA-4318-4518-9919-C89048D90F83}" type="presParOf" srcId="{B346C29A-AF0A-4703-AA09-B0DD635640BF}" destId="{24A422C2-4127-4356-9A04-1E52BEB0DADC}" srcOrd="0" destOrd="0" presId="urn:microsoft.com/office/officeart/2008/layout/VerticalCurvedList"/>
    <dgm:cxn modelId="{8D2CC113-8DE1-479C-96C8-0FD46C016264}" type="presParOf" srcId="{24A422C2-4127-4356-9A04-1E52BEB0DADC}" destId="{ABA46635-E09E-4299-B7E9-0D16B8B40532}" srcOrd="0" destOrd="0" presId="urn:microsoft.com/office/officeart/2008/layout/VerticalCurvedList"/>
    <dgm:cxn modelId="{BF76B0F8-5881-4F41-AFB4-C2DC9CD2D7EF}" type="presParOf" srcId="{24A422C2-4127-4356-9A04-1E52BEB0DADC}" destId="{B63192C8-0281-4830-872D-59E96534349B}" srcOrd="1" destOrd="0" presId="urn:microsoft.com/office/officeart/2008/layout/VerticalCurvedList"/>
    <dgm:cxn modelId="{322EC28D-337A-495A-8B38-D2E40AF3BC36}" type="presParOf" srcId="{24A422C2-4127-4356-9A04-1E52BEB0DADC}" destId="{091BD2CC-CC78-4B7B-AE92-4417F19A5C8B}" srcOrd="2" destOrd="0" presId="urn:microsoft.com/office/officeart/2008/layout/VerticalCurvedList"/>
    <dgm:cxn modelId="{4CCCC2D3-8445-43A2-A9B6-9D8BCF802837}" type="presParOf" srcId="{24A422C2-4127-4356-9A04-1E52BEB0DADC}" destId="{0287E54E-5BAF-4204-A531-5B9D3B3DAE5B}" srcOrd="3" destOrd="0" presId="urn:microsoft.com/office/officeart/2008/layout/VerticalCurvedList"/>
    <dgm:cxn modelId="{0A3A72A2-79AD-40A4-8616-12F3E964405A}" type="presParOf" srcId="{B346C29A-AF0A-4703-AA09-B0DD635640BF}" destId="{4C963AA2-E8E9-43C6-AF24-BD591A4C9348}" srcOrd="1" destOrd="0" presId="urn:microsoft.com/office/officeart/2008/layout/VerticalCurvedList"/>
    <dgm:cxn modelId="{A7388E7B-CBE4-4D91-B330-8F38E97D0FA3}" type="presParOf" srcId="{B346C29A-AF0A-4703-AA09-B0DD635640BF}" destId="{B503CB5E-B1F8-40E3-8FB7-34A7E1474E48}" srcOrd="2" destOrd="0" presId="urn:microsoft.com/office/officeart/2008/layout/VerticalCurvedList"/>
    <dgm:cxn modelId="{F491A808-3460-4FC9-B724-CA752DC7B421}" type="presParOf" srcId="{B503CB5E-B1F8-40E3-8FB7-34A7E1474E48}" destId="{91DD297D-CE41-41CE-875B-E29B52FA2A46}" srcOrd="0" destOrd="0" presId="urn:microsoft.com/office/officeart/2008/layout/VerticalCurvedList"/>
    <dgm:cxn modelId="{2C2B4546-ECDC-44DA-85E6-0BACF4D74057}" type="presParOf" srcId="{B346C29A-AF0A-4703-AA09-B0DD635640BF}" destId="{023BC685-C22F-43C2-83A2-6D2E157B9D85}" srcOrd="3" destOrd="0" presId="urn:microsoft.com/office/officeart/2008/layout/VerticalCurvedList"/>
    <dgm:cxn modelId="{634C126A-D00D-48CC-846B-9DF080340E96}" type="presParOf" srcId="{B346C29A-AF0A-4703-AA09-B0DD635640BF}" destId="{AB8C95AB-58AB-4910-B33C-3F234C999263}" srcOrd="4" destOrd="0" presId="urn:microsoft.com/office/officeart/2008/layout/VerticalCurvedList"/>
    <dgm:cxn modelId="{922508D2-04EF-4B32-B437-48DC6A5BB484}" type="presParOf" srcId="{AB8C95AB-58AB-4910-B33C-3F234C999263}" destId="{F13B4E5E-379B-45E0-A4A4-68174D4DA4A1}" srcOrd="0" destOrd="0" presId="urn:microsoft.com/office/officeart/2008/layout/VerticalCurvedList"/>
    <dgm:cxn modelId="{115B9A0E-2E48-45ED-8A6F-13D2D635F9DC}" type="presParOf" srcId="{B346C29A-AF0A-4703-AA09-B0DD635640BF}" destId="{FAE5D981-5168-4911-9C77-92D419C5A109}" srcOrd="5" destOrd="0" presId="urn:microsoft.com/office/officeart/2008/layout/VerticalCurvedList"/>
    <dgm:cxn modelId="{22F26116-A4AB-4DDB-82AC-943827B4A207}" type="presParOf" srcId="{B346C29A-AF0A-4703-AA09-B0DD635640BF}" destId="{E23BE877-59B5-4953-8409-0CB2B6569706}" srcOrd="6" destOrd="0" presId="urn:microsoft.com/office/officeart/2008/layout/VerticalCurvedList"/>
    <dgm:cxn modelId="{876047D4-EE55-4454-B61C-A951FE1B26EB}" type="presParOf" srcId="{E23BE877-59B5-4953-8409-0CB2B6569706}" destId="{54E1C2C1-CD0B-458E-B549-FB8FE39EE7B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27C144-6B1E-433A-97A0-2C0FDDA533CB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721838-7965-4593-A5E7-A1E42937A201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под руководством преподавателя ребята вычисляют, сопоставляют различные варианты решения задачи, доказывают правильность выбранного варианта</a:t>
          </a:r>
          <a:endParaRPr lang="ru-RU" sz="1800" b="0" dirty="0"/>
        </a:p>
      </dgm:t>
    </dgm:pt>
    <dgm:pt modelId="{4FD6FF1A-0165-4B2F-9CA2-7DFAACBD2AE2}" type="parTrans" cxnId="{ABC59C74-59B3-45A2-8DC4-2FC157601AA2}">
      <dgm:prSet/>
      <dgm:spPr/>
      <dgm:t>
        <a:bodyPr/>
        <a:lstStyle/>
        <a:p>
          <a:endParaRPr lang="ru-RU" sz="1600" b="0"/>
        </a:p>
      </dgm:t>
    </dgm:pt>
    <dgm:pt modelId="{032DD8F0-331D-4423-93AF-8F9BAC00EFCA}" type="sibTrans" cxnId="{ABC59C74-59B3-45A2-8DC4-2FC157601AA2}">
      <dgm:prSet/>
      <dgm:spPr>
        <a:ln>
          <a:noFill/>
        </a:ln>
      </dgm:spPr>
      <dgm:t>
        <a:bodyPr/>
        <a:lstStyle/>
        <a:p>
          <a:endParaRPr lang="ru-RU" sz="1600" b="0"/>
        </a:p>
      </dgm:t>
    </dgm:pt>
    <dgm:pt modelId="{7F990DDA-C38A-404D-B00E-96BB48055005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есть возможность постоянного оказания помощи друг другу, имеет место уважительное и доброжелательное отношение к возможностям и проблемам друг друга</a:t>
          </a:r>
          <a:endParaRPr lang="ru-RU" sz="1800" b="0" dirty="0"/>
        </a:p>
      </dgm:t>
    </dgm:pt>
    <dgm:pt modelId="{3BCC72F9-6609-4987-AC0A-BA93A61C0A36}" type="parTrans" cxnId="{82346107-2524-4BA3-9FB9-FB71010B3ACE}">
      <dgm:prSet/>
      <dgm:spPr/>
      <dgm:t>
        <a:bodyPr/>
        <a:lstStyle/>
        <a:p>
          <a:endParaRPr lang="ru-RU" sz="1600" b="0"/>
        </a:p>
      </dgm:t>
    </dgm:pt>
    <dgm:pt modelId="{25FB241D-8057-4396-9AD3-BAAC2DF22557}" type="sibTrans" cxnId="{82346107-2524-4BA3-9FB9-FB71010B3ACE}">
      <dgm:prSet/>
      <dgm:spPr/>
      <dgm:t>
        <a:bodyPr/>
        <a:lstStyle/>
        <a:p>
          <a:endParaRPr lang="ru-RU" sz="1600" b="0"/>
        </a:p>
      </dgm:t>
    </dgm:pt>
    <dgm:pt modelId="{0233FC2B-4DC1-44BB-8C26-06E4B60500D3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у каждого студента есть возможность исправления ошибки перед проверкой, благодаря взаимопомощи и взаимопроверке</a:t>
          </a:r>
          <a:endParaRPr lang="ru-RU" sz="1800" b="0" dirty="0"/>
        </a:p>
      </dgm:t>
    </dgm:pt>
    <dgm:pt modelId="{0D2732EB-E7A9-4B94-93E5-A36B7347FB53}" type="parTrans" cxnId="{B5B428C0-B3D6-4DC6-98E4-1193D6DC2EE2}">
      <dgm:prSet/>
      <dgm:spPr/>
      <dgm:t>
        <a:bodyPr/>
        <a:lstStyle/>
        <a:p>
          <a:endParaRPr lang="ru-RU" sz="1600" b="0"/>
        </a:p>
      </dgm:t>
    </dgm:pt>
    <dgm:pt modelId="{CF9B44E5-521D-4A7B-AACF-FEE1A7C98490}" type="sibTrans" cxnId="{B5B428C0-B3D6-4DC6-98E4-1193D6DC2EE2}">
      <dgm:prSet/>
      <dgm:spPr/>
      <dgm:t>
        <a:bodyPr/>
        <a:lstStyle/>
        <a:p>
          <a:endParaRPr lang="ru-RU" sz="1600" b="0"/>
        </a:p>
      </dgm:t>
    </dgm:pt>
    <dgm:pt modelId="{014DE785-808D-4462-BDF1-610FCA2DE941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понимание, принятие друг друга в группе или паре нацеливает на деятельность, фокусирует внимание на решении возникающих проблем</a:t>
          </a:r>
          <a:endParaRPr lang="ru-RU" sz="1800" b="0" dirty="0"/>
        </a:p>
      </dgm:t>
    </dgm:pt>
    <dgm:pt modelId="{A72A5740-F49F-4710-A895-97ECDA0728D7}" type="parTrans" cxnId="{EB11FEF6-497C-4EAE-A356-93B458C6F36C}">
      <dgm:prSet/>
      <dgm:spPr/>
      <dgm:t>
        <a:bodyPr/>
        <a:lstStyle/>
        <a:p>
          <a:endParaRPr lang="ru-RU" sz="1600" b="0"/>
        </a:p>
      </dgm:t>
    </dgm:pt>
    <dgm:pt modelId="{DCE6C1E0-1726-420F-B902-F375D910272A}" type="sibTrans" cxnId="{EB11FEF6-497C-4EAE-A356-93B458C6F36C}">
      <dgm:prSet/>
      <dgm:spPr/>
      <dgm:t>
        <a:bodyPr/>
        <a:lstStyle/>
        <a:p>
          <a:endParaRPr lang="ru-RU" sz="1600" b="0"/>
        </a:p>
      </dgm:t>
    </dgm:pt>
    <dgm:pt modelId="{5F5A4134-1298-4791-9C35-FB1B15CD3B40}" type="pres">
      <dgm:prSet presAssocID="{D527C144-6B1E-433A-97A0-2C0FDDA533CB}" presName="Name0" presStyleCnt="0">
        <dgm:presLayoutVars>
          <dgm:chMax val="7"/>
          <dgm:chPref val="7"/>
          <dgm:dir/>
        </dgm:presLayoutVars>
      </dgm:prSet>
      <dgm:spPr/>
    </dgm:pt>
    <dgm:pt modelId="{B346C29A-AF0A-4703-AA09-B0DD635640BF}" type="pres">
      <dgm:prSet presAssocID="{D527C144-6B1E-433A-97A0-2C0FDDA533CB}" presName="Name1" presStyleCnt="0"/>
      <dgm:spPr/>
    </dgm:pt>
    <dgm:pt modelId="{24A422C2-4127-4356-9A04-1E52BEB0DADC}" type="pres">
      <dgm:prSet presAssocID="{D527C144-6B1E-433A-97A0-2C0FDDA533CB}" presName="cycle" presStyleCnt="0"/>
      <dgm:spPr/>
    </dgm:pt>
    <dgm:pt modelId="{ABA46635-E09E-4299-B7E9-0D16B8B40532}" type="pres">
      <dgm:prSet presAssocID="{D527C144-6B1E-433A-97A0-2C0FDDA533CB}" presName="srcNode" presStyleLbl="node1" presStyleIdx="0" presStyleCnt="4"/>
      <dgm:spPr/>
    </dgm:pt>
    <dgm:pt modelId="{B63192C8-0281-4830-872D-59E96534349B}" type="pres">
      <dgm:prSet presAssocID="{D527C144-6B1E-433A-97A0-2C0FDDA533CB}" presName="conn" presStyleLbl="parChTrans1D2" presStyleIdx="0" presStyleCnt="1"/>
      <dgm:spPr/>
    </dgm:pt>
    <dgm:pt modelId="{091BD2CC-CC78-4B7B-AE92-4417F19A5C8B}" type="pres">
      <dgm:prSet presAssocID="{D527C144-6B1E-433A-97A0-2C0FDDA533CB}" presName="extraNode" presStyleLbl="node1" presStyleIdx="0" presStyleCnt="4"/>
      <dgm:spPr/>
    </dgm:pt>
    <dgm:pt modelId="{0287E54E-5BAF-4204-A531-5B9D3B3DAE5B}" type="pres">
      <dgm:prSet presAssocID="{D527C144-6B1E-433A-97A0-2C0FDDA533CB}" presName="dstNode" presStyleLbl="node1" presStyleIdx="0" presStyleCnt="4"/>
      <dgm:spPr/>
    </dgm:pt>
    <dgm:pt modelId="{4C963AA2-E8E9-43C6-AF24-BD591A4C9348}" type="pres">
      <dgm:prSet presAssocID="{30721838-7965-4593-A5E7-A1E42937A201}" presName="text_1" presStyleLbl="node1" presStyleIdx="0" presStyleCnt="4" custScaleY="100695" custLinFactNeighborX="8819" custLinFactNeighborY="11237">
        <dgm:presLayoutVars>
          <dgm:bulletEnabled val="1"/>
        </dgm:presLayoutVars>
      </dgm:prSet>
      <dgm:spPr/>
    </dgm:pt>
    <dgm:pt modelId="{B503CB5E-B1F8-40E3-8FB7-34A7E1474E48}" type="pres">
      <dgm:prSet presAssocID="{30721838-7965-4593-A5E7-A1E42937A201}" presName="accent_1" presStyleCnt="0"/>
      <dgm:spPr/>
    </dgm:pt>
    <dgm:pt modelId="{91DD297D-CE41-41CE-875B-E29B52FA2A46}" type="pres">
      <dgm:prSet presAssocID="{30721838-7965-4593-A5E7-A1E42937A201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23BC685-C22F-43C2-83A2-6D2E157B9D85}" type="pres">
      <dgm:prSet presAssocID="{7F990DDA-C38A-404D-B00E-96BB48055005}" presName="text_2" presStyleLbl="node1" presStyleIdx="1" presStyleCnt="4" custScaleY="133144">
        <dgm:presLayoutVars>
          <dgm:bulletEnabled val="1"/>
        </dgm:presLayoutVars>
      </dgm:prSet>
      <dgm:spPr/>
    </dgm:pt>
    <dgm:pt modelId="{AB8C95AB-58AB-4910-B33C-3F234C999263}" type="pres">
      <dgm:prSet presAssocID="{7F990DDA-C38A-404D-B00E-96BB48055005}" presName="accent_2" presStyleCnt="0"/>
      <dgm:spPr/>
    </dgm:pt>
    <dgm:pt modelId="{F13B4E5E-379B-45E0-A4A4-68174D4DA4A1}" type="pres">
      <dgm:prSet presAssocID="{7F990DDA-C38A-404D-B00E-96BB48055005}" presName="accentRepeatNode" presStyleLbl="solidFgAcc1" presStyleIdx="1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AE5D981-5168-4911-9C77-92D419C5A109}" type="pres">
      <dgm:prSet presAssocID="{0233FC2B-4DC1-44BB-8C26-06E4B60500D3}" presName="text_3" presStyleLbl="node1" presStyleIdx="2" presStyleCnt="4" custScaleY="100695" custLinFactNeighborY="1588">
        <dgm:presLayoutVars>
          <dgm:bulletEnabled val="1"/>
        </dgm:presLayoutVars>
      </dgm:prSet>
      <dgm:spPr/>
    </dgm:pt>
    <dgm:pt modelId="{E23BE877-59B5-4953-8409-0CB2B6569706}" type="pres">
      <dgm:prSet presAssocID="{0233FC2B-4DC1-44BB-8C26-06E4B60500D3}" presName="accent_3" presStyleCnt="0"/>
      <dgm:spPr/>
    </dgm:pt>
    <dgm:pt modelId="{54E1C2C1-CD0B-458E-B549-FB8FE39EE7B2}" type="pres">
      <dgm:prSet presAssocID="{0233FC2B-4DC1-44BB-8C26-06E4B60500D3}" presName="accentRepeatNode" presStyleLbl="solidFgAcc1" presStyleIdx="2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F7625DF-DFFA-4728-8224-EC972F50D037}" type="pres">
      <dgm:prSet presAssocID="{014DE785-808D-4462-BDF1-610FCA2DE941}" presName="text_4" presStyleLbl="node1" presStyleIdx="3" presStyleCnt="4" custScaleY="100695" custLinFactNeighborX="1212" custLinFactNeighborY="3508">
        <dgm:presLayoutVars>
          <dgm:bulletEnabled val="1"/>
        </dgm:presLayoutVars>
      </dgm:prSet>
      <dgm:spPr/>
    </dgm:pt>
    <dgm:pt modelId="{597AE0BF-591B-4DA3-A571-320A85D1B82B}" type="pres">
      <dgm:prSet presAssocID="{014DE785-808D-4462-BDF1-610FCA2DE941}" presName="accent_4" presStyleCnt="0"/>
      <dgm:spPr/>
    </dgm:pt>
    <dgm:pt modelId="{D4A8C28B-CAB9-454D-9236-5E734715E5F7}" type="pres">
      <dgm:prSet presAssocID="{014DE785-808D-4462-BDF1-610FCA2DE941}" presName="accentRepeatNode" presStyleLbl="solidFgAcc1" presStyleIdx="3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2346107-2524-4BA3-9FB9-FB71010B3ACE}" srcId="{D527C144-6B1E-433A-97A0-2C0FDDA533CB}" destId="{7F990DDA-C38A-404D-B00E-96BB48055005}" srcOrd="1" destOrd="0" parTransId="{3BCC72F9-6609-4987-AC0A-BA93A61C0A36}" sibTransId="{25FB241D-8057-4396-9AD3-BAAC2DF22557}"/>
    <dgm:cxn modelId="{45F62F6C-294B-4EA3-92ED-C5975FED9F6C}" type="presOf" srcId="{30721838-7965-4593-A5E7-A1E42937A201}" destId="{4C963AA2-E8E9-43C6-AF24-BD591A4C9348}" srcOrd="0" destOrd="0" presId="urn:microsoft.com/office/officeart/2008/layout/VerticalCurvedList"/>
    <dgm:cxn modelId="{ABC59C74-59B3-45A2-8DC4-2FC157601AA2}" srcId="{D527C144-6B1E-433A-97A0-2C0FDDA533CB}" destId="{30721838-7965-4593-A5E7-A1E42937A201}" srcOrd="0" destOrd="0" parTransId="{4FD6FF1A-0165-4B2F-9CA2-7DFAACBD2AE2}" sibTransId="{032DD8F0-331D-4423-93AF-8F9BAC00EFCA}"/>
    <dgm:cxn modelId="{7ECEEF83-327D-40A7-A7BD-7F09E5485E1D}" type="presOf" srcId="{D527C144-6B1E-433A-97A0-2C0FDDA533CB}" destId="{5F5A4134-1298-4791-9C35-FB1B15CD3B40}" srcOrd="0" destOrd="0" presId="urn:microsoft.com/office/officeart/2008/layout/VerticalCurvedList"/>
    <dgm:cxn modelId="{98A28F94-4CF2-4075-AEA0-76D6EE47880E}" type="presOf" srcId="{7F990DDA-C38A-404D-B00E-96BB48055005}" destId="{023BC685-C22F-43C2-83A2-6D2E157B9D85}" srcOrd="0" destOrd="0" presId="urn:microsoft.com/office/officeart/2008/layout/VerticalCurvedList"/>
    <dgm:cxn modelId="{502CB9BC-A115-4334-9EC9-DAABDEF961AF}" type="presOf" srcId="{0233FC2B-4DC1-44BB-8C26-06E4B60500D3}" destId="{FAE5D981-5168-4911-9C77-92D419C5A109}" srcOrd="0" destOrd="0" presId="urn:microsoft.com/office/officeart/2008/layout/VerticalCurvedList"/>
    <dgm:cxn modelId="{B5B428C0-B3D6-4DC6-98E4-1193D6DC2EE2}" srcId="{D527C144-6B1E-433A-97A0-2C0FDDA533CB}" destId="{0233FC2B-4DC1-44BB-8C26-06E4B60500D3}" srcOrd="2" destOrd="0" parTransId="{0D2732EB-E7A9-4B94-93E5-A36B7347FB53}" sibTransId="{CF9B44E5-521D-4A7B-AACF-FEE1A7C98490}"/>
    <dgm:cxn modelId="{1E4D50DB-8D10-4498-98C0-A8282C312364}" type="presOf" srcId="{014DE785-808D-4462-BDF1-610FCA2DE941}" destId="{0F7625DF-DFFA-4728-8224-EC972F50D037}" srcOrd="0" destOrd="0" presId="urn:microsoft.com/office/officeart/2008/layout/VerticalCurvedList"/>
    <dgm:cxn modelId="{794891F6-51D4-4E3D-ADEE-7E6099BE397D}" type="presOf" srcId="{032DD8F0-331D-4423-93AF-8F9BAC00EFCA}" destId="{B63192C8-0281-4830-872D-59E96534349B}" srcOrd="0" destOrd="0" presId="urn:microsoft.com/office/officeart/2008/layout/VerticalCurvedList"/>
    <dgm:cxn modelId="{EB11FEF6-497C-4EAE-A356-93B458C6F36C}" srcId="{D527C144-6B1E-433A-97A0-2C0FDDA533CB}" destId="{014DE785-808D-4462-BDF1-610FCA2DE941}" srcOrd="3" destOrd="0" parTransId="{A72A5740-F49F-4710-A895-97ECDA0728D7}" sibTransId="{DCE6C1E0-1726-420F-B902-F375D910272A}"/>
    <dgm:cxn modelId="{C923B0FF-DD73-4988-A3E2-5F4ADCA5D858}" type="presParOf" srcId="{5F5A4134-1298-4791-9C35-FB1B15CD3B40}" destId="{B346C29A-AF0A-4703-AA09-B0DD635640BF}" srcOrd="0" destOrd="0" presId="urn:microsoft.com/office/officeart/2008/layout/VerticalCurvedList"/>
    <dgm:cxn modelId="{4297AB11-D71D-4CA5-9F91-AE23F1667BA1}" type="presParOf" srcId="{B346C29A-AF0A-4703-AA09-B0DD635640BF}" destId="{24A422C2-4127-4356-9A04-1E52BEB0DADC}" srcOrd="0" destOrd="0" presId="urn:microsoft.com/office/officeart/2008/layout/VerticalCurvedList"/>
    <dgm:cxn modelId="{90A9A8A3-27E8-47B8-A8D7-63448DEB0C53}" type="presParOf" srcId="{24A422C2-4127-4356-9A04-1E52BEB0DADC}" destId="{ABA46635-E09E-4299-B7E9-0D16B8B40532}" srcOrd="0" destOrd="0" presId="urn:microsoft.com/office/officeart/2008/layout/VerticalCurvedList"/>
    <dgm:cxn modelId="{229B0063-46A6-4AA6-BD22-46375AB26216}" type="presParOf" srcId="{24A422C2-4127-4356-9A04-1E52BEB0DADC}" destId="{B63192C8-0281-4830-872D-59E96534349B}" srcOrd="1" destOrd="0" presId="urn:microsoft.com/office/officeart/2008/layout/VerticalCurvedList"/>
    <dgm:cxn modelId="{761E5784-0A99-4A8D-9BD1-BD2ACC9C570A}" type="presParOf" srcId="{24A422C2-4127-4356-9A04-1E52BEB0DADC}" destId="{091BD2CC-CC78-4B7B-AE92-4417F19A5C8B}" srcOrd="2" destOrd="0" presId="urn:microsoft.com/office/officeart/2008/layout/VerticalCurvedList"/>
    <dgm:cxn modelId="{0CD1DDB3-73AD-4711-B01E-CD0006A35B9D}" type="presParOf" srcId="{24A422C2-4127-4356-9A04-1E52BEB0DADC}" destId="{0287E54E-5BAF-4204-A531-5B9D3B3DAE5B}" srcOrd="3" destOrd="0" presId="urn:microsoft.com/office/officeart/2008/layout/VerticalCurvedList"/>
    <dgm:cxn modelId="{168AA9A7-4066-411D-BD23-8B0CF69E0064}" type="presParOf" srcId="{B346C29A-AF0A-4703-AA09-B0DD635640BF}" destId="{4C963AA2-E8E9-43C6-AF24-BD591A4C9348}" srcOrd="1" destOrd="0" presId="urn:microsoft.com/office/officeart/2008/layout/VerticalCurvedList"/>
    <dgm:cxn modelId="{86522AD0-CCAC-43AF-BAE3-8FCFEF8A7C98}" type="presParOf" srcId="{B346C29A-AF0A-4703-AA09-B0DD635640BF}" destId="{B503CB5E-B1F8-40E3-8FB7-34A7E1474E48}" srcOrd="2" destOrd="0" presId="urn:microsoft.com/office/officeart/2008/layout/VerticalCurvedList"/>
    <dgm:cxn modelId="{347540C5-4B43-4D3F-AEFC-8D0F3EDEF715}" type="presParOf" srcId="{B503CB5E-B1F8-40E3-8FB7-34A7E1474E48}" destId="{91DD297D-CE41-41CE-875B-E29B52FA2A46}" srcOrd="0" destOrd="0" presId="urn:microsoft.com/office/officeart/2008/layout/VerticalCurvedList"/>
    <dgm:cxn modelId="{14A68900-52F2-4651-8F91-812D38015C56}" type="presParOf" srcId="{B346C29A-AF0A-4703-AA09-B0DD635640BF}" destId="{023BC685-C22F-43C2-83A2-6D2E157B9D85}" srcOrd="3" destOrd="0" presId="urn:microsoft.com/office/officeart/2008/layout/VerticalCurvedList"/>
    <dgm:cxn modelId="{36D4F2FD-3436-4982-865D-933D33F5FEDD}" type="presParOf" srcId="{B346C29A-AF0A-4703-AA09-B0DD635640BF}" destId="{AB8C95AB-58AB-4910-B33C-3F234C999263}" srcOrd="4" destOrd="0" presId="urn:microsoft.com/office/officeart/2008/layout/VerticalCurvedList"/>
    <dgm:cxn modelId="{BC12F946-E467-4A37-990F-35160D57027E}" type="presParOf" srcId="{AB8C95AB-58AB-4910-B33C-3F234C999263}" destId="{F13B4E5E-379B-45E0-A4A4-68174D4DA4A1}" srcOrd="0" destOrd="0" presId="urn:microsoft.com/office/officeart/2008/layout/VerticalCurvedList"/>
    <dgm:cxn modelId="{EF363A18-7222-41FF-AD8D-E34332A04768}" type="presParOf" srcId="{B346C29A-AF0A-4703-AA09-B0DD635640BF}" destId="{FAE5D981-5168-4911-9C77-92D419C5A109}" srcOrd="5" destOrd="0" presId="urn:microsoft.com/office/officeart/2008/layout/VerticalCurvedList"/>
    <dgm:cxn modelId="{42A6C4E4-512B-4151-9D35-C1D96DAB2A50}" type="presParOf" srcId="{B346C29A-AF0A-4703-AA09-B0DD635640BF}" destId="{E23BE877-59B5-4953-8409-0CB2B6569706}" srcOrd="6" destOrd="0" presId="urn:microsoft.com/office/officeart/2008/layout/VerticalCurvedList"/>
    <dgm:cxn modelId="{A7F7D6AE-ED1E-47DC-AEF8-7247B4A394DC}" type="presParOf" srcId="{E23BE877-59B5-4953-8409-0CB2B6569706}" destId="{54E1C2C1-CD0B-458E-B549-FB8FE39EE7B2}" srcOrd="0" destOrd="0" presId="urn:microsoft.com/office/officeart/2008/layout/VerticalCurvedList"/>
    <dgm:cxn modelId="{B4A29BBE-418A-424B-800F-917D58AE83D9}" type="presParOf" srcId="{B346C29A-AF0A-4703-AA09-B0DD635640BF}" destId="{0F7625DF-DFFA-4728-8224-EC972F50D037}" srcOrd="7" destOrd="0" presId="urn:microsoft.com/office/officeart/2008/layout/VerticalCurvedList"/>
    <dgm:cxn modelId="{7396DB86-2F4A-4F51-91B3-79A646A393C9}" type="presParOf" srcId="{B346C29A-AF0A-4703-AA09-B0DD635640BF}" destId="{597AE0BF-591B-4DA3-A571-320A85D1B82B}" srcOrd="8" destOrd="0" presId="urn:microsoft.com/office/officeart/2008/layout/VerticalCurvedList"/>
    <dgm:cxn modelId="{386BE822-6795-4B40-83C8-635537E81F2F}" type="presParOf" srcId="{597AE0BF-591B-4DA3-A571-320A85D1B82B}" destId="{D4A8C28B-CAB9-454D-9236-5E734715E5F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27C144-6B1E-433A-97A0-2C0FDDA533CB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721838-7965-4593-A5E7-A1E42937A201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сходство или различие интеллектуальных структур «преподавателя» и «студента»</a:t>
          </a:r>
          <a:endParaRPr lang="ru-RU" sz="1800" b="0" dirty="0"/>
        </a:p>
      </dgm:t>
    </dgm:pt>
    <dgm:pt modelId="{4FD6FF1A-0165-4B2F-9CA2-7DFAACBD2AE2}" type="parTrans" cxnId="{ABC59C74-59B3-45A2-8DC4-2FC157601AA2}">
      <dgm:prSet/>
      <dgm:spPr/>
      <dgm:t>
        <a:bodyPr/>
        <a:lstStyle/>
        <a:p>
          <a:endParaRPr lang="ru-RU" sz="1600" b="0"/>
        </a:p>
      </dgm:t>
    </dgm:pt>
    <dgm:pt modelId="{032DD8F0-331D-4423-93AF-8F9BAC00EFCA}" type="sibTrans" cxnId="{ABC59C74-59B3-45A2-8DC4-2FC157601AA2}">
      <dgm:prSet/>
      <dgm:spPr>
        <a:ln>
          <a:noFill/>
        </a:ln>
      </dgm:spPr>
      <dgm:t>
        <a:bodyPr/>
        <a:lstStyle/>
        <a:p>
          <a:endParaRPr lang="ru-RU" sz="1600" b="0"/>
        </a:p>
      </dgm:t>
    </dgm:pt>
    <dgm:pt modelId="{7F990DDA-C38A-404D-B00E-96BB48055005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не всегда стиль  взаимоотношений способствует пониманию и усвоению материала</a:t>
          </a:r>
          <a:endParaRPr lang="ru-RU" sz="1800" b="0" dirty="0"/>
        </a:p>
      </dgm:t>
    </dgm:pt>
    <dgm:pt modelId="{3BCC72F9-6609-4987-AC0A-BA93A61C0A36}" type="parTrans" cxnId="{82346107-2524-4BA3-9FB9-FB71010B3ACE}">
      <dgm:prSet/>
      <dgm:spPr/>
      <dgm:t>
        <a:bodyPr/>
        <a:lstStyle/>
        <a:p>
          <a:endParaRPr lang="ru-RU" sz="1600" b="0"/>
        </a:p>
      </dgm:t>
    </dgm:pt>
    <dgm:pt modelId="{25FB241D-8057-4396-9AD3-BAAC2DF22557}" type="sibTrans" cxnId="{82346107-2524-4BA3-9FB9-FB71010B3ACE}">
      <dgm:prSet/>
      <dgm:spPr/>
      <dgm:t>
        <a:bodyPr/>
        <a:lstStyle/>
        <a:p>
          <a:endParaRPr lang="ru-RU" sz="1600" b="0"/>
        </a:p>
      </dgm:t>
    </dgm:pt>
    <dgm:pt modelId="{0233FC2B-4DC1-44BB-8C26-06E4B60500D3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1800" dirty="0"/>
            <a:t>ребята могут быть не менее грубы, могут </a:t>
          </a:r>
          <a:r>
            <a:rPr lang="ru-RU" sz="1800" dirty="0" err="1"/>
            <a:t>самоутверждаться</a:t>
          </a:r>
          <a:r>
            <a:rPr lang="ru-RU" sz="1800" dirty="0"/>
            <a:t> за счет другого</a:t>
          </a:r>
          <a:endParaRPr lang="ru-RU" sz="1800" b="0" dirty="0"/>
        </a:p>
      </dgm:t>
    </dgm:pt>
    <dgm:pt modelId="{0D2732EB-E7A9-4B94-93E5-A36B7347FB53}" type="parTrans" cxnId="{B5B428C0-B3D6-4DC6-98E4-1193D6DC2EE2}">
      <dgm:prSet/>
      <dgm:spPr/>
      <dgm:t>
        <a:bodyPr/>
        <a:lstStyle/>
        <a:p>
          <a:endParaRPr lang="ru-RU" sz="1600" b="0"/>
        </a:p>
      </dgm:t>
    </dgm:pt>
    <dgm:pt modelId="{CF9B44E5-521D-4A7B-AACF-FEE1A7C98490}" type="sibTrans" cxnId="{B5B428C0-B3D6-4DC6-98E4-1193D6DC2EE2}">
      <dgm:prSet/>
      <dgm:spPr/>
      <dgm:t>
        <a:bodyPr/>
        <a:lstStyle/>
        <a:p>
          <a:endParaRPr lang="ru-RU" sz="1600" b="0"/>
        </a:p>
      </dgm:t>
    </dgm:pt>
    <dgm:pt modelId="{5F5A4134-1298-4791-9C35-FB1B15CD3B40}" type="pres">
      <dgm:prSet presAssocID="{D527C144-6B1E-433A-97A0-2C0FDDA533CB}" presName="Name0" presStyleCnt="0">
        <dgm:presLayoutVars>
          <dgm:chMax val="7"/>
          <dgm:chPref val="7"/>
          <dgm:dir/>
        </dgm:presLayoutVars>
      </dgm:prSet>
      <dgm:spPr/>
    </dgm:pt>
    <dgm:pt modelId="{B346C29A-AF0A-4703-AA09-B0DD635640BF}" type="pres">
      <dgm:prSet presAssocID="{D527C144-6B1E-433A-97A0-2C0FDDA533CB}" presName="Name1" presStyleCnt="0"/>
      <dgm:spPr/>
    </dgm:pt>
    <dgm:pt modelId="{24A422C2-4127-4356-9A04-1E52BEB0DADC}" type="pres">
      <dgm:prSet presAssocID="{D527C144-6B1E-433A-97A0-2C0FDDA533CB}" presName="cycle" presStyleCnt="0"/>
      <dgm:spPr/>
    </dgm:pt>
    <dgm:pt modelId="{ABA46635-E09E-4299-B7E9-0D16B8B40532}" type="pres">
      <dgm:prSet presAssocID="{D527C144-6B1E-433A-97A0-2C0FDDA533CB}" presName="srcNode" presStyleLbl="node1" presStyleIdx="0" presStyleCnt="3"/>
      <dgm:spPr/>
    </dgm:pt>
    <dgm:pt modelId="{B63192C8-0281-4830-872D-59E96534349B}" type="pres">
      <dgm:prSet presAssocID="{D527C144-6B1E-433A-97A0-2C0FDDA533CB}" presName="conn" presStyleLbl="parChTrans1D2" presStyleIdx="0" presStyleCnt="1"/>
      <dgm:spPr/>
    </dgm:pt>
    <dgm:pt modelId="{091BD2CC-CC78-4B7B-AE92-4417F19A5C8B}" type="pres">
      <dgm:prSet presAssocID="{D527C144-6B1E-433A-97A0-2C0FDDA533CB}" presName="extraNode" presStyleLbl="node1" presStyleIdx="0" presStyleCnt="3"/>
      <dgm:spPr/>
    </dgm:pt>
    <dgm:pt modelId="{0287E54E-5BAF-4204-A531-5B9D3B3DAE5B}" type="pres">
      <dgm:prSet presAssocID="{D527C144-6B1E-433A-97A0-2C0FDDA533CB}" presName="dstNode" presStyleLbl="node1" presStyleIdx="0" presStyleCnt="3"/>
      <dgm:spPr/>
    </dgm:pt>
    <dgm:pt modelId="{4C963AA2-E8E9-43C6-AF24-BD591A4C9348}" type="pres">
      <dgm:prSet presAssocID="{30721838-7965-4593-A5E7-A1E42937A201}" presName="text_1" presStyleLbl="node1" presStyleIdx="0" presStyleCnt="3" custScaleY="100695" custLinFactNeighborX="459" custLinFactNeighborY="2630">
        <dgm:presLayoutVars>
          <dgm:bulletEnabled val="1"/>
        </dgm:presLayoutVars>
      </dgm:prSet>
      <dgm:spPr/>
    </dgm:pt>
    <dgm:pt modelId="{B503CB5E-B1F8-40E3-8FB7-34A7E1474E48}" type="pres">
      <dgm:prSet presAssocID="{30721838-7965-4593-A5E7-A1E42937A201}" presName="accent_1" presStyleCnt="0"/>
      <dgm:spPr/>
    </dgm:pt>
    <dgm:pt modelId="{91DD297D-CE41-41CE-875B-E29B52FA2A46}" type="pres">
      <dgm:prSet presAssocID="{30721838-7965-4593-A5E7-A1E42937A201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23BC685-C22F-43C2-83A2-6D2E157B9D85}" type="pres">
      <dgm:prSet presAssocID="{7F990DDA-C38A-404D-B00E-96BB48055005}" presName="text_2" presStyleLbl="node1" presStyleIdx="1" presStyleCnt="3" custScaleY="104650">
        <dgm:presLayoutVars>
          <dgm:bulletEnabled val="1"/>
        </dgm:presLayoutVars>
      </dgm:prSet>
      <dgm:spPr/>
    </dgm:pt>
    <dgm:pt modelId="{AB8C95AB-58AB-4910-B33C-3F234C999263}" type="pres">
      <dgm:prSet presAssocID="{7F990DDA-C38A-404D-B00E-96BB48055005}" presName="accent_2" presStyleCnt="0"/>
      <dgm:spPr/>
    </dgm:pt>
    <dgm:pt modelId="{F13B4E5E-379B-45E0-A4A4-68174D4DA4A1}" type="pres">
      <dgm:prSet presAssocID="{7F990DDA-C38A-404D-B00E-96BB48055005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AE5D981-5168-4911-9C77-92D419C5A109}" type="pres">
      <dgm:prSet presAssocID="{0233FC2B-4DC1-44BB-8C26-06E4B60500D3}" presName="text_3" presStyleLbl="node1" presStyleIdx="2" presStyleCnt="3" custScaleY="100695" custLinFactNeighborY="1588">
        <dgm:presLayoutVars>
          <dgm:bulletEnabled val="1"/>
        </dgm:presLayoutVars>
      </dgm:prSet>
      <dgm:spPr/>
    </dgm:pt>
    <dgm:pt modelId="{E23BE877-59B5-4953-8409-0CB2B6569706}" type="pres">
      <dgm:prSet presAssocID="{0233FC2B-4DC1-44BB-8C26-06E4B60500D3}" presName="accent_3" presStyleCnt="0"/>
      <dgm:spPr/>
    </dgm:pt>
    <dgm:pt modelId="{54E1C2C1-CD0B-458E-B549-FB8FE39EE7B2}" type="pres">
      <dgm:prSet presAssocID="{0233FC2B-4DC1-44BB-8C26-06E4B60500D3}" presName="accentRepeatNode" presStyleLbl="solidFgAcc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2346107-2524-4BA3-9FB9-FB71010B3ACE}" srcId="{D527C144-6B1E-433A-97A0-2C0FDDA533CB}" destId="{7F990DDA-C38A-404D-B00E-96BB48055005}" srcOrd="1" destOrd="0" parTransId="{3BCC72F9-6609-4987-AC0A-BA93A61C0A36}" sibTransId="{25FB241D-8057-4396-9AD3-BAAC2DF22557}"/>
    <dgm:cxn modelId="{1037D817-393C-46F7-B2A9-3DD9C95EB4ED}" type="presOf" srcId="{032DD8F0-331D-4423-93AF-8F9BAC00EFCA}" destId="{B63192C8-0281-4830-872D-59E96534349B}" srcOrd="0" destOrd="0" presId="urn:microsoft.com/office/officeart/2008/layout/VerticalCurvedList"/>
    <dgm:cxn modelId="{1D537D60-C1C0-45CB-A883-9E7AEF69394A}" type="presOf" srcId="{30721838-7965-4593-A5E7-A1E42937A201}" destId="{4C963AA2-E8E9-43C6-AF24-BD591A4C9348}" srcOrd="0" destOrd="0" presId="urn:microsoft.com/office/officeart/2008/layout/VerticalCurvedList"/>
    <dgm:cxn modelId="{6F71D472-607F-485D-BAB2-61932B0D4574}" type="presOf" srcId="{7F990DDA-C38A-404D-B00E-96BB48055005}" destId="{023BC685-C22F-43C2-83A2-6D2E157B9D85}" srcOrd="0" destOrd="0" presId="urn:microsoft.com/office/officeart/2008/layout/VerticalCurvedList"/>
    <dgm:cxn modelId="{ABC59C74-59B3-45A2-8DC4-2FC157601AA2}" srcId="{D527C144-6B1E-433A-97A0-2C0FDDA533CB}" destId="{30721838-7965-4593-A5E7-A1E42937A201}" srcOrd="0" destOrd="0" parTransId="{4FD6FF1A-0165-4B2F-9CA2-7DFAACBD2AE2}" sibTransId="{032DD8F0-331D-4423-93AF-8F9BAC00EFCA}"/>
    <dgm:cxn modelId="{44B3EF92-0D28-4F19-ADEF-C76E30D47186}" type="presOf" srcId="{0233FC2B-4DC1-44BB-8C26-06E4B60500D3}" destId="{FAE5D981-5168-4911-9C77-92D419C5A109}" srcOrd="0" destOrd="0" presId="urn:microsoft.com/office/officeart/2008/layout/VerticalCurvedList"/>
    <dgm:cxn modelId="{B5B428C0-B3D6-4DC6-98E4-1193D6DC2EE2}" srcId="{D527C144-6B1E-433A-97A0-2C0FDDA533CB}" destId="{0233FC2B-4DC1-44BB-8C26-06E4B60500D3}" srcOrd="2" destOrd="0" parTransId="{0D2732EB-E7A9-4B94-93E5-A36B7347FB53}" sibTransId="{CF9B44E5-521D-4A7B-AACF-FEE1A7C98490}"/>
    <dgm:cxn modelId="{371059DF-5E34-4BC3-8354-D63AE1B5B6C7}" type="presOf" srcId="{D527C144-6B1E-433A-97A0-2C0FDDA533CB}" destId="{5F5A4134-1298-4791-9C35-FB1B15CD3B40}" srcOrd="0" destOrd="0" presId="urn:microsoft.com/office/officeart/2008/layout/VerticalCurvedList"/>
    <dgm:cxn modelId="{BC0676CE-7631-4308-97CA-13B7510BCFEF}" type="presParOf" srcId="{5F5A4134-1298-4791-9C35-FB1B15CD3B40}" destId="{B346C29A-AF0A-4703-AA09-B0DD635640BF}" srcOrd="0" destOrd="0" presId="urn:microsoft.com/office/officeart/2008/layout/VerticalCurvedList"/>
    <dgm:cxn modelId="{D942329F-CD5F-4C25-A96D-38DA60B86ABB}" type="presParOf" srcId="{B346C29A-AF0A-4703-AA09-B0DD635640BF}" destId="{24A422C2-4127-4356-9A04-1E52BEB0DADC}" srcOrd="0" destOrd="0" presId="urn:microsoft.com/office/officeart/2008/layout/VerticalCurvedList"/>
    <dgm:cxn modelId="{AE3E8857-68E8-4116-A6BA-CD19985C65DC}" type="presParOf" srcId="{24A422C2-4127-4356-9A04-1E52BEB0DADC}" destId="{ABA46635-E09E-4299-B7E9-0D16B8B40532}" srcOrd="0" destOrd="0" presId="urn:microsoft.com/office/officeart/2008/layout/VerticalCurvedList"/>
    <dgm:cxn modelId="{10709CB9-A7C8-4E40-B8FA-41F17F5D4C7E}" type="presParOf" srcId="{24A422C2-4127-4356-9A04-1E52BEB0DADC}" destId="{B63192C8-0281-4830-872D-59E96534349B}" srcOrd="1" destOrd="0" presId="urn:microsoft.com/office/officeart/2008/layout/VerticalCurvedList"/>
    <dgm:cxn modelId="{48BAF79A-D907-4988-B7AE-08F8D4B02063}" type="presParOf" srcId="{24A422C2-4127-4356-9A04-1E52BEB0DADC}" destId="{091BD2CC-CC78-4B7B-AE92-4417F19A5C8B}" srcOrd="2" destOrd="0" presId="urn:microsoft.com/office/officeart/2008/layout/VerticalCurvedList"/>
    <dgm:cxn modelId="{2ABFCA9A-CE5B-4408-84E4-12D04D41A59E}" type="presParOf" srcId="{24A422C2-4127-4356-9A04-1E52BEB0DADC}" destId="{0287E54E-5BAF-4204-A531-5B9D3B3DAE5B}" srcOrd="3" destOrd="0" presId="urn:microsoft.com/office/officeart/2008/layout/VerticalCurvedList"/>
    <dgm:cxn modelId="{C3E2BA84-5D4A-44B2-B732-832E01C35152}" type="presParOf" srcId="{B346C29A-AF0A-4703-AA09-B0DD635640BF}" destId="{4C963AA2-E8E9-43C6-AF24-BD591A4C9348}" srcOrd="1" destOrd="0" presId="urn:microsoft.com/office/officeart/2008/layout/VerticalCurvedList"/>
    <dgm:cxn modelId="{EC01107E-1A3A-4097-80F6-698A400B71C0}" type="presParOf" srcId="{B346C29A-AF0A-4703-AA09-B0DD635640BF}" destId="{B503CB5E-B1F8-40E3-8FB7-34A7E1474E48}" srcOrd="2" destOrd="0" presId="urn:microsoft.com/office/officeart/2008/layout/VerticalCurvedList"/>
    <dgm:cxn modelId="{F0FBDE79-631B-412D-A1EA-42F77B2C9B4C}" type="presParOf" srcId="{B503CB5E-B1F8-40E3-8FB7-34A7E1474E48}" destId="{91DD297D-CE41-41CE-875B-E29B52FA2A46}" srcOrd="0" destOrd="0" presId="urn:microsoft.com/office/officeart/2008/layout/VerticalCurvedList"/>
    <dgm:cxn modelId="{F9E7430C-FF6F-431C-B1AE-E4B96E25B08C}" type="presParOf" srcId="{B346C29A-AF0A-4703-AA09-B0DD635640BF}" destId="{023BC685-C22F-43C2-83A2-6D2E157B9D85}" srcOrd="3" destOrd="0" presId="urn:microsoft.com/office/officeart/2008/layout/VerticalCurvedList"/>
    <dgm:cxn modelId="{CE08054A-7303-4FDA-B007-249C3C092879}" type="presParOf" srcId="{B346C29A-AF0A-4703-AA09-B0DD635640BF}" destId="{AB8C95AB-58AB-4910-B33C-3F234C999263}" srcOrd="4" destOrd="0" presId="urn:microsoft.com/office/officeart/2008/layout/VerticalCurvedList"/>
    <dgm:cxn modelId="{DC7BE4E8-90C5-4E9D-93ED-5B9DBEA8ADF8}" type="presParOf" srcId="{AB8C95AB-58AB-4910-B33C-3F234C999263}" destId="{F13B4E5E-379B-45E0-A4A4-68174D4DA4A1}" srcOrd="0" destOrd="0" presId="urn:microsoft.com/office/officeart/2008/layout/VerticalCurvedList"/>
    <dgm:cxn modelId="{69FC4326-2A25-4297-91B7-94E504F3C725}" type="presParOf" srcId="{B346C29A-AF0A-4703-AA09-B0DD635640BF}" destId="{FAE5D981-5168-4911-9C77-92D419C5A109}" srcOrd="5" destOrd="0" presId="urn:microsoft.com/office/officeart/2008/layout/VerticalCurvedList"/>
    <dgm:cxn modelId="{BE5B7489-28BB-491E-9E59-95088304C278}" type="presParOf" srcId="{B346C29A-AF0A-4703-AA09-B0DD635640BF}" destId="{E23BE877-59B5-4953-8409-0CB2B6569706}" srcOrd="6" destOrd="0" presId="urn:microsoft.com/office/officeart/2008/layout/VerticalCurvedList"/>
    <dgm:cxn modelId="{8AF242CA-B739-4508-AA2B-463AED051669}" type="presParOf" srcId="{E23BE877-59B5-4953-8409-0CB2B6569706}" destId="{54E1C2C1-CD0B-458E-B549-FB8FE39EE7B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192C8-0281-4830-872D-59E96534349B}">
      <dsp:nvSpPr>
        <dsp:cNvPr id="0" name=""/>
        <dsp:cNvSpPr/>
      </dsp:nvSpPr>
      <dsp:spPr>
        <a:xfrm>
          <a:off x="-4115418" y="-629953"/>
          <a:ext cx="4891030" cy="4891030"/>
        </a:xfrm>
        <a:prstGeom prst="blockArc">
          <a:avLst>
            <a:gd name="adj1" fmla="val 18900000"/>
            <a:gd name="adj2" fmla="val 2700000"/>
            <a:gd name="adj3" fmla="val 442"/>
          </a:avLst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63AA2-E8E9-43C6-AF24-BD591A4C9348}">
      <dsp:nvSpPr>
        <dsp:cNvPr id="0" name=""/>
        <dsp:cNvSpPr/>
      </dsp:nvSpPr>
      <dsp:spPr>
        <a:xfrm>
          <a:off x="494928" y="312516"/>
          <a:ext cx="6145342" cy="827416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644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конкретно-познавательная</a:t>
          </a:r>
          <a:r>
            <a:rPr lang="ru-RU" sz="2000" kern="1200" dirty="0"/>
            <a:t>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связана с непосредственной учебной ситуацией</a:t>
          </a:r>
          <a:endParaRPr lang="ru-RU" sz="2000" b="1" kern="1200" dirty="0"/>
        </a:p>
      </dsp:txBody>
      <dsp:txXfrm>
        <a:off x="494928" y="312516"/>
        <a:ext cx="6145342" cy="827416"/>
      </dsp:txXfrm>
    </dsp:sp>
    <dsp:sp modelId="{91DD297D-CE41-41CE-875B-E29B52FA2A46}">
      <dsp:nvSpPr>
        <dsp:cNvPr id="0" name=""/>
        <dsp:cNvSpPr/>
      </dsp:nvSpPr>
      <dsp:spPr>
        <a:xfrm>
          <a:off x="142" y="272334"/>
          <a:ext cx="907781" cy="9077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23BC685-C22F-43C2-83A2-6D2E157B9D85}">
      <dsp:nvSpPr>
        <dsp:cNvPr id="0" name=""/>
        <dsp:cNvSpPr/>
      </dsp:nvSpPr>
      <dsp:spPr>
        <a:xfrm>
          <a:off x="773967" y="1458397"/>
          <a:ext cx="5881359" cy="863132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644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коммуникативно-развивающая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 вырабатываются основные навыки общения внутри группы и за её пределами</a:t>
          </a:r>
          <a:endParaRPr lang="ru-RU" sz="2000" b="0" kern="1200" dirty="0"/>
        </a:p>
      </dsp:txBody>
      <dsp:txXfrm>
        <a:off x="773967" y="1458397"/>
        <a:ext cx="5881359" cy="863132"/>
      </dsp:txXfrm>
    </dsp:sp>
    <dsp:sp modelId="{F13B4E5E-379B-45E0-A4A4-68174D4DA4A1}">
      <dsp:nvSpPr>
        <dsp:cNvPr id="0" name=""/>
        <dsp:cNvSpPr/>
      </dsp:nvSpPr>
      <dsp:spPr>
        <a:xfrm>
          <a:off x="307140" y="1471635"/>
          <a:ext cx="933316" cy="8664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E5D981-5168-4911-9C77-92D419C5A109}">
      <dsp:nvSpPr>
        <dsp:cNvPr id="0" name=""/>
        <dsp:cNvSpPr/>
      </dsp:nvSpPr>
      <dsp:spPr>
        <a:xfrm>
          <a:off x="510784" y="2678698"/>
          <a:ext cx="6188667" cy="850634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644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социально-ориентационная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воспитывает гражданские качества, необходимые для адаптации  в сообществе</a:t>
          </a:r>
          <a:endParaRPr lang="ru-RU" sz="2000" b="0" kern="1200" dirty="0"/>
        </a:p>
      </dsp:txBody>
      <dsp:txXfrm>
        <a:off x="510784" y="2678698"/>
        <a:ext cx="6188667" cy="850634"/>
      </dsp:txXfrm>
    </dsp:sp>
    <dsp:sp modelId="{54E1C2C1-CD0B-458E-B549-FB8FE39EE7B2}">
      <dsp:nvSpPr>
        <dsp:cNvPr id="0" name=""/>
        <dsp:cNvSpPr/>
      </dsp:nvSpPr>
      <dsp:spPr>
        <a:xfrm>
          <a:off x="142" y="2667578"/>
          <a:ext cx="907781" cy="9077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192C8-0281-4830-872D-59E96534349B}">
      <dsp:nvSpPr>
        <dsp:cNvPr id="0" name=""/>
        <dsp:cNvSpPr/>
      </dsp:nvSpPr>
      <dsp:spPr>
        <a:xfrm>
          <a:off x="-5140195" y="-787393"/>
          <a:ext cx="6121258" cy="6121258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63AA2-E8E9-43C6-AF24-BD591A4C9348}">
      <dsp:nvSpPr>
        <dsp:cNvPr id="0" name=""/>
        <dsp:cNvSpPr/>
      </dsp:nvSpPr>
      <dsp:spPr>
        <a:xfrm>
          <a:off x="576492" y="425697"/>
          <a:ext cx="6310082" cy="704290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51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под руководством преподавателя ребята вычисляют, сопоставляют различные варианты решения задачи, доказывают правильность выбранного варианта</a:t>
          </a:r>
          <a:endParaRPr lang="ru-RU" sz="1800" b="0" kern="1200" dirty="0"/>
        </a:p>
      </dsp:txBody>
      <dsp:txXfrm>
        <a:off x="576492" y="425697"/>
        <a:ext cx="6310082" cy="704290"/>
      </dsp:txXfrm>
    </dsp:sp>
    <dsp:sp modelId="{91DD297D-CE41-41CE-875B-E29B52FA2A46}">
      <dsp:nvSpPr>
        <dsp:cNvPr id="0" name=""/>
        <dsp:cNvSpPr/>
      </dsp:nvSpPr>
      <dsp:spPr>
        <a:xfrm>
          <a:off x="76542" y="262104"/>
          <a:ext cx="874286" cy="87428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23BC685-C22F-43C2-83A2-6D2E157B9D85}">
      <dsp:nvSpPr>
        <dsp:cNvPr id="0" name=""/>
        <dsp:cNvSpPr/>
      </dsp:nvSpPr>
      <dsp:spPr>
        <a:xfrm>
          <a:off x="914684" y="1282949"/>
          <a:ext cx="5909083" cy="931248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51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есть возможность постоянного оказания помощи друг другу, имеет место уважительное и доброжелательное отношение к возможностям и проблемам друг друга</a:t>
          </a:r>
          <a:endParaRPr lang="ru-RU" sz="1800" b="0" kern="1200" dirty="0"/>
        </a:p>
      </dsp:txBody>
      <dsp:txXfrm>
        <a:off x="914684" y="1282949"/>
        <a:ext cx="5909083" cy="931248"/>
      </dsp:txXfrm>
    </dsp:sp>
    <dsp:sp modelId="{F13B4E5E-379B-45E0-A4A4-68174D4DA4A1}">
      <dsp:nvSpPr>
        <dsp:cNvPr id="0" name=""/>
        <dsp:cNvSpPr/>
      </dsp:nvSpPr>
      <dsp:spPr>
        <a:xfrm>
          <a:off x="477541" y="1311429"/>
          <a:ext cx="874286" cy="87428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E5D981-5168-4911-9C77-92D419C5A109}">
      <dsp:nvSpPr>
        <dsp:cNvPr id="0" name=""/>
        <dsp:cNvSpPr/>
      </dsp:nvSpPr>
      <dsp:spPr>
        <a:xfrm>
          <a:off x="914684" y="2456860"/>
          <a:ext cx="5909083" cy="704290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51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у каждого студента есть возможность исправления ошибки перед проверкой, благодаря взаимопомощи и взаимопроверке</a:t>
          </a:r>
          <a:endParaRPr lang="ru-RU" sz="1800" b="0" kern="1200" dirty="0"/>
        </a:p>
      </dsp:txBody>
      <dsp:txXfrm>
        <a:off x="914684" y="2456860"/>
        <a:ext cx="5909083" cy="704290"/>
      </dsp:txXfrm>
    </dsp:sp>
    <dsp:sp modelId="{54E1C2C1-CD0B-458E-B549-FB8FE39EE7B2}">
      <dsp:nvSpPr>
        <dsp:cNvPr id="0" name=""/>
        <dsp:cNvSpPr/>
      </dsp:nvSpPr>
      <dsp:spPr>
        <a:xfrm>
          <a:off x="477541" y="2360755"/>
          <a:ext cx="874286" cy="87428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F7625DF-DFFA-4728-8224-EC972F50D037}">
      <dsp:nvSpPr>
        <dsp:cNvPr id="0" name=""/>
        <dsp:cNvSpPr/>
      </dsp:nvSpPr>
      <dsp:spPr>
        <a:xfrm>
          <a:off x="576492" y="3519615"/>
          <a:ext cx="6310082" cy="704290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51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понимание, принятие друг друга в группе или паре нацеливает на деятельность, фокусирует внимание на решении возникающих проблем</a:t>
          </a:r>
          <a:endParaRPr lang="ru-RU" sz="1800" b="0" kern="1200" dirty="0"/>
        </a:p>
      </dsp:txBody>
      <dsp:txXfrm>
        <a:off x="576492" y="3519615"/>
        <a:ext cx="6310082" cy="704290"/>
      </dsp:txXfrm>
    </dsp:sp>
    <dsp:sp modelId="{D4A8C28B-CAB9-454D-9236-5E734715E5F7}">
      <dsp:nvSpPr>
        <dsp:cNvPr id="0" name=""/>
        <dsp:cNvSpPr/>
      </dsp:nvSpPr>
      <dsp:spPr>
        <a:xfrm>
          <a:off x="76542" y="3410081"/>
          <a:ext cx="874286" cy="87428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192C8-0281-4830-872D-59E96534349B}">
      <dsp:nvSpPr>
        <dsp:cNvPr id="0" name=""/>
        <dsp:cNvSpPr/>
      </dsp:nvSpPr>
      <dsp:spPr>
        <a:xfrm>
          <a:off x="-4220753" y="-647613"/>
          <a:ext cx="5029027" cy="5029027"/>
        </a:xfrm>
        <a:prstGeom prst="blockArc">
          <a:avLst>
            <a:gd name="adj1" fmla="val 18900000"/>
            <a:gd name="adj2" fmla="val 2700000"/>
            <a:gd name="adj3" fmla="val 430"/>
          </a:avLst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63AA2-E8E9-43C6-AF24-BD591A4C9348}">
      <dsp:nvSpPr>
        <dsp:cNvPr id="0" name=""/>
        <dsp:cNvSpPr/>
      </dsp:nvSpPr>
      <dsp:spPr>
        <a:xfrm>
          <a:off x="546745" y="390424"/>
          <a:ext cx="5869122" cy="751949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274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сходство или различие интеллектуальных структур «преподавателя» и «студента»</a:t>
          </a:r>
          <a:endParaRPr lang="ru-RU" sz="1800" b="0" kern="1200" dirty="0"/>
        </a:p>
      </dsp:txBody>
      <dsp:txXfrm>
        <a:off x="546745" y="390424"/>
        <a:ext cx="5869122" cy="751949"/>
      </dsp:txXfrm>
    </dsp:sp>
    <dsp:sp modelId="{91DD297D-CE41-41CE-875B-E29B52FA2A46}">
      <dsp:nvSpPr>
        <dsp:cNvPr id="0" name=""/>
        <dsp:cNvSpPr/>
      </dsp:nvSpPr>
      <dsp:spPr>
        <a:xfrm>
          <a:off x="53081" y="280035"/>
          <a:ext cx="933450" cy="9334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23BC685-C22F-43C2-83A2-6D2E157B9D85}">
      <dsp:nvSpPr>
        <dsp:cNvPr id="0" name=""/>
        <dsp:cNvSpPr/>
      </dsp:nvSpPr>
      <dsp:spPr>
        <a:xfrm>
          <a:off x="791253" y="1476157"/>
          <a:ext cx="5597674" cy="781484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274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не всегда стиль  взаимоотношений способствует пониманию и усвоению материала</a:t>
          </a:r>
          <a:endParaRPr lang="ru-RU" sz="1800" b="0" kern="1200" dirty="0"/>
        </a:p>
      </dsp:txBody>
      <dsp:txXfrm>
        <a:off x="791253" y="1476157"/>
        <a:ext cx="5597674" cy="781484"/>
      </dsp:txXfrm>
    </dsp:sp>
    <dsp:sp modelId="{F13B4E5E-379B-45E0-A4A4-68174D4DA4A1}">
      <dsp:nvSpPr>
        <dsp:cNvPr id="0" name=""/>
        <dsp:cNvSpPr/>
      </dsp:nvSpPr>
      <dsp:spPr>
        <a:xfrm>
          <a:off x="324528" y="1400174"/>
          <a:ext cx="933450" cy="9334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E5D981-5168-4911-9C77-92D419C5A109}">
      <dsp:nvSpPr>
        <dsp:cNvPr id="0" name=""/>
        <dsp:cNvSpPr/>
      </dsp:nvSpPr>
      <dsp:spPr>
        <a:xfrm>
          <a:off x="519806" y="2622923"/>
          <a:ext cx="5869122" cy="751949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274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ребята могут быть не менее грубы, могут </a:t>
          </a:r>
          <a:r>
            <a:rPr lang="ru-RU" sz="1800" kern="1200" dirty="0" err="1"/>
            <a:t>самоутверждаться</a:t>
          </a:r>
          <a:r>
            <a:rPr lang="ru-RU" sz="1800" kern="1200" dirty="0"/>
            <a:t> за счет другого</a:t>
          </a:r>
          <a:endParaRPr lang="ru-RU" sz="1800" b="0" kern="1200" dirty="0"/>
        </a:p>
      </dsp:txBody>
      <dsp:txXfrm>
        <a:off x="519806" y="2622923"/>
        <a:ext cx="5869122" cy="751949"/>
      </dsp:txXfrm>
    </dsp:sp>
    <dsp:sp modelId="{54E1C2C1-CD0B-458E-B549-FB8FE39EE7B2}">
      <dsp:nvSpPr>
        <dsp:cNvPr id="0" name=""/>
        <dsp:cNvSpPr/>
      </dsp:nvSpPr>
      <dsp:spPr>
        <a:xfrm>
          <a:off x="53081" y="2520315"/>
          <a:ext cx="933450" cy="9334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316329C-BB15-431A-8248-CE2A98DA64A5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809625" y="820738"/>
            <a:ext cx="11382375" cy="209867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6B327A"/>
                </a:solidFill>
              </a:rPr>
              <a:t>Развитие навыков организации группового обучения при проведении учебного занятия</a:t>
            </a:r>
          </a:p>
        </p:txBody>
      </p:sp>
      <p:pic>
        <p:nvPicPr>
          <p:cNvPr id="2" name="Picture 2" descr="Групповое обучение персонал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806" y="2895600"/>
            <a:ext cx="5811471" cy="387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9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Tanya\Desktop\Вебинар Групповые методы обучения\639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8959" y="2432649"/>
            <a:ext cx="5606565" cy="393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04927" y="9059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>
                <a:solidFill>
                  <a:srgbClr val="6B327A"/>
                </a:solidFill>
              </a:rPr>
              <a:t>Преимущества группового обучения </a:t>
            </a:r>
            <a:br>
              <a:rPr lang="ru-RU" sz="3600" b="1" dirty="0">
                <a:solidFill>
                  <a:srgbClr val="6B327A"/>
                </a:solidFill>
              </a:rPr>
            </a:br>
            <a:r>
              <a:rPr lang="ru-RU" sz="3600" b="1" dirty="0">
                <a:solidFill>
                  <a:srgbClr val="6B327A"/>
                </a:solidFill>
              </a:rPr>
              <a:t>перед традиционным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5414949" y="2735844"/>
            <a:ext cx="5662994" cy="1214390"/>
            <a:chOff x="5414949" y="2735844"/>
            <a:chExt cx="5662994" cy="1214390"/>
          </a:xfrm>
        </p:grpSpPr>
        <p:sp>
          <p:nvSpPr>
            <p:cNvPr id="10" name="Объект 2"/>
            <p:cNvSpPr txBox="1">
              <a:spLocks/>
            </p:cNvSpPr>
            <p:nvPr/>
          </p:nvSpPr>
          <p:spPr>
            <a:xfrm>
              <a:off x="6357317" y="2735844"/>
              <a:ext cx="4720626" cy="121439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Студенты начинают понимать, где и как они смогут применить полученные на занятиях знания.</a:t>
              </a: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4949" y="2735844"/>
              <a:ext cx="557234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6433679" y="4451739"/>
            <a:ext cx="4644264" cy="900000"/>
            <a:chOff x="6433679" y="4451739"/>
            <a:chExt cx="4644264" cy="900000"/>
          </a:xfrm>
        </p:grpSpPr>
        <p:sp>
          <p:nvSpPr>
            <p:cNvPr id="12" name="Объект 2"/>
            <p:cNvSpPr txBox="1">
              <a:spLocks/>
            </p:cNvSpPr>
            <p:nvPr/>
          </p:nvSpPr>
          <p:spPr>
            <a:xfrm>
              <a:off x="7078277" y="4451739"/>
              <a:ext cx="3999666" cy="90000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Студенты учатся общаться, овладевать коммуникативными умениями.</a:t>
              </a: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892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3679" y="4481023"/>
              <a:ext cx="445074" cy="667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684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Tanya\Desktop\Вебинар Групповые методы обучения\639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8959" y="2432649"/>
            <a:ext cx="5606565" cy="393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04927" y="9059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>
                <a:solidFill>
                  <a:srgbClr val="6B327A"/>
                </a:solidFill>
              </a:rPr>
              <a:t>Преимущества группового обучения </a:t>
            </a:r>
            <a:br>
              <a:rPr lang="ru-RU" sz="3600" b="1" dirty="0">
                <a:solidFill>
                  <a:srgbClr val="6B327A"/>
                </a:solidFill>
              </a:rPr>
            </a:br>
            <a:r>
              <a:rPr lang="ru-RU" sz="3600" b="1" dirty="0">
                <a:solidFill>
                  <a:srgbClr val="6B327A"/>
                </a:solidFill>
              </a:rPr>
              <a:t>перед традиционным 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5381082" y="2531563"/>
            <a:ext cx="6161061" cy="1576699"/>
            <a:chOff x="5381082" y="2531563"/>
            <a:chExt cx="6161061" cy="1576699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082" y="2725302"/>
              <a:ext cx="538022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Объект 2"/>
            <p:cNvSpPr txBox="1">
              <a:spLocks/>
            </p:cNvSpPr>
            <p:nvPr/>
          </p:nvSpPr>
          <p:spPr>
            <a:xfrm>
              <a:off x="6381538" y="2531563"/>
              <a:ext cx="5160605" cy="1576699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Развиваются такие свойства мышления, как систематизация, обобщение, классификация, аналогия, анализ, абстрагирование.</a:t>
              </a: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6257521" y="4321188"/>
            <a:ext cx="4948192" cy="999377"/>
            <a:chOff x="6257521" y="4321188"/>
            <a:chExt cx="4948192" cy="999377"/>
          </a:xfrm>
        </p:grpSpPr>
        <p:sp>
          <p:nvSpPr>
            <p:cNvPr id="10" name="Объект 2"/>
            <p:cNvSpPr txBox="1">
              <a:spLocks/>
            </p:cNvSpPr>
            <p:nvPr/>
          </p:nvSpPr>
          <p:spPr>
            <a:xfrm>
              <a:off x="6970143" y="4321188"/>
              <a:ext cx="4235570" cy="99937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Развивается чувство товарищества, взаимопомощи.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8861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7521" y="4321188"/>
              <a:ext cx="522024" cy="621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6692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/>
              <a:t>Условия формирования группы и требования к ней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8922" y="832339"/>
            <a:ext cx="11242431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3200" b="1" dirty="0"/>
          </a:p>
          <a:p>
            <a:endParaRPr lang="ru-RU" sz="3200" b="1" dirty="0"/>
          </a:p>
          <a:p>
            <a:endParaRPr lang="ru-RU" sz="3200" b="1" dirty="0"/>
          </a:p>
          <a:p>
            <a:r>
              <a:rPr lang="ru-RU" sz="3200" b="1" dirty="0"/>
              <a:t>1. По желанию.</a:t>
            </a:r>
            <a:endParaRPr lang="ru-RU" sz="3200" dirty="0"/>
          </a:p>
          <a:p>
            <a:r>
              <a:rPr lang="ru-RU" sz="3200" b="1" dirty="0"/>
              <a:t>2. Случайным образом.</a:t>
            </a:r>
            <a:endParaRPr lang="ru-RU" sz="3200" dirty="0"/>
          </a:p>
          <a:p>
            <a:r>
              <a:rPr lang="ru-RU" sz="3200" b="1" dirty="0"/>
              <a:t>3. По определенному признаку.</a:t>
            </a:r>
            <a:endParaRPr lang="ru-RU" sz="3200" dirty="0"/>
          </a:p>
          <a:p>
            <a:r>
              <a:rPr lang="ru-RU" sz="2400" dirty="0"/>
              <a:t>по первой букве имени , в какое время года родился ,по цвету глаз и так далее. </a:t>
            </a:r>
          </a:p>
          <a:p>
            <a:r>
              <a:rPr lang="ru-RU" sz="3200" b="1" dirty="0"/>
              <a:t>4. По выбору «лидера».</a:t>
            </a:r>
            <a:endParaRPr lang="ru-RU" sz="3200" dirty="0"/>
          </a:p>
          <a:p>
            <a:r>
              <a:rPr lang="ru-RU" dirty="0"/>
              <a:t> 	</a:t>
            </a:r>
          </a:p>
        </p:txBody>
      </p:sp>
    </p:spTree>
    <p:extLst>
      <p:ext uri="{BB962C8B-B14F-4D97-AF65-F5344CB8AC3E}">
        <p14:creationId xmlns:p14="http://schemas.microsoft.com/office/powerpoint/2010/main" val="377522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Tanya\Desktop\Вебинар Групповые методы обучения\1363105217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137" y="244463"/>
            <a:ext cx="9940254" cy="638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630004" y="1652806"/>
            <a:ext cx="64450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Работать в группах, можно начать с  работы в парах, которые также являются малыми группами. </a:t>
            </a:r>
          </a:p>
        </p:txBody>
      </p:sp>
    </p:spTree>
    <p:extLst>
      <p:ext uri="{BB962C8B-B14F-4D97-AF65-F5344CB8AC3E}">
        <p14:creationId xmlns:p14="http://schemas.microsoft.com/office/powerpoint/2010/main" val="47958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7634" y="3471359"/>
            <a:ext cx="2715912" cy="2538916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endParaRPr lang="ru-RU" sz="2000" dirty="0"/>
          </a:p>
          <a:p>
            <a:pPr lvl="0"/>
            <a:r>
              <a:rPr lang="ru-RU" sz="2000" dirty="0"/>
              <a:t>– работают студенты, сидящие вместе за одной партой;  </a:t>
            </a:r>
          </a:p>
          <a:p>
            <a:pPr lvl="0"/>
            <a:r>
              <a:rPr lang="ru-RU" sz="2000" dirty="0"/>
              <a:t>– сначала обучают друг друга, </a:t>
            </a:r>
          </a:p>
          <a:p>
            <a:pPr lvl="0"/>
            <a:r>
              <a:rPr lang="ru-RU" sz="2000" dirty="0"/>
              <a:t>а затем контролируют.</a:t>
            </a:r>
          </a:p>
          <a:p>
            <a:pPr algn="ctr"/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304927" y="398586"/>
            <a:ext cx="9601196" cy="1811214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6B327A"/>
                </a:solidFill>
              </a:rPr>
              <a:t>Три вида пар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37634" y="2218015"/>
            <a:ext cx="2438353" cy="8355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/>
              <a:t>Статическая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591935" y="3542664"/>
            <a:ext cx="2715912" cy="2480066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/>
              <a:t>– состав пар постоянно меняется;</a:t>
            </a:r>
          </a:p>
          <a:p>
            <a:pPr lvl="0"/>
            <a:r>
              <a:rPr lang="ru-RU" sz="2000" dirty="0"/>
              <a:t> – каждый студент, работая поочередно со всеми, выступает в роли не только обучаемого, но и обучающего.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591935" y="2218014"/>
            <a:ext cx="2438353" cy="8355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/>
              <a:t>Динамическая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725508" y="3575538"/>
            <a:ext cx="3236826" cy="2434737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/>
              <a:t>– в группе находится </a:t>
            </a:r>
          </a:p>
          <a:p>
            <a:pPr lvl="0"/>
            <a:r>
              <a:rPr lang="ru-RU" sz="2000" dirty="0"/>
              <a:t>4 человека,  каждый работает то с одним, то с другим соседом; </a:t>
            </a:r>
          </a:p>
          <a:p>
            <a:pPr lvl="0"/>
            <a:r>
              <a:rPr lang="ru-RU" sz="2000" dirty="0"/>
              <a:t>–  происходит обмен материалами.</a:t>
            </a:r>
          </a:p>
          <a:p>
            <a:pPr algn="ctr"/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725508" y="2218015"/>
            <a:ext cx="2438353" cy="835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/>
              <a:t>Вариационная</a:t>
            </a:r>
          </a:p>
        </p:txBody>
      </p:sp>
    </p:spTree>
    <p:extLst>
      <p:ext uri="{BB962C8B-B14F-4D97-AF65-F5344CB8AC3E}">
        <p14:creationId xmlns:p14="http://schemas.microsoft.com/office/powerpoint/2010/main" val="8250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9" grpId="0" animBg="1"/>
      <p:bldP spid="21" grpId="0" animBg="1"/>
      <p:bldP spid="22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614" y="468922"/>
            <a:ext cx="10761785" cy="575603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Групповая работа на уроках физики используется:</a:t>
            </a:r>
            <a:br>
              <a:rPr lang="ru-RU" dirty="0"/>
            </a:br>
            <a:r>
              <a:rPr lang="ru-RU" dirty="0"/>
              <a:t>-</a:t>
            </a:r>
            <a:r>
              <a:rPr lang="ru-RU" dirty="0">
                <a:solidFill>
                  <a:schemeClr val="tx1"/>
                </a:solidFill>
              </a:rPr>
              <a:t>при решении задач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-при проведении лабораторных и практических работ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-при работе с тестами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-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работе с таблицами </a:t>
            </a:r>
          </a:p>
        </p:txBody>
      </p:sp>
    </p:spTree>
    <p:extLst>
      <p:ext uri="{BB962C8B-B14F-4D97-AF65-F5344CB8AC3E}">
        <p14:creationId xmlns:p14="http://schemas.microsoft.com/office/powerpoint/2010/main" val="200917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82596567"/>
              </p:ext>
            </p:extLst>
          </p:nvPr>
        </p:nvGraphicFramePr>
        <p:xfrm>
          <a:off x="4562475" y="1628775"/>
          <a:ext cx="6886575" cy="4546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219202" y="857252"/>
            <a:ext cx="9601196" cy="81935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>
                <a:solidFill>
                  <a:srgbClr val="6B327A"/>
                </a:solidFill>
              </a:rPr>
              <a:t>Преимущества группового метода</a:t>
            </a:r>
          </a:p>
        </p:txBody>
      </p:sp>
      <p:pic>
        <p:nvPicPr>
          <p:cNvPr id="7170" name="Picture 2" descr="https://www.culture.ru/storage/images/1e2ccbfb80ea182e3942570394863d9b/bf34b48892bb9c1e4b96ac8894c7028b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257" y="1918190"/>
            <a:ext cx="3876988" cy="354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culture.ru/storage/images/1e2ccbfb80ea182e3942570394863d9b/bf34b48892bb9c1e4b96ac8894c7028b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57" y="2070590"/>
            <a:ext cx="3876988" cy="354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30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6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6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6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6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A8C28B-CAB9-454D-9236-5E734715E5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6">
                                            <p:graphicEl>
                                              <a:dgm id="{D4A8C28B-CAB9-454D-9236-5E734715E5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7625DF-DFFA-4728-8224-EC972F50D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6">
                                            <p:graphicEl>
                                              <a:dgm id="{0F7625DF-DFFA-4728-8224-EC972F50D0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68392165"/>
              </p:ext>
            </p:extLst>
          </p:nvPr>
        </p:nvGraphicFramePr>
        <p:xfrm>
          <a:off x="5010151" y="2022260"/>
          <a:ext cx="64389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304927" y="937464"/>
            <a:ext cx="9601196" cy="81935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>
                <a:solidFill>
                  <a:srgbClr val="6B327A"/>
                </a:solidFill>
              </a:rPr>
              <a:t>Недостатки группового метода</a:t>
            </a:r>
          </a:p>
        </p:txBody>
      </p:sp>
      <p:pic>
        <p:nvPicPr>
          <p:cNvPr id="9" name="Picture 2" descr="https://www.culture.ru/storage/images/1e2ccbfb80ea182e3942570394863d9b/bf34b48892bb9c1e4b96ac8894c7028b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57" y="2070590"/>
            <a:ext cx="3876988" cy="354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0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6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6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6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6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Znanio.ru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999" y="635000"/>
            <a:ext cx="10935677" cy="40626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sz="5400" dirty="0" err="1">
                <a:solidFill>
                  <a:schemeClr val="tx2"/>
                </a:solidFill>
              </a:rPr>
              <a:t>Девиз,обучающихся</a:t>
            </a:r>
            <a:r>
              <a:rPr lang="ru-RU" sz="5400" dirty="0">
                <a:solidFill>
                  <a:schemeClr val="tx2"/>
                </a:solidFill>
              </a:rPr>
              <a:t> по данной технологии:</a:t>
            </a:r>
          </a:p>
          <a:p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ru-RU" sz="6600" b="1" dirty="0">
                <a:solidFill>
                  <a:srgbClr val="FF0000"/>
                </a:solidFill>
              </a:rPr>
              <a:t>«Помоги другому и поймёшь сам!»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1247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578007" y="1314857"/>
            <a:ext cx="6359857" cy="525910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Умение учиться - это «новообразование, которое в первую очередь связано с освоением формы учебного сотрудничества» 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(Г. А. </a:t>
            </a:r>
            <a:r>
              <a:rPr lang="ru-RU" sz="36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Цукерман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 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9492" y="4565731"/>
            <a:ext cx="61716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</a:t>
            </a:r>
          </a:p>
        </p:txBody>
      </p:sp>
      <p:pic>
        <p:nvPicPr>
          <p:cNvPr id="2" name="Picture 2" descr="Годовой абонемент на обучени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99" y="1732440"/>
            <a:ext cx="5132292" cy="343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9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600092" y="621323"/>
            <a:ext cx="5216770" cy="553337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u="sng" dirty="0">
                <a:solidFill>
                  <a:schemeClr val="tx2"/>
                </a:solidFill>
              </a:rPr>
              <a:t>Нужно стремиться воспитать студента, умеющего: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учиться,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отстаивать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 мнение,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 вопросы,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инициативным в получении новых знаний</a:t>
            </a:r>
            <a:r>
              <a:rPr lang="ru-RU" sz="3200" b="1" dirty="0">
                <a:solidFill>
                  <a:schemeClr val="tx2"/>
                </a:solidFill>
              </a:rPr>
              <a:t>. </a:t>
            </a:r>
          </a:p>
          <a:p>
            <a:pPr algn="ctr"/>
            <a:endParaRPr lang="ru-RU" sz="2400" dirty="0"/>
          </a:p>
        </p:txBody>
      </p:sp>
      <p:sp>
        <p:nvSpPr>
          <p:cNvPr id="3" name="AutoShape 2" descr="Обучение по принципу peer-to-peer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Обучение по принципу peer-to-peer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static.tildacdn.com/tild6663-6366-4664-b961-316561346361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24624"/>
            <a:ext cx="6433057" cy="512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51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304927" y="905932"/>
            <a:ext cx="9601196" cy="1303867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6B327A"/>
                </a:solidFill>
              </a:rPr>
              <a:t>Задача преподавателя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87814" y="3598986"/>
            <a:ext cx="66000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включить в учебную деятельность всех участников, независимо от их способностей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s://blog.imarticus.org/wp-content/uploads/2020/02/cop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984" y="2452142"/>
            <a:ext cx="3928778" cy="259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65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atic.tildacdn.com/tild3664-6562-4765-a666-313437636263/2fasttrac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6679" y="2465539"/>
            <a:ext cx="6389076" cy="38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6862" y="386862"/>
            <a:ext cx="117113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Групповое обучение </a:t>
            </a:r>
            <a:r>
              <a:rPr lang="ru-RU" sz="2400" dirty="0">
                <a:solidFill>
                  <a:prstClr val="black"/>
                </a:solidFill>
              </a:rPr>
              <a:t>− это использование малых групп (3-7 человек) в образовательном процессе. Оно предполагает такую организацию работы, при которой обучающиеся тесно взаимодействуют между собой, что влияет на развитие их речи, </a:t>
            </a:r>
            <a:r>
              <a:rPr lang="ru-RU" sz="2400" dirty="0" err="1">
                <a:solidFill>
                  <a:prstClr val="black"/>
                </a:solidFill>
              </a:rPr>
              <a:t>коммуникативности</a:t>
            </a:r>
            <a:r>
              <a:rPr lang="ru-RU" sz="2400" dirty="0">
                <a:solidFill>
                  <a:prstClr val="black"/>
                </a:solidFill>
              </a:rPr>
              <a:t>, мышления, интеллекта и ведет к взаимному обогащению студентов.</a:t>
            </a:r>
          </a:p>
        </p:txBody>
      </p:sp>
    </p:spTree>
    <p:extLst>
      <p:ext uri="{BB962C8B-B14F-4D97-AF65-F5344CB8AC3E}">
        <p14:creationId xmlns:p14="http://schemas.microsoft.com/office/powerpoint/2010/main" val="349666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41577" y="4287306"/>
            <a:ext cx="45719" cy="4571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55077" y="5220686"/>
            <a:ext cx="106170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условиях классно-урочной системы </a:t>
            </a:r>
            <a:r>
              <a:rPr lang="ru-RU" sz="2000" b="1" dirty="0"/>
              <a:t>групповой метод </a:t>
            </a:r>
            <a:r>
              <a:rPr lang="ru-RU" sz="2000" dirty="0"/>
              <a:t>наиболее легко и органично вписывается в учебный процесс, благоприятно влияет на развитие мышления и интеллекта,  речи, доброжелательности по отношению друг к другу, коммуникабельности, желания помочь другим. </a:t>
            </a:r>
          </a:p>
        </p:txBody>
      </p:sp>
      <p:pic>
        <p:nvPicPr>
          <p:cNvPr id="6146" name="Picture 2" descr="http://themarketingnutz.com/wp-content/uploads/2016/04/Fotolia_82542784_Subscription_Monthly_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993" y="392461"/>
            <a:ext cx="7253162" cy="473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72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 txBox="1">
            <a:spLocks/>
          </p:cNvSpPr>
          <p:nvPr/>
        </p:nvSpPr>
        <p:spPr>
          <a:xfrm>
            <a:off x="2010833" y="3313565"/>
            <a:ext cx="6815669" cy="151553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>
              <a:solidFill>
                <a:srgbClr val="6B327A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885467896"/>
              </p:ext>
            </p:extLst>
          </p:nvPr>
        </p:nvGraphicFramePr>
        <p:xfrm>
          <a:off x="4609778" y="2475782"/>
          <a:ext cx="6699452" cy="363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304927" y="905932"/>
            <a:ext cx="9601196" cy="130386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6B327A"/>
                </a:solidFill>
              </a:rPr>
              <a:t>Групповой метод обучения решает задачи:</a:t>
            </a:r>
          </a:p>
        </p:txBody>
      </p:sp>
    </p:spTree>
    <p:extLst>
      <p:ext uri="{BB962C8B-B14F-4D97-AF65-F5344CB8AC3E}">
        <p14:creationId xmlns:p14="http://schemas.microsoft.com/office/powerpoint/2010/main" val="323948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304927" y="905932"/>
            <a:ext cx="9601196" cy="130386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6B327A"/>
                </a:solidFill>
              </a:rPr>
              <a:t>Преимущества группового обучения </a:t>
            </a:r>
            <a:br>
              <a:rPr lang="ru-RU" sz="3600" b="1" dirty="0">
                <a:solidFill>
                  <a:srgbClr val="6B327A"/>
                </a:solidFill>
              </a:rPr>
            </a:br>
            <a:r>
              <a:rPr lang="ru-RU" sz="3600" b="1" dirty="0">
                <a:solidFill>
                  <a:srgbClr val="6B327A"/>
                </a:solidFill>
              </a:rPr>
              <a:t>перед традиционным </a:t>
            </a:r>
          </a:p>
        </p:txBody>
      </p:sp>
      <p:pic>
        <p:nvPicPr>
          <p:cNvPr id="6" name="Picture 3" descr="C:\Users\Tanya\Desktop\Вебинар Групповые методы обучения\639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8959" y="2432649"/>
            <a:ext cx="5606565" cy="393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525721" y="2503594"/>
            <a:ext cx="5836997" cy="3317875"/>
            <a:chOff x="5525721" y="2503594"/>
            <a:chExt cx="5836997" cy="3317875"/>
          </a:xfrm>
        </p:grpSpPr>
        <p:sp>
          <p:nvSpPr>
            <p:cNvPr id="7" name="Объект 2"/>
            <p:cNvSpPr txBox="1">
              <a:spLocks/>
            </p:cNvSpPr>
            <p:nvPr/>
          </p:nvSpPr>
          <p:spPr>
            <a:xfrm>
              <a:off x="6214009" y="2503594"/>
              <a:ext cx="5148709" cy="33178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Не все студенты готовы задать вопрос преподавателю, если они не поняли новый или ранее пройденный материал. </a:t>
              </a:r>
            </a:p>
            <a:p>
              <a:pPr marL="0" lvl="0" indent="0">
                <a:buNone/>
              </a:pPr>
              <a:r>
                <a:rPr lang="ru-RU" sz="2000" dirty="0"/>
                <a:t>При работе в группах ребятам легче задать вопрос своим сверстникам и получить на него ответ или объяснение. </a:t>
              </a:r>
            </a:p>
          </p:txBody>
        </p: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5721" y="2622428"/>
              <a:ext cx="454736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6214009" y="4974654"/>
            <a:ext cx="5148709" cy="1350005"/>
            <a:chOff x="6214009" y="4974654"/>
            <a:chExt cx="5148709" cy="1350005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8889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4009" y="4981821"/>
              <a:ext cx="433236" cy="549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Объект 2"/>
            <p:cNvSpPr txBox="1">
              <a:spLocks/>
            </p:cNvSpPr>
            <p:nvPr/>
          </p:nvSpPr>
          <p:spPr>
            <a:xfrm>
              <a:off x="6761118" y="4974654"/>
              <a:ext cx="4601600" cy="135000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Студенты учатся сами видеть проблемы и находить способы их решения.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802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Tanya\Desktop\Вебинар Групповые методы обучения\639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8959" y="2432649"/>
            <a:ext cx="5606565" cy="393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04927" y="9059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>
                <a:solidFill>
                  <a:srgbClr val="6B327A"/>
                </a:solidFill>
              </a:rPr>
              <a:t>Преимущества группового обучения </a:t>
            </a:r>
            <a:br>
              <a:rPr lang="ru-RU" sz="3600" b="1" dirty="0">
                <a:solidFill>
                  <a:srgbClr val="6B327A"/>
                </a:solidFill>
              </a:rPr>
            </a:br>
            <a:r>
              <a:rPr lang="ru-RU" sz="3600" b="1" dirty="0">
                <a:solidFill>
                  <a:srgbClr val="6B327A"/>
                </a:solidFill>
              </a:rPr>
              <a:t>перед традиционным 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5515977" y="2581247"/>
            <a:ext cx="5836384" cy="2077017"/>
            <a:chOff x="5446966" y="2581247"/>
            <a:chExt cx="5836384" cy="2077017"/>
          </a:xfrm>
        </p:grpSpPr>
        <p:sp>
          <p:nvSpPr>
            <p:cNvPr id="10" name="Объект 2"/>
            <p:cNvSpPr txBox="1">
              <a:spLocks/>
            </p:cNvSpPr>
            <p:nvPr/>
          </p:nvSpPr>
          <p:spPr>
            <a:xfrm>
              <a:off x="6214009" y="2581247"/>
              <a:ext cx="5069341" cy="207701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Формируется чувство ответственности, так как работа в группе предполагает работу каждого. </a:t>
              </a:r>
              <a:endParaRPr lang="en-US" sz="2000" dirty="0"/>
            </a:p>
            <a:p>
              <a:pPr marL="0" lvl="0" indent="0">
                <a:buNone/>
              </a:pPr>
              <a:r>
                <a:rPr lang="ru-RU" sz="2000" dirty="0"/>
                <a:t>Успех группы зависит от работы каждого </a:t>
              </a:r>
              <a:br>
                <a:rPr lang="ru-RU" sz="2000" dirty="0"/>
              </a:br>
              <a:r>
                <a:rPr lang="ru-RU" sz="2000" dirty="0"/>
                <a:t>ее участника, от  умения самостоятельно приобретать новые знания и умения, применять их в конкретных задачах.</a:t>
              </a:r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966" y="2748688"/>
              <a:ext cx="522197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6283020" y="4825233"/>
            <a:ext cx="5354014" cy="1136203"/>
            <a:chOff x="6214009" y="4825233"/>
            <a:chExt cx="5354014" cy="1136203"/>
          </a:xfrm>
        </p:grpSpPr>
        <p:sp>
          <p:nvSpPr>
            <p:cNvPr id="12" name="Объект 2"/>
            <p:cNvSpPr txBox="1">
              <a:spLocks/>
            </p:cNvSpPr>
            <p:nvPr/>
          </p:nvSpPr>
          <p:spPr>
            <a:xfrm>
              <a:off x="6745398" y="4825233"/>
              <a:ext cx="4822625" cy="113620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</a:pPr>
              <a:r>
                <a:rPr lang="ru-RU" sz="2000" dirty="0"/>
                <a:t>Формируется собственная точка зрения, обучающиеся учатся ее аргументировать, отстаивать свое мнение.</a:t>
              </a:r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6349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14009" y="4927288"/>
              <a:ext cx="398543" cy="5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382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3382</TotalTime>
  <Words>664</Words>
  <Application>Microsoft Office PowerPoint</Application>
  <PresentationFormat>Широкоэкранный</PresentationFormat>
  <Paragraphs>72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Развитие навыков организации группового обучения при проведении учебного занятия</vt:lpstr>
      <vt:lpstr>Презентация PowerPoint</vt:lpstr>
      <vt:lpstr>Презентация PowerPoint</vt:lpstr>
      <vt:lpstr>Задача преподавателя</vt:lpstr>
      <vt:lpstr>Презентация PowerPoint</vt:lpstr>
      <vt:lpstr>Презентация PowerPoint</vt:lpstr>
      <vt:lpstr>Групповой метод обучения решает задачи:</vt:lpstr>
      <vt:lpstr>Преимущества группового обучения  перед традиционным </vt:lpstr>
      <vt:lpstr>Презентация PowerPoint</vt:lpstr>
      <vt:lpstr>Презентация PowerPoint</vt:lpstr>
      <vt:lpstr>Презентация PowerPoint</vt:lpstr>
      <vt:lpstr> Условия формирования группы и требования к ней</vt:lpstr>
      <vt:lpstr>Презентация PowerPoint</vt:lpstr>
      <vt:lpstr>Три вида пар</vt:lpstr>
      <vt:lpstr>Групповая работа на уроках физики используется: -при решении задач -при проведении лабораторных и практических работ -при работе с тестами  -при работе с таблицами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343</cp:revision>
  <dcterms:created xsi:type="dcterms:W3CDTF">2017-01-09T10:38:11Z</dcterms:created>
  <dcterms:modified xsi:type="dcterms:W3CDTF">2023-02-20T06:26:42Z</dcterms:modified>
</cp:coreProperties>
</file>