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95" r:id="rId1"/>
  </p:sldMasterIdLst>
  <p:notesMasterIdLst>
    <p:notesMasterId r:id="rId16"/>
  </p:notesMasterIdLst>
  <p:sldIdLst>
    <p:sldId id="256" r:id="rId2"/>
    <p:sldId id="258" r:id="rId3"/>
    <p:sldId id="259" r:id="rId4"/>
    <p:sldId id="265" r:id="rId5"/>
    <p:sldId id="284" r:id="rId6"/>
    <p:sldId id="261" r:id="rId7"/>
    <p:sldId id="262" r:id="rId8"/>
    <p:sldId id="263" r:id="rId9"/>
    <p:sldId id="267" r:id="rId10"/>
    <p:sldId id="268" r:id="rId11"/>
    <p:sldId id="269" r:id="rId12"/>
    <p:sldId id="270" r:id="rId13"/>
    <p:sldId id="278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66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C6EF5FB-C321-492C-BC1F-8D130DA164AD}" type="datetimeFigureOut">
              <a:rPr lang="ru-RU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D94CC99-AF85-4F95-935A-C2B3C1975B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EE8BAE0-CDB3-4557-B922-F992B5010727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roplets-S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59816-081D-4018-92B4-7A13D3F0841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030006953"/>
      </p:ext>
    </p:extLst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E22EE-276A-42AB-ACDA-47829810772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3227305036"/>
      </p:ext>
    </p:extLst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D9C52-A862-4AC8-A10A-69E81AF55FE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539587557"/>
      </p:ext>
    </p:extLst>
  </p:cSld>
  <p:clrMapOvr>
    <a:masterClrMapping/>
  </p:clrMapOvr>
  <p:transition spd="slow">
    <p:wheel spokes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8188" y="887413"/>
            <a:ext cx="546100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8000" dirty="0">
                <a:effectLst/>
              </a:rPr>
              <a:t>“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50188" y="3119438"/>
            <a:ext cx="554037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>
              <a:defRPr/>
            </a:pPr>
            <a:r>
              <a:rPr lang="en-US" sz="8000" dirty="0"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A6811-BB6F-4888-8CF6-95AF4D55B16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926773788"/>
      </p:ext>
    </p:extLst>
  </p:cSld>
  <p:clrMapOvr>
    <a:masterClrMapping/>
  </p:clrMapOvr>
  <p:transition spd="slow">
    <p:wheel spokes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A9BA4-9EA0-47F7-8190-C4F732DFB6D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877238977"/>
      </p:ext>
    </p:extLst>
  </p:cSld>
  <p:clrMapOvr>
    <a:masterClrMapping/>
  </p:clrMapOvr>
  <p:transition spd="slow">
    <p:wheel spokes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3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D41B7-4667-4EAD-B8FA-F47A29D4D03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300016415"/>
      </p:ext>
    </p:extLst>
  </p:cSld>
  <p:clrMapOvr>
    <a:masterClrMapping/>
  </p:clrMapOvr>
  <p:transition spd="slow">
    <p:wheel spokes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6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72ED7-8C4C-49BD-8EEA-F3B55B73579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3028555219"/>
      </p:ext>
    </p:extLst>
  </p:cSld>
  <p:clrMapOvr>
    <a:masterClrMapping/>
  </p:clrMapOvr>
  <p:transition spd="slow">
    <p:wheel spokes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3D90B-6351-4BD9-AC20-F25A23758C9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229895504"/>
      </p:ext>
    </p:extLst>
  </p:cSld>
  <p:clrMapOvr>
    <a:masterClrMapping/>
  </p:clrMapOvr>
  <p:transition spd="slow">
    <p:wheel spokes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7DC6D-6520-4527-A2F6-7883818634A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565311508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43B24-7DA2-4436-BFEF-FDC4CAE01BD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789867655"/>
      </p:ext>
    </p:extLst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E351E-EA73-4A4F-A2A5-2D9C5FF74DB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931268488"/>
      </p:ext>
    </p:extLst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CD85B-BD88-48EB-A58C-29304BA63B0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3609038072"/>
      </p:ext>
    </p:extLst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B7514-9975-4426-8E19-052CE262135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310661888"/>
      </p:ext>
    </p:extLst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F6BF0-D958-4767-BDE9-281E30C9C1E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66506144"/>
      </p:ext>
    </p:extLst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79071-5572-4ED8-AF40-6BE3A7B0946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376247972"/>
      </p:ext>
    </p:extLst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CCD0C-0811-4655-A3C2-AFC10E54F54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30841876"/>
      </p:ext>
    </p:extLst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50F7A-CECE-4BEB-B19D-C1AA54480F5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4273049591"/>
      </p:ext>
    </p:extLst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BECF5"/>
            </a:gs>
            <a:gs pos="100000">
              <a:srgbClr val="73AB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19125"/>
            <a:ext cx="7772400" cy="1595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366963"/>
            <a:ext cx="7772400" cy="3424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450" y="58832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83275"/>
            <a:ext cx="500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113" y="5883275"/>
            <a:ext cx="5730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FC32976-1898-4985-B77C-C4DD866117C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4" r:id="rId1"/>
    <p:sldLayoutId id="2147484565" r:id="rId2"/>
    <p:sldLayoutId id="2147484566" r:id="rId3"/>
    <p:sldLayoutId id="2147484567" r:id="rId4"/>
    <p:sldLayoutId id="2147484568" r:id="rId5"/>
    <p:sldLayoutId id="2147484569" r:id="rId6"/>
    <p:sldLayoutId id="2147484570" r:id="rId7"/>
    <p:sldLayoutId id="2147484571" r:id="rId8"/>
    <p:sldLayoutId id="2147484572" r:id="rId9"/>
    <p:sldLayoutId id="2147484573" r:id="rId10"/>
    <p:sldLayoutId id="2147484574" r:id="rId11"/>
    <p:sldLayoutId id="2147484575" r:id="rId12"/>
    <p:sldLayoutId id="2147484576" r:id="rId13"/>
    <p:sldLayoutId id="2147484577" r:id="rId14"/>
    <p:sldLayoutId id="2147484578" r:id="rId15"/>
    <p:sldLayoutId id="2147484579" r:id="rId16"/>
    <p:sldLayoutId id="2147484580" r:id="rId17"/>
  </p:sldLayoutIdLst>
  <p:transition spd="slow">
    <p:wheel spokes="1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9pPr>
    </p:titleStyle>
    <p:bodyStyle>
      <a:lvl1pPr marL="228600" indent="-228600" algn="l" rtl="0" eaLnBrk="0" fontAlgn="base" hangingPunct="0">
        <a:lnSpc>
          <a:spcPct val="120000"/>
        </a:lnSpc>
        <a:spcBef>
          <a:spcPts val="10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000" kern="1200" cap="all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kern="1200" cap="all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 kern="1200" cap="all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50;&#1040;&#1056;&#1045;&#1051;&#1068;&#1057;&#1050;&#1040;&#1071;\Pugachyova_Alla_-_Volshebnik-nedouchka_minusovka_(get-tune.net).mp3" TargetMode="Externa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50;&#1040;&#1056;&#1045;&#1051;&#1068;&#1057;&#1050;&#1040;&#1071;\Pugachyova_Alla_-_Volshebnik-nedouchka_minusovka_(get-tune.net).mp3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522288"/>
            <a:ext cx="8432800" cy="13779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экспериментирования в ДОУ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79712" y="2420888"/>
            <a:ext cx="5035906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ugachyova_Alla_-_Volshebnik-nedouchka_minusovk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89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7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00013"/>
            <a:ext cx="7772400" cy="1081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 smtClean="0"/>
              <a:t>     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 группа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23850" y="836613"/>
            <a:ext cx="8640763" cy="5616575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475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altLang="ru-RU" sz="2100" dirty="0" smtClean="0"/>
              <a:t> 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Простейшие приборы и приспособления: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alt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Лупы, сосуды  для воды, "ящик ощущений" (чудесный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мешочек), зеркальце для игр с "солнечным зайчиком",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контейнеры из "киндер-сюрпризов" с отверстиями, внутрь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помещены вещества и травы с разными запахами.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"бросовый материал": веревки, шнурки, тесьма, катушки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деревянные, прищепки, пробки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видном месте вывешиваются правила работы с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материалами, доступные детям  младшего возраста.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 персонажи, наделанные определенными чертами-  ("Почемучка") от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имени которого моделируется проблемная ситуация.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карточки-схемы проведения экспериментов (заполняется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воспитателем): ставится дата, опыт зарисовывается.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778875" cy="14398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уголке экспериментальной деятельности</a:t>
            </a:r>
            <a:r>
              <a:rPr lang="ru-RU" altLang="ru-RU" sz="35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5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дошкольный возраст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23850" y="1773238"/>
            <a:ext cx="8280400" cy="467995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схемы, таблицы, модели с алгоритмами выполнения опытов;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серии картин с изображением природных сообществ;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познавательного характера, атласы;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альбомы;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коллекции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мини-музей (тематика различна, например "Часы бывают разные:",  "Изделия из камня".    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ru-RU" altLang="ru-RU" sz="2400" b="1" dirty="0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7921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возраст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95288" y="1412875"/>
            <a:ext cx="8062912" cy="489585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сито, воронки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половинки мыльниц, формы для льда 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клеенчатые фартуки, нарукавники, резиновые перчатки, тряпки ;       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мини-стенд "О чем хочу узнать завтра";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личные блокноты детей для фиксации результатов опытов;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карточки-подсказки (разрешающие - запрещающие знаки) "Что можно, что нельзя" 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персонажи, наделённые определенными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чертами  ("Незнайка") от имени которого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моделируется проблемная ситуация.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10096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фиксации детского экспериментирования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79388" y="1389063"/>
            <a:ext cx="8640762" cy="4968875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altLang="ru-RU" sz="2800" b="1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Дневник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опытов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Личные блокноты детей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подсказки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Мини-стенд- «О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хочу </a:t>
            </a:r>
            <a:endParaRPr lang="en-US" alt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завтра»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altLang="ru-RU" sz="2800" b="1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altLang="ru-RU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altLang="ru-RU" dirty="0" smtClean="0"/>
          </a:p>
        </p:txBody>
      </p:sp>
      <p:pic>
        <p:nvPicPr>
          <p:cNvPr id="35846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4047" y="2348880"/>
            <a:ext cx="3542075" cy="2650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549275"/>
            <a:ext cx="6824662" cy="7921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8313" y="1341438"/>
            <a:ext cx="8229600" cy="4103687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850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400" b="1" dirty="0" smtClean="0"/>
              <a:t> 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400" b="1" dirty="0" smtClean="0"/>
              <a:t>  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Грамотное сочетание материалов и оборудования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 уголке экспериментирования способствуют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овладению детьми средствами познавательной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деятельности, способам действий, обследованию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объектов, расширению познавательного опыта.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9563" y="188913"/>
            <a:ext cx="7934325" cy="194394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оборудованию центра  экспериментирования в ДОУ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23528" y="2276872"/>
            <a:ext cx="8294885" cy="3461742"/>
          </a:xfrm>
          <a:blipFill>
            <a:blip r:embed="rId2" cstate="print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altLang="ru-RU" dirty="0" smtClean="0"/>
              <a:t> </a:t>
            </a: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altLang="ru-RU" dirty="0" smtClean="0"/>
              <a:t> 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ДЛЯ ЖИЗНИ И ЗДОРОВЬЯ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alt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ДОСТАТОЧНОСТЬ</a:t>
            </a:r>
            <a:endParaRPr lang="ru-RU" alt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</a:t>
            </a: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 РАСПОЛОЖЕНИЯ</a:t>
            </a:r>
            <a:endParaRPr lang="ru-RU" alt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25438"/>
            <a:ext cx="8569325" cy="1651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экспериментальной деятельности  должны быть выделены: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989138"/>
            <a:ext cx="8291513" cy="460851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место для постоянной выставки, где размещают музей, различные коллекции. Экспонаты, редкие предметы (раковины, камни, кристаллы, перья и т. п.)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место для приборов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для хранения материалов (природного, "бросового")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место для проведения опытов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место для неструктурированных материалов (песок, вода, опилки, стружка, пенопласт и др.) 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525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в уголке экспериментирования</a:t>
            </a:r>
          </a:p>
        </p:txBody>
      </p:sp>
      <p:pic>
        <p:nvPicPr>
          <p:cNvPr id="26627" name="Picture 4" descr="9b8461fc2550d00c1af1fede6f5be0d9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27984" y="3284984"/>
            <a:ext cx="4510087" cy="32210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Pugachyova_Alla_-_Volshebnik-nedouchka_minusovk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https://ds03.infourok.ru/uploads/ex/09df/00026756-2c3dfd6e/img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1556792"/>
            <a:ext cx="428396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8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0" mute="1" showWhenStopped="0">
                <p:cTn id="7" repeatCount="100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центр экспериментирования делится на следующие компоненты: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2366963"/>
            <a:ext cx="7772400" cy="34242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Компонент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дидактический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Компонент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оборудования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      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Компонент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стимулирующий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 spd="slow"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421688" cy="11255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компонент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8313" y="1465263"/>
            <a:ext cx="6696075" cy="5026025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книги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атласы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альбомы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Серии картин с изображением природных сообществ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Схемы, таблицы, модели с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алгоритмами выполнения опытов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altLang="ru-RU" dirty="0" smtClean="0"/>
          </a:p>
        </p:txBody>
      </p:sp>
      <p:pic>
        <p:nvPicPr>
          <p:cNvPr id="24581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0898" y="2204864"/>
            <a:ext cx="2467136" cy="2489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6038"/>
            <a:ext cx="8601075" cy="9350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 оборудования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55575" y="1268413"/>
            <a:ext cx="7219950" cy="505301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altLang="ru-RU" sz="2600" u="sng" dirty="0" smtClean="0"/>
              <a:t> </a:t>
            </a:r>
            <a:r>
              <a:rPr lang="ru-RU" altLang="ru-RU" sz="2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приборы-помощники: 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ru-RU" alt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микроскоп, лупы, увеличительные стекла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весы, безмен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Песочные, механические часы,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компас,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магниты;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портновский метр, линейки,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 т.д.</a:t>
            </a:r>
          </a:p>
        </p:txBody>
      </p:sp>
      <p:pic>
        <p:nvPicPr>
          <p:cNvPr id="27652" name="Picture 5" descr="&amp;mcy;&amp;icy;&amp;kcy;&amp;rcy;&amp;ocy;&amp;scy;&amp;kcy;&amp;ocy;&amp;pcy; «&amp;Bcy;&amp;icy;&amp;ocy;&amp;mcy;-2»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48902" y="1268413"/>
            <a:ext cx="11430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AutoShape 7" descr="44981-152444-hbmp-620x"/>
          <p:cNvSpPr>
            <a:spLocks noChangeAspect="1" noChangeArrowheads="1"/>
          </p:cNvSpPr>
          <p:nvPr/>
        </p:nvSpPr>
        <p:spPr bwMode="auto">
          <a:xfrm>
            <a:off x="155575" y="46038"/>
            <a:ext cx="4667250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27654" name="AutoShape 9" descr="44981-152444-hbmp-620x"/>
          <p:cNvSpPr>
            <a:spLocks noChangeAspect="1" noChangeArrowheads="1"/>
          </p:cNvSpPr>
          <p:nvPr/>
        </p:nvSpPr>
        <p:spPr bwMode="auto">
          <a:xfrm>
            <a:off x="155575" y="46038"/>
            <a:ext cx="4667250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27657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65264" y="3732213"/>
            <a:ext cx="1941513" cy="258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713788" cy="12684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 стимулирующий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07950" y="981075"/>
            <a:ext cx="8424863" cy="5616575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ru-RU" altLang="ru-RU" sz="1400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600" dirty="0" smtClean="0">
                <a:latin typeface="Constantia" panose="02030602050306030303" pitchFamily="18" charset="0"/>
              </a:rPr>
              <a:t> 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сосуды из различных материалов (пластмасса,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стекло, металл, керамика) разной конфигурации и объема;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Сита, воронки разного размера и материала;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природный материал: камешки, глина, песок, ракушки,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шишки, перья, мох, листья и др.;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утилизированный материал: проволока, кусочки кожи,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меха, ткани, пластмассы, пробки и др.;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материалы: гайки, скрепки, болты, гвоздики и др</a:t>
            </a:r>
            <a:r>
              <a:rPr lang="ru-RU" alt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.; </a:t>
            </a:r>
            <a:endParaRPr lang="ru-RU" alt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виды бумаги: обычная, картон, наждачная, копировальная и др.;</a:t>
            </a:r>
            <a:endParaRPr lang="en-US" alt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красители: пищевые и непищевые (гуашь, акварельные краски );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медицинские материалы: пипетки, колбы, деревянные палочки, шприцы (без игл), мерные ложки мензурки, резиновые груши и др.;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прочие материалы: зеркала, воздушные шары, масло, мука, соль, сахар, цветные и прозрачные стекла,  и др.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569325" cy="14843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экспериментальной деятельности  в младшей группе должны быть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79388" y="1793875"/>
            <a:ext cx="8785225" cy="4730750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познавательного характера для среднего возраста;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тематические альбомы;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коллекции:  семена разных растений, шишки, камешки, коллекции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"Подарки :" (зимы, весны, осени), "Ткани",  "Бумага", "Пуговицы"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Мини-музей (тематика различна, например "камни", чудеса из стекла"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Песок, глина;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набор игрушек резиновых и пластмассовых для игр в воде;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материалы для игр с мыльной пеной,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красители - пищевые и непищевые (гуашь, акварельные краски и др.).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семена бобов, фасоли, гороха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некоторые пищевые продукты (сахар, соль, крахмал, мука)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1922</TotalTime>
  <Words>427</Words>
  <Application>Microsoft Office PowerPoint</Application>
  <PresentationFormat>Экран (4:3)</PresentationFormat>
  <Paragraphs>111</Paragraphs>
  <Slides>14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Капля</vt:lpstr>
      <vt:lpstr>Центр экспериментирования в ДОУ </vt:lpstr>
      <vt:lpstr>Требования к оборудованию центра  экспериментирования в ДОУ</vt:lpstr>
      <vt:lpstr>В центре экспериментальной деятельности  должны быть выделены:</vt:lpstr>
      <vt:lpstr>правила поведения в уголке экспериментирования</vt:lpstr>
      <vt:lpstr>центр экспериментирования делится на следующие компоненты: </vt:lpstr>
      <vt:lpstr>Дидактический компонент</vt:lpstr>
      <vt:lpstr>Компонент оборудования</vt:lpstr>
      <vt:lpstr>Компонент стимулирующий</vt:lpstr>
      <vt:lpstr>В центре экспериментальной деятельности  в младшей группе должны быть</vt:lpstr>
      <vt:lpstr>      Младшая группа</vt:lpstr>
      <vt:lpstr>В уголке экспериментальной деятельности Старший дошкольный возраст</vt:lpstr>
      <vt:lpstr>Старший возраст</vt:lpstr>
      <vt:lpstr>Ведение фиксации детского экспериментирования 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Уголок экспериментирования в детском саду</dc:title>
  <dc:creator>OEM</dc:creator>
  <cp:lastModifiedBy>Пользователь Windows</cp:lastModifiedBy>
  <cp:revision>95</cp:revision>
  <dcterms:created xsi:type="dcterms:W3CDTF">2013-11-06T12:07:31Z</dcterms:created>
  <dcterms:modified xsi:type="dcterms:W3CDTF">2020-02-09T09:49:54Z</dcterms:modified>
</cp:coreProperties>
</file>