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2" r:id="rId6"/>
    <p:sldId id="263" r:id="rId7"/>
    <p:sldId id="264" r:id="rId8"/>
    <p:sldId id="265" r:id="rId9"/>
    <p:sldId id="267" r:id="rId10"/>
    <p:sldId id="266" r:id="rId11"/>
  </p:sldIdLst>
  <p:sldSz cx="6858000" cy="9144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6DA10"/>
    <a:srgbClr val="67961A"/>
    <a:srgbClr val="2DFF8C"/>
    <a:srgbClr val="00E668"/>
    <a:srgbClr val="1A9E2A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100" d="100"/>
          <a:sy n="100" d="100"/>
        </p:scale>
        <p:origin x="-1014" y="136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01.10.2018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01.10.2018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01.10.2018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01.10.2018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01.10.2018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01.10.2018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01.10.2018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357166" y="214282"/>
            <a:ext cx="6143668" cy="4071966"/>
          </a:xfrm>
        </p:spPr>
        <p:txBody>
          <a:bodyPr>
            <a:noAutofit/>
          </a:bodyPr>
          <a:lstStyle/>
          <a:p>
            <a:r>
              <a:rPr lang="ru-RU" sz="13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Формирование детско-родительской привязанности</a:t>
            </a:r>
          </a:p>
          <a:p>
            <a:r>
              <a:rPr lang="ru-RU" sz="13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Технологическая карта №1</a:t>
            </a:r>
          </a:p>
          <a:p>
            <a:endParaRPr lang="ru-RU" sz="13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3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Упражнение «Совместный рисунок»</a:t>
            </a:r>
          </a:p>
          <a:p>
            <a:endParaRPr lang="ru-RU" sz="13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3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Цель: </a:t>
            </a:r>
            <a:r>
              <a:rPr lang="ru-RU" sz="13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развитие привязанности, формирование навыков сотрудничества в детско-родительской паре.</a:t>
            </a:r>
          </a:p>
          <a:p>
            <a:pPr algn="just"/>
            <a:r>
              <a:rPr lang="ru-RU" sz="13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Оборудование: </a:t>
            </a:r>
            <a:r>
              <a:rPr lang="ru-RU" sz="13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чистые листы белой бумаги, цветные карандаши.</a:t>
            </a:r>
          </a:p>
          <a:p>
            <a:r>
              <a:rPr lang="ru-RU" sz="13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Содержание </a:t>
            </a:r>
          </a:p>
          <a:p>
            <a:pPr algn="just"/>
            <a:r>
              <a:rPr lang="ru-RU" sz="13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Родитель и ребенок сидят рядом. Перед ними расположен чистый лист белой бумаги, цветные карандаши. Ведущий: «Я попрошу вас нарисовать картинку. Каждый из вас будет рисовать только одним карандашом или фломастером, который выберет сейчас». Рисунок задается на определенную тему: «Наш дом», «Праздник», «Моя семья». </a:t>
            </a:r>
          </a:p>
          <a:p>
            <a:pPr algn="just"/>
            <a:r>
              <a:rPr lang="ru-RU" sz="13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После того, как задание выполнено и оба участника закончили рисовать, ведущий просит рассказать о том, что изображено на рисунке, не обращаясь ни к кому конкретно: «Расскажите, пожалуйста, что изображено на рисунке?». При этом важно проследить, кто больше говорит, как начинается рассказ.  </a:t>
            </a:r>
            <a:endParaRPr lang="ru-RU" sz="13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14290" y="142844"/>
            <a:ext cx="6429420" cy="4286280"/>
          </a:xfrm>
          <a:prstGeom prst="rect">
            <a:avLst/>
          </a:prstGeom>
          <a:noFill/>
          <a:ln w="28575" cmpd="thickThin">
            <a:solidFill>
              <a:srgbClr val="36DA10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2" name="Группа 7"/>
          <p:cNvGrpSpPr/>
          <p:nvPr/>
        </p:nvGrpSpPr>
        <p:grpSpPr>
          <a:xfrm>
            <a:off x="5429264" y="214282"/>
            <a:ext cx="1143008" cy="1143008"/>
            <a:chOff x="4286248" y="2071678"/>
            <a:chExt cx="2786082" cy="2786082"/>
          </a:xfrm>
        </p:grpSpPr>
        <p:sp>
          <p:nvSpPr>
            <p:cNvPr id="9" name="Блок-схема: узел 8"/>
            <p:cNvSpPr/>
            <p:nvPr/>
          </p:nvSpPr>
          <p:spPr>
            <a:xfrm>
              <a:off x="4286248" y="2071678"/>
              <a:ext cx="2786082" cy="2786082"/>
            </a:xfrm>
            <a:prstGeom prst="flowChartConnector">
              <a:avLst/>
            </a:prstGeom>
            <a:solidFill>
              <a:schemeClr val="bg1"/>
            </a:solidFill>
            <a:ln w="28575" cap="rnd" cmpd="sng">
              <a:solidFill>
                <a:srgbClr val="1AC02E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ru-RU">
                <a:ln>
                  <a:solidFill>
                    <a:schemeClr val="bg1"/>
                  </a:solidFill>
                </a:ln>
              </a:endParaRPr>
            </a:p>
          </p:txBody>
        </p:sp>
        <p:pic>
          <p:nvPicPr>
            <p:cNvPr id="10" name="Picture 2" descr="C:\Users\Администратор\Desktop\для лекотеки\tgm_charity1215.jp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4572000" y="2428868"/>
              <a:ext cx="2357454" cy="2209584"/>
            </a:xfrm>
            <a:prstGeom prst="flowChartConnector">
              <a:avLst/>
            </a:prstGeom>
            <a:noFill/>
            <a:ln>
              <a:noFill/>
            </a:ln>
          </p:spPr>
        </p:pic>
      </p:grpSp>
      <p:sp>
        <p:nvSpPr>
          <p:cNvPr id="11" name="Прямоугольник 10"/>
          <p:cNvSpPr/>
          <p:nvPr/>
        </p:nvSpPr>
        <p:spPr>
          <a:xfrm>
            <a:off x="214290" y="4643438"/>
            <a:ext cx="6429420" cy="4286280"/>
          </a:xfrm>
          <a:prstGeom prst="rect">
            <a:avLst/>
          </a:prstGeom>
          <a:noFill/>
          <a:ln w="28575" cmpd="thickThin">
            <a:solidFill>
              <a:srgbClr val="36DA10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3" name="Группа 14"/>
          <p:cNvGrpSpPr/>
          <p:nvPr/>
        </p:nvGrpSpPr>
        <p:grpSpPr>
          <a:xfrm>
            <a:off x="5429264" y="4714876"/>
            <a:ext cx="1143008" cy="1143008"/>
            <a:chOff x="4286248" y="2071678"/>
            <a:chExt cx="2786082" cy="2786082"/>
          </a:xfrm>
        </p:grpSpPr>
        <p:sp>
          <p:nvSpPr>
            <p:cNvPr id="16" name="Блок-схема: узел 15"/>
            <p:cNvSpPr/>
            <p:nvPr/>
          </p:nvSpPr>
          <p:spPr>
            <a:xfrm>
              <a:off x="4286248" y="2071678"/>
              <a:ext cx="2786082" cy="2786082"/>
            </a:xfrm>
            <a:prstGeom prst="flowChartConnector">
              <a:avLst/>
            </a:prstGeom>
            <a:solidFill>
              <a:schemeClr val="bg1"/>
            </a:solidFill>
            <a:ln w="28575" cap="rnd" cmpd="sng">
              <a:solidFill>
                <a:srgbClr val="1AC02E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ru-RU">
                <a:ln>
                  <a:solidFill>
                    <a:schemeClr val="bg1"/>
                  </a:solidFill>
                </a:ln>
              </a:endParaRPr>
            </a:p>
          </p:txBody>
        </p:sp>
        <p:pic>
          <p:nvPicPr>
            <p:cNvPr id="17" name="Picture 2" descr="C:\Users\Администратор\Desktop\для лекотеки\tgm_charity1215.jp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4572000" y="2428868"/>
              <a:ext cx="2357454" cy="2209584"/>
            </a:xfrm>
            <a:prstGeom prst="flowChartConnector">
              <a:avLst/>
            </a:prstGeom>
            <a:noFill/>
            <a:ln>
              <a:noFill/>
            </a:ln>
          </p:spPr>
        </p:pic>
      </p:grpSp>
      <p:sp>
        <p:nvSpPr>
          <p:cNvPr id="12" name="Подзаголовок 4"/>
          <p:cNvSpPr txBox="1">
            <a:spLocks/>
          </p:cNvSpPr>
          <p:nvPr/>
        </p:nvSpPr>
        <p:spPr>
          <a:xfrm>
            <a:off x="357166" y="4786314"/>
            <a:ext cx="6143668" cy="407196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algn="ctr">
              <a:spcBef>
                <a:spcPct val="20000"/>
              </a:spcBef>
              <a:defRPr/>
            </a:pP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Формирование детско-родительской привязанности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13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Технологическая карта №2</a:t>
            </a:r>
          </a:p>
          <a:p>
            <a:pPr algn="ctr">
              <a:spcBef>
                <a:spcPct val="20000"/>
              </a:spcBef>
              <a:defRPr/>
            </a:pP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Упражнение «Яйцо»</a:t>
            </a:r>
          </a:p>
          <a:p>
            <a:pPr algn="ctr">
              <a:spcBef>
                <a:spcPct val="20000"/>
              </a:spcBef>
              <a:defRPr/>
            </a:pPr>
            <a:endParaRPr lang="ru-RU" sz="1300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Цель: </a:t>
            </a: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развитие привязанности, формирование навыков сотрудничества </a:t>
            </a:r>
          </a:p>
          <a:p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в детско-родительской  паре.</a:t>
            </a:r>
          </a:p>
          <a:p>
            <a:pPr algn="ctr"/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Содержание</a:t>
            </a:r>
          </a:p>
          <a:p>
            <a:pPr algn="just"/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       Мама играет роль скорлупы, а ребенок — цыпленка. Ребенок садится на ковер, поджимает колени к груди и обхватывает их, голова прижата к коленям. Мама садится сзади, обхватывает ребенка руками и ногами. Звучит релаксационная музыка.  Педагог-психолог: «Цыпленку хорошо и уютно в своем домике. Скорлупа защищает его, согревает, дает ему все необходимое. Цыпленок пошевелился, покрутил головкой — нет, еще не пришло время. Так хорошо сидеть тихонько в скорлупе, тепло… Ну вот солнышко стало пригревать сильнее, цыпленочку становится жарко, тесновато… Он поводит плечиками, стараясь освободиться… Скорлупа не пускает — ей тоже очень приятно, когда внутри нее цыпленок. Она крепко держит, но цыпленок не сдается, он все активнее шевелится, пробует носиком пробить скорлупу, освободиться. Вот уже головка показалась, вот и плечики освободились. Скорлупа уже не сопротивляется — она понимает, что пришло время отпустить своего цыпленочка. Еще чуть-чуть… и вот цыпленок на свободе! Он расправил свои пока еще маленькие крылышки, потянулся и, довольный, устроился в своем гнездышке». </a:t>
            </a:r>
            <a:endParaRPr kumimoji="0" lang="ru-RU" sz="1200" b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357166" y="214282"/>
            <a:ext cx="6143668" cy="4143404"/>
          </a:xfrm>
        </p:spPr>
        <p:txBody>
          <a:bodyPr>
            <a:noAutofit/>
          </a:bodyPr>
          <a:lstStyle/>
          <a:p>
            <a:r>
              <a:rPr lang="ru-RU" sz="13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Формирование детско-родительской привязанности</a:t>
            </a:r>
          </a:p>
          <a:p>
            <a:r>
              <a:rPr lang="ru-RU" sz="13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Технологическая карта </a:t>
            </a:r>
            <a:r>
              <a:rPr lang="ru-RU" sz="13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№15</a:t>
            </a:r>
          </a:p>
          <a:p>
            <a:endParaRPr lang="ru-RU" sz="13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3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Упражнение «Семейный герб»</a:t>
            </a:r>
          </a:p>
          <a:p>
            <a:endParaRPr lang="ru-RU" sz="13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3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Цель: </a:t>
            </a:r>
            <a:r>
              <a:rPr lang="ru-RU" sz="13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развитие  привязанности, формирование позитивного </a:t>
            </a:r>
            <a:r>
              <a:rPr lang="ru-RU" sz="13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образа семьи.</a:t>
            </a:r>
            <a:endParaRPr lang="ru-RU" sz="13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3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Оборудование: </a:t>
            </a:r>
            <a:r>
              <a:rPr lang="ru-RU" sz="13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чистые </a:t>
            </a:r>
            <a:r>
              <a:rPr lang="ru-RU" sz="13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листы белой бумаги, цветные карандаши, фломастеры.</a:t>
            </a:r>
            <a:endParaRPr lang="ru-RU" sz="13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13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3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Содержание</a:t>
            </a:r>
          </a:p>
          <a:p>
            <a:pPr algn="just"/>
            <a:r>
              <a:rPr lang="ru-RU" sz="13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Педагог-психолог: «</a:t>
            </a:r>
            <a:r>
              <a:rPr lang="ru-RU" sz="13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Был в старину обычай изображать на воротах замка, на щите рыцаря родовой герб и девиз, т. е. краткое изречение, выражающее руководящую идею или цель деятельности владельца. Мы с вами не будем придумывать девиз, а попытаемся нарисовать (или вырезать из бумаги) герб. </a:t>
            </a:r>
            <a:r>
              <a:rPr lang="ru-RU" sz="13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Вы должны </a:t>
            </a:r>
            <a:r>
              <a:rPr lang="ru-RU" sz="13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изобразить герб своей семьи, который будет отражать ваше жизненное кредо, ваши семейные традиции, ваши семейные увлечения, ваше отношение к миру</a:t>
            </a:r>
            <a:r>
              <a:rPr lang="ru-RU" sz="13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». </a:t>
            </a:r>
            <a:endParaRPr lang="ru-RU" sz="13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14290" y="142844"/>
            <a:ext cx="6429420" cy="4286280"/>
          </a:xfrm>
          <a:prstGeom prst="rect">
            <a:avLst/>
          </a:prstGeom>
          <a:noFill/>
          <a:ln w="28575" cmpd="thickThin">
            <a:solidFill>
              <a:srgbClr val="36DA10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2" name="Группа 7"/>
          <p:cNvGrpSpPr/>
          <p:nvPr/>
        </p:nvGrpSpPr>
        <p:grpSpPr>
          <a:xfrm>
            <a:off x="5429264" y="214282"/>
            <a:ext cx="1143008" cy="1143008"/>
            <a:chOff x="4286248" y="2071678"/>
            <a:chExt cx="2786082" cy="2786082"/>
          </a:xfrm>
        </p:grpSpPr>
        <p:sp>
          <p:nvSpPr>
            <p:cNvPr id="9" name="Блок-схема: узел 8"/>
            <p:cNvSpPr/>
            <p:nvPr/>
          </p:nvSpPr>
          <p:spPr>
            <a:xfrm>
              <a:off x="4286248" y="2071678"/>
              <a:ext cx="2786082" cy="2786082"/>
            </a:xfrm>
            <a:prstGeom prst="flowChartConnector">
              <a:avLst/>
            </a:prstGeom>
            <a:solidFill>
              <a:schemeClr val="bg1"/>
            </a:solidFill>
            <a:ln w="28575" cap="rnd" cmpd="sng">
              <a:solidFill>
                <a:srgbClr val="1AC02E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ru-RU">
                <a:ln>
                  <a:solidFill>
                    <a:schemeClr val="bg1"/>
                  </a:solidFill>
                </a:ln>
              </a:endParaRPr>
            </a:p>
          </p:txBody>
        </p:sp>
        <p:pic>
          <p:nvPicPr>
            <p:cNvPr id="10" name="Picture 2" descr="C:\Users\Администратор\Desktop\для лекотеки\tgm_charity1215.jp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4572000" y="2428868"/>
              <a:ext cx="2357454" cy="2209584"/>
            </a:xfrm>
            <a:prstGeom prst="flowChartConnector">
              <a:avLst/>
            </a:prstGeom>
            <a:noFill/>
            <a:ln>
              <a:noFill/>
            </a:ln>
          </p:spPr>
        </p:pic>
      </p:grpSp>
      <p:sp>
        <p:nvSpPr>
          <p:cNvPr id="11" name="Прямоугольник 10"/>
          <p:cNvSpPr/>
          <p:nvPr/>
        </p:nvSpPr>
        <p:spPr>
          <a:xfrm>
            <a:off x="214290" y="4643438"/>
            <a:ext cx="6429420" cy="4286280"/>
          </a:xfrm>
          <a:prstGeom prst="rect">
            <a:avLst/>
          </a:prstGeom>
          <a:noFill/>
          <a:ln w="28575" cmpd="thickThin">
            <a:solidFill>
              <a:srgbClr val="36DA10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3" name="Группа 14"/>
          <p:cNvGrpSpPr/>
          <p:nvPr/>
        </p:nvGrpSpPr>
        <p:grpSpPr>
          <a:xfrm>
            <a:off x="5429264" y="4714876"/>
            <a:ext cx="1143008" cy="1143008"/>
            <a:chOff x="4286248" y="2071678"/>
            <a:chExt cx="2786082" cy="2786082"/>
          </a:xfrm>
        </p:grpSpPr>
        <p:sp>
          <p:nvSpPr>
            <p:cNvPr id="16" name="Блок-схема: узел 15"/>
            <p:cNvSpPr/>
            <p:nvPr/>
          </p:nvSpPr>
          <p:spPr>
            <a:xfrm>
              <a:off x="4286248" y="2071678"/>
              <a:ext cx="2786082" cy="2786082"/>
            </a:xfrm>
            <a:prstGeom prst="flowChartConnector">
              <a:avLst/>
            </a:prstGeom>
            <a:solidFill>
              <a:schemeClr val="bg1"/>
            </a:solidFill>
            <a:ln w="28575" cap="rnd" cmpd="sng">
              <a:solidFill>
                <a:srgbClr val="1AC02E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ru-RU">
                <a:ln>
                  <a:solidFill>
                    <a:schemeClr val="bg1"/>
                  </a:solidFill>
                </a:ln>
              </a:endParaRPr>
            </a:p>
          </p:txBody>
        </p:sp>
        <p:pic>
          <p:nvPicPr>
            <p:cNvPr id="17" name="Picture 2" descr="C:\Users\Администратор\Desktop\для лекотеки\tgm_charity1215.jp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4572000" y="2428868"/>
              <a:ext cx="2357454" cy="2209584"/>
            </a:xfrm>
            <a:prstGeom prst="flowChartConnector">
              <a:avLst/>
            </a:prstGeom>
            <a:noFill/>
            <a:ln>
              <a:noFill/>
            </a:ln>
          </p:spPr>
        </p:pic>
      </p:grpSp>
      <p:sp>
        <p:nvSpPr>
          <p:cNvPr id="12" name="Подзаголовок 4"/>
          <p:cNvSpPr txBox="1">
            <a:spLocks/>
          </p:cNvSpPr>
          <p:nvPr/>
        </p:nvSpPr>
        <p:spPr>
          <a:xfrm>
            <a:off x="357166" y="4786314"/>
            <a:ext cx="6143668" cy="407196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algn="ctr">
              <a:spcBef>
                <a:spcPct val="20000"/>
              </a:spcBef>
              <a:defRPr/>
            </a:pP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Формирование детско-родительской привязанности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13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Технологическая карта </a:t>
            </a:r>
            <a:r>
              <a:rPr kumimoji="0" lang="ru-RU" sz="13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№16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13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algn="ctr"/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Упражнение «Путешествие во времени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» </a:t>
            </a:r>
          </a:p>
          <a:p>
            <a:pPr algn="ctr"/>
            <a:endParaRPr lang="ru-RU" sz="13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Цель:</a:t>
            </a:r>
            <a:r>
              <a:rPr lang="ru-RU" sz="1400" dirty="0" smtClean="0"/>
              <a:t> </a:t>
            </a: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развитие взаимной </a:t>
            </a:r>
            <a:r>
              <a:rPr lang="ru-RU" sz="1300" dirty="0" err="1" smtClean="0">
                <a:latin typeface="Times New Roman" pitchFamily="18" charset="0"/>
                <a:cs typeface="Times New Roman" pitchFamily="18" charset="0"/>
              </a:rPr>
              <a:t>эмпатии</a:t>
            </a: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, развитие чувства привязанности, формирование позитивных образов общения в семье. </a:t>
            </a:r>
            <a:endParaRPr lang="ru-RU" sz="13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Оборудование: </a:t>
            </a: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чистые листы белой бумаги, </a:t>
            </a: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цветные карандаши, фломастеры, музыкальный </a:t>
            </a: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центр, музыка для релаксации</a:t>
            </a: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ctr"/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Содержание</a:t>
            </a:r>
          </a:p>
          <a:p>
            <a:pPr algn="just"/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          Инструкция </a:t>
            </a: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для родителей: «Предлагаем вам немного попутешествовать во времени… Представьте, что вы направляетесь в будущее, в то время, где ваш ребенок уже взрослый. Нарисуйте, каким вы представляете ребенка, когда он станет взрослым». </a:t>
            </a:r>
            <a:endParaRPr lang="ru-RU" sz="13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          Инструкция </a:t>
            </a: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для детей: «Предлагаем немного попутешествовать во времени… Представь, что ты направляешься в прошлое, в то время, когда твои мама и папа были маленькими. Нарисуй, какой (каким) ты представляешь маму (папу) в детстве</a:t>
            </a: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».</a:t>
            </a:r>
          </a:p>
          <a:p>
            <a:pPr algn="just"/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           По итогам проводится обсуждение. </a:t>
            </a:r>
          </a:p>
          <a:p>
            <a:pPr algn="just"/>
            <a:endParaRPr lang="ru-RU" sz="13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357166" y="214282"/>
            <a:ext cx="6143668" cy="4071966"/>
          </a:xfrm>
        </p:spPr>
        <p:txBody>
          <a:bodyPr>
            <a:noAutofit/>
          </a:bodyPr>
          <a:lstStyle/>
          <a:p>
            <a:r>
              <a:rPr lang="ru-RU" sz="13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Формирование детско-родительской привязанности</a:t>
            </a:r>
          </a:p>
          <a:p>
            <a:r>
              <a:rPr lang="ru-RU" sz="13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Технологическая карта №3</a:t>
            </a:r>
          </a:p>
          <a:p>
            <a:endParaRPr lang="ru-RU" sz="13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3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Упражнение «Послушный - непослушный»</a:t>
            </a:r>
          </a:p>
          <a:p>
            <a:endParaRPr lang="ru-RU" sz="13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3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Цель: </a:t>
            </a:r>
            <a:r>
              <a:rPr lang="ru-RU" sz="13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развитие привязанности, формирование навыков сотрудничества в детско-родительской паре.</a:t>
            </a:r>
          </a:p>
          <a:p>
            <a:endParaRPr lang="ru-RU" sz="13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3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Содержание</a:t>
            </a:r>
          </a:p>
          <a:p>
            <a:endParaRPr lang="ru-RU" sz="13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3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Мама сидит на ковре, ребенок — спиной к ней, между ногами.</a:t>
            </a:r>
          </a:p>
          <a:p>
            <a:pPr algn="just"/>
            <a:r>
              <a:rPr lang="ru-RU" sz="13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Ведущий: Цыплята, как и детки, бывают послушными и непослушными. Когда цыпленок непослушный, он стучит ногами, машет руками — мама его крепко держит, обняв сзади. Когда цыпленок послушный, мама его гладит по головке, обнимает. Выполняется по команде</a:t>
            </a:r>
            <a:r>
              <a:rPr lang="ru-RU" sz="13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13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14290" y="142844"/>
            <a:ext cx="6429420" cy="4286280"/>
          </a:xfrm>
          <a:prstGeom prst="rect">
            <a:avLst/>
          </a:prstGeom>
          <a:noFill/>
          <a:ln w="28575" cmpd="thickThin">
            <a:solidFill>
              <a:srgbClr val="36DA10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2" name="Группа 7"/>
          <p:cNvGrpSpPr/>
          <p:nvPr/>
        </p:nvGrpSpPr>
        <p:grpSpPr>
          <a:xfrm>
            <a:off x="5429264" y="214282"/>
            <a:ext cx="1143008" cy="1143008"/>
            <a:chOff x="4286248" y="2071678"/>
            <a:chExt cx="2786082" cy="2786082"/>
          </a:xfrm>
        </p:grpSpPr>
        <p:sp>
          <p:nvSpPr>
            <p:cNvPr id="9" name="Блок-схема: узел 8"/>
            <p:cNvSpPr/>
            <p:nvPr/>
          </p:nvSpPr>
          <p:spPr>
            <a:xfrm>
              <a:off x="4286248" y="2071678"/>
              <a:ext cx="2786082" cy="2786082"/>
            </a:xfrm>
            <a:prstGeom prst="flowChartConnector">
              <a:avLst/>
            </a:prstGeom>
            <a:solidFill>
              <a:schemeClr val="bg1"/>
            </a:solidFill>
            <a:ln w="28575" cap="rnd" cmpd="sng">
              <a:solidFill>
                <a:srgbClr val="1AC02E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ru-RU">
                <a:ln>
                  <a:solidFill>
                    <a:schemeClr val="bg1"/>
                  </a:solidFill>
                </a:ln>
              </a:endParaRPr>
            </a:p>
          </p:txBody>
        </p:sp>
        <p:pic>
          <p:nvPicPr>
            <p:cNvPr id="10" name="Picture 2" descr="C:\Users\Администратор\Desktop\для лекотеки\tgm_charity1215.jp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4572000" y="2428868"/>
              <a:ext cx="2357454" cy="2209584"/>
            </a:xfrm>
            <a:prstGeom prst="flowChartConnector">
              <a:avLst/>
            </a:prstGeom>
            <a:noFill/>
            <a:ln>
              <a:noFill/>
            </a:ln>
          </p:spPr>
        </p:pic>
      </p:grpSp>
      <p:sp>
        <p:nvSpPr>
          <p:cNvPr id="11" name="Прямоугольник 10"/>
          <p:cNvSpPr/>
          <p:nvPr/>
        </p:nvSpPr>
        <p:spPr>
          <a:xfrm>
            <a:off x="214290" y="4643438"/>
            <a:ext cx="6429420" cy="4286280"/>
          </a:xfrm>
          <a:prstGeom prst="rect">
            <a:avLst/>
          </a:prstGeom>
          <a:noFill/>
          <a:ln w="28575" cmpd="thickThin">
            <a:solidFill>
              <a:srgbClr val="36DA10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3" name="Группа 14"/>
          <p:cNvGrpSpPr/>
          <p:nvPr/>
        </p:nvGrpSpPr>
        <p:grpSpPr>
          <a:xfrm>
            <a:off x="5429264" y="4714876"/>
            <a:ext cx="1143008" cy="1143008"/>
            <a:chOff x="4286248" y="2071678"/>
            <a:chExt cx="2786082" cy="2786082"/>
          </a:xfrm>
        </p:grpSpPr>
        <p:sp>
          <p:nvSpPr>
            <p:cNvPr id="16" name="Блок-схема: узел 15"/>
            <p:cNvSpPr/>
            <p:nvPr/>
          </p:nvSpPr>
          <p:spPr>
            <a:xfrm>
              <a:off x="4286248" y="2071678"/>
              <a:ext cx="2786082" cy="2786082"/>
            </a:xfrm>
            <a:prstGeom prst="flowChartConnector">
              <a:avLst/>
            </a:prstGeom>
            <a:solidFill>
              <a:schemeClr val="bg1"/>
            </a:solidFill>
            <a:ln w="28575" cap="rnd" cmpd="sng">
              <a:solidFill>
                <a:srgbClr val="1AC02E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ru-RU">
                <a:ln>
                  <a:solidFill>
                    <a:schemeClr val="bg1"/>
                  </a:solidFill>
                </a:ln>
              </a:endParaRPr>
            </a:p>
          </p:txBody>
        </p:sp>
        <p:pic>
          <p:nvPicPr>
            <p:cNvPr id="17" name="Picture 2" descr="C:\Users\Администратор\Desktop\для лекотеки\tgm_charity1215.jp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4572000" y="2428868"/>
              <a:ext cx="2357454" cy="2209584"/>
            </a:xfrm>
            <a:prstGeom prst="flowChartConnector">
              <a:avLst/>
            </a:prstGeom>
            <a:noFill/>
            <a:ln>
              <a:noFill/>
            </a:ln>
          </p:spPr>
        </p:pic>
      </p:grpSp>
      <p:sp>
        <p:nvSpPr>
          <p:cNvPr id="12" name="Подзаголовок 4"/>
          <p:cNvSpPr txBox="1">
            <a:spLocks/>
          </p:cNvSpPr>
          <p:nvPr/>
        </p:nvSpPr>
        <p:spPr>
          <a:xfrm>
            <a:off x="357166" y="4786314"/>
            <a:ext cx="6143668" cy="407196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algn="ctr">
              <a:spcBef>
                <a:spcPct val="20000"/>
              </a:spcBef>
              <a:defRPr/>
            </a:pP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Формирование детско-родительской привязанности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13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Технологическая карта №</a:t>
            </a:r>
            <a:r>
              <a:rPr kumimoji="0" lang="ru-RU" sz="13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4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13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algn="ctr">
              <a:spcBef>
                <a:spcPct val="20000"/>
              </a:spcBef>
              <a:defRPr/>
            </a:pP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Упражнение «Коршун»»</a:t>
            </a:r>
          </a:p>
          <a:p>
            <a:pPr algn="ctr">
              <a:spcBef>
                <a:spcPct val="20000"/>
              </a:spcBef>
              <a:defRPr/>
            </a:pPr>
            <a:endParaRPr lang="ru-RU" sz="13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Цель: </a:t>
            </a: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развитие привязанности, формирование навыков сотрудничества </a:t>
            </a:r>
          </a:p>
          <a:p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в детско-родительской  паре, снятие </a:t>
            </a:r>
            <a:r>
              <a:rPr lang="ru-RU" sz="1300" dirty="0" err="1" smtClean="0">
                <a:latin typeface="Times New Roman" pitchFamily="18" charset="0"/>
                <a:cs typeface="Times New Roman" pitchFamily="18" charset="0"/>
              </a:rPr>
              <a:t>психоэмоционального</a:t>
            </a: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 напряжения.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Оборудование:</a:t>
            </a: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 музыкальный центр, веселая мелодия.</a:t>
            </a:r>
          </a:p>
          <a:p>
            <a:endParaRPr lang="ru-RU" sz="13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Содержание</a:t>
            </a:r>
          </a:p>
          <a:p>
            <a:pPr algn="ctr"/>
            <a:endParaRPr lang="ru-RU" sz="13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         Звучит веселая музыка. Мама-домик стоит произвольно. Ребенок- цыпленок бегает, прыгает, веселится. Коршун – ведущий - спит. Когда коршун выходит на охоту, цыпленок прячется в домик. Повторяется 3–4 раза. </a:t>
            </a:r>
            <a:endParaRPr lang="ru-RU" sz="13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357166" y="214282"/>
            <a:ext cx="6143668" cy="4071966"/>
          </a:xfrm>
        </p:spPr>
        <p:txBody>
          <a:bodyPr>
            <a:noAutofit/>
          </a:bodyPr>
          <a:lstStyle/>
          <a:p>
            <a:r>
              <a:rPr lang="ru-RU" sz="13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Формирование детско-родительской привязанности</a:t>
            </a:r>
          </a:p>
          <a:p>
            <a:r>
              <a:rPr lang="ru-RU" sz="13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Технологическая карта №5</a:t>
            </a:r>
          </a:p>
          <a:p>
            <a:r>
              <a:rPr lang="ru-RU" sz="13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Совместный рисунок «</a:t>
            </a:r>
            <a:r>
              <a:rPr lang="ru-RU" sz="13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Каляка-маляка</a:t>
            </a:r>
            <a:r>
              <a:rPr lang="ru-RU" sz="13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endParaRPr lang="ru-RU" sz="13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3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Цель: </a:t>
            </a:r>
            <a:r>
              <a:rPr lang="ru-RU" sz="13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развитие привязанности, формирование навыков сотрудничества</a:t>
            </a:r>
          </a:p>
          <a:p>
            <a:pPr algn="just"/>
            <a:r>
              <a:rPr lang="ru-RU" sz="13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в детско-родительской паре.</a:t>
            </a:r>
          </a:p>
          <a:p>
            <a:pPr algn="just"/>
            <a:r>
              <a:rPr lang="ru-RU" sz="13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Оборудование: </a:t>
            </a:r>
            <a:r>
              <a:rPr lang="ru-RU" sz="13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чистые листы белой бумаги, цветные карандаши.</a:t>
            </a:r>
          </a:p>
          <a:p>
            <a:r>
              <a:rPr lang="ru-RU" sz="13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Содержание</a:t>
            </a:r>
          </a:p>
          <a:p>
            <a:pPr algn="just"/>
            <a:r>
              <a:rPr lang="ru-RU" sz="13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Паре предлагается взять два разных цветных карандаша, определить, кто первый начнет в произвольной форме рисовать «</a:t>
            </a:r>
            <a:r>
              <a:rPr lang="ru-RU" sz="13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каляку-маляку</a:t>
            </a:r>
            <a:r>
              <a:rPr lang="ru-RU" sz="13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». Устанавливается правило: после того, как другой участник скажет «Стоп!», рисующий останавливается и другой участник продолжает от того места где остановился предыдущий. </a:t>
            </a:r>
          </a:p>
          <a:p>
            <a:pPr algn="just"/>
            <a:r>
              <a:rPr lang="ru-RU" sz="13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Игра завершается по сигналу педагога-психолога. Затем проводится обсуждение рисунка с мамой и немного с ребенком: «Понравилось или не понравилось так рисовать? Что можно увидеть в этой «</a:t>
            </a:r>
            <a:r>
              <a:rPr lang="ru-RU" sz="13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каляке-маляке</a:t>
            </a:r>
            <a:r>
              <a:rPr lang="ru-RU" sz="13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», какие предметы или животных? (можно обвести и дорисовать эти предметы). Удобно ли было рисовать вдвоем? Какие чувства испытывали? Слушал и слышал ли вас ребенок, а вы его?»</a:t>
            </a:r>
            <a:endParaRPr lang="ru-RU" sz="13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14290" y="142844"/>
            <a:ext cx="6429420" cy="4286280"/>
          </a:xfrm>
          <a:prstGeom prst="rect">
            <a:avLst/>
          </a:prstGeom>
          <a:noFill/>
          <a:ln w="28575" cmpd="thickThin">
            <a:solidFill>
              <a:srgbClr val="36DA10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2" name="Группа 7"/>
          <p:cNvGrpSpPr/>
          <p:nvPr/>
        </p:nvGrpSpPr>
        <p:grpSpPr>
          <a:xfrm>
            <a:off x="5429264" y="214282"/>
            <a:ext cx="1143008" cy="1143008"/>
            <a:chOff x="4286248" y="2071678"/>
            <a:chExt cx="2786082" cy="2786082"/>
          </a:xfrm>
        </p:grpSpPr>
        <p:sp>
          <p:nvSpPr>
            <p:cNvPr id="9" name="Блок-схема: узел 8"/>
            <p:cNvSpPr/>
            <p:nvPr/>
          </p:nvSpPr>
          <p:spPr>
            <a:xfrm>
              <a:off x="4286248" y="2071678"/>
              <a:ext cx="2786082" cy="2786082"/>
            </a:xfrm>
            <a:prstGeom prst="flowChartConnector">
              <a:avLst/>
            </a:prstGeom>
            <a:solidFill>
              <a:schemeClr val="bg1"/>
            </a:solidFill>
            <a:ln w="28575" cap="rnd" cmpd="sng">
              <a:solidFill>
                <a:srgbClr val="1AC02E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ru-RU">
                <a:ln>
                  <a:solidFill>
                    <a:schemeClr val="bg1"/>
                  </a:solidFill>
                </a:ln>
              </a:endParaRPr>
            </a:p>
          </p:txBody>
        </p:sp>
        <p:pic>
          <p:nvPicPr>
            <p:cNvPr id="10" name="Picture 2" descr="C:\Users\Администратор\Desktop\для лекотеки\tgm_charity1215.jp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4572000" y="2428868"/>
              <a:ext cx="2357454" cy="2209584"/>
            </a:xfrm>
            <a:prstGeom prst="flowChartConnector">
              <a:avLst/>
            </a:prstGeom>
            <a:noFill/>
            <a:ln>
              <a:noFill/>
            </a:ln>
          </p:spPr>
        </p:pic>
      </p:grpSp>
      <p:sp>
        <p:nvSpPr>
          <p:cNvPr id="11" name="Прямоугольник 10"/>
          <p:cNvSpPr/>
          <p:nvPr/>
        </p:nvSpPr>
        <p:spPr>
          <a:xfrm>
            <a:off x="214290" y="4643438"/>
            <a:ext cx="6429420" cy="4286280"/>
          </a:xfrm>
          <a:prstGeom prst="rect">
            <a:avLst/>
          </a:prstGeom>
          <a:noFill/>
          <a:ln w="28575" cmpd="thickThin">
            <a:solidFill>
              <a:srgbClr val="36DA10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3" name="Группа 14"/>
          <p:cNvGrpSpPr/>
          <p:nvPr/>
        </p:nvGrpSpPr>
        <p:grpSpPr>
          <a:xfrm>
            <a:off x="5429264" y="4714876"/>
            <a:ext cx="1143008" cy="1143008"/>
            <a:chOff x="4286248" y="2071678"/>
            <a:chExt cx="2786082" cy="2786082"/>
          </a:xfrm>
        </p:grpSpPr>
        <p:sp>
          <p:nvSpPr>
            <p:cNvPr id="16" name="Блок-схема: узел 15"/>
            <p:cNvSpPr/>
            <p:nvPr/>
          </p:nvSpPr>
          <p:spPr>
            <a:xfrm>
              <a:off x="4286248" y="2071678"/>
              <a:ext cx="2786082" cy="2786082"/>
            </a:xfrm>
            <a:prstGeom prst="flowChartConnector">
              <a:avLst/>
            </a:prstGeom>
            <a:solidFill>
              <a:schemeClr val="bg1"/>
            </a:solidFill>
            <a:ln w="28575" cap="rnd" cmpd="sng">
              <a:solidFill>
                <a:srgbClr val="1AC02E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ru-RU">
                <a:ln>
                  <a:solidFill>
                    <a:schemeClr val="bg1"/>
                  </a:solidFill>
                </a:ln>
              </a:endParaRPr>
            </a:p>
          </p:txBody>
        </p:sp>
        <p:pic>
          <p:nvPicPr>
            <p:cNvPr id="17" name="Picture 2" descr="C:\Users\Администратор\Desktop\для лекотеки\tgm_charity1215.jp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4572000" y="2428868"/>
              <a:ext cx="2357454" cy="2209584"/>
            </a:xfrm>
            <a:prstGeom prst="flowChartConnector">
              <a:avLst/>
            </a:prstGeom>
            <a:noFill/>
            <a:ln>
              <a:noFill/>
            </a:ln>
          </p:spPr>
        </p:pic>
      </p:grpSp>
      <p:sp>
        <p:nvSpPr>
          <p:cNvPr id="12" name="Подзаголовок 4"/>
          <p:cNvSpPr txBox="1">
            <a:spLocks/>
          </p:cNvSpPr>
          <p:nvPr/>
        </p:nvSpPr>
        <p:spPr>
          <a:xfrm>
            <a:off x="357166" y="4786314"/>
            <a:ext cx="6143668" cy="407196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algn="ctr">
              <a:spcBef>
                <a:spcPct val="20000"/>
              </a:spcBef>
              <a:defRPr/>
            </a:pP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Формирование детско-родительской привязанности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13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Технологическая карта №6</a:t>
            </a:r>
          </a:p>
          <a:p>
            <a:pPr algn="ctr">
              <a:spcBef>
                <a:spcPct val="20000"/>
              </a:spcBef>
              <a:defRPr/>
            </a:pPr>
            <a:endParaRPr lang="ru-RU" sz="13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spcBef>
                <a:spcPct val="20000"/>
              </a:spcBef>
              <a:defRPr/>
            </a:pP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Игра «Снежный бой»</a:t>
            </a:r>
          </a:p>
          <a:p>
            <a:endParaRPr lang="ru-RU" sz="1400" dirty="0" smtClean="0"/>
          </a:p>
          <a:p>
            <a:pPr algn="just"/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Цель: </a:t>
            </a: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снятие </a:t>
            </a:r>
            <a:r>
              <a:rPr lang="ru-RU" sz="1300" dirty="0" err="1" smtClean="0">
                <a:latin typeface="Times New Roman" pitchFamily="18" charset="0"/>
                <a:cs typeface="Times New Roman" pitchFamily="18" charset="0"/>
              </a:rPr>
              <a:t>психоэмоционального</a:t>
            </a: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 напряжения, проработка негативных эмоций в игровой форме.</a:t>
            </a:r>
          </a:p>
          <a:p>
            <a:pPr algn="just"/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Оборудование: </a:t>
            </a: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листы бумаги, листы журналов, газет, музыкальный центр, веселая мелодия.</a:t>
            </a:r>
          </a:p>
          <a:p>
            <a:pPr algn="ctr"/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Ход игры</a:t>
            </a:r>
          </a:p>
          <a:p>
            <a:pPr algn="just"/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       Перед началом игры маме и ребенку предлагается изготовить «снежки из бумаги и газет путем смятия. Ведущий: «Вы — снеговики и живете в своих домиках. Вот однажды что-то произошло и снеговики поссорились. А так как их никто не научил, как надо ссориться, они устроили настоящий снежный бой. Предлагаю и вам последовать их примеру. Кто-то из вас стоит в “домике”, кто-то — за его пределами. Задача каждого — закидать “снежками”соперника, не оставив на своей территории ни снежка». </a:t>
            </a:r>
          </a:p>
          <a:p>
            <a:pPr algn="just"/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Игра продолжается 2 минуты под веселую музыку и заканчивается по сигналу ведущего. Победил тот, на чьей территории меньше “снега”.</a:t>
            </a:r>
            <a:endParaRPr lang="ru-RU" sz="13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357166" y="214282"/>
            <a:ext cx="6143668" cy="4143404"/>
          </a:xfrm>
        </p:spPr>
        <p:txBody>
          <a:bodyPr>
            <a:noAutofit/>
          </a:bodyPr>
          <a:lstStyle/>
          <a:p>
            <a:r>
              <a:rPr lang="ru-RU" sz="13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Формирование детско-родительской привязанности</a:t>
            </a:r>
          </a:p>
          <a:p>
            <a:r>
              <a:rPr lang="ru-RU" sz="13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Технологическая карта №7</a:t>
            </a:r>
          </a:p>
          <a:p>
            <a:r>
              <a:rPr lang="ru-RU" sz="1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Игра «</a:t>
            </a:r>
            <a:r>
              <a:rPr lang="ru-RU" sz="14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Обзывалки</a:t>
            </a:r>
            <a:r>
              <a:rPr lang="ru-RU" sz="1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endParaRPr lang="ru-RU" sz="13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3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Цель: </a:t>
            </a:r>
            <a:r>
              <a:rPr lang="ru-RU" sz="13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снятие </a:t>
            </a:r>
            <a:r>
              <a:rPr lang="ru-RU" sz="13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психоэмоционального</a:t>
            </a:r>
            <a:r>
              <a:rPr lang="ru-RU" sz="13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напряжения, проработка </a:t>
            </a:r>
            <a:r>
              <a:rPr lang="ru-RU" sz="13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негативных</a:t>
            </a:r>
          </a:p>
          <a:p>
            <a:pPr algn="just"/>
            <a:r>
              <a:rPr lang="ru-RU" sz="13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3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эмоций в игровой форме. </a:t>
            </a:r>
          </a:p>
          <a:p>
            <a:pPr algn="just"/>
            <a:r>
              <a:rPr lang="ru-RU" sz="13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Оборудование: </a:t>
            </a:r>
            <a:r>
              <a:rPr lang="ru-RU" sz="13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«снежки» из бумаги или газет, </a:t>
            </a:r>
            <a:r>
              <a:rPr lang="ru-RU" sz="13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карточки </a:t>
            </a:r>
            <a:r>
              <a:rPr lang="ru-RU" sz="13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 темам: «овощи», «фрукты», «цветы», «мебель», «посуда», «игрушки».</a:t>
            </a:r>
          </a:p>
          <a:p>
            <a:r>
              <a:rPr lang="ru-RU" sz="13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Ход игры</a:t>
            </a:r>
          </a:p>
          <a:p>
            <a:pPr algn="just"/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</a:t>
            </a: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13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Ведущий</a:t>
            </a:r>
            <a:r>
              <a:rPr lang="ru-RU" sz="13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: «Сейчас мы продолжим играть в «снежный бой», и таким образом, мы сможем научиться сердиться “культурно”. Бросаясь «снежками», вы называете друг друга разными необидными словами (выбираете карточку), но говорите эти слова сердито — ругаетесь. Начинайте так: “А </a:t>
            </a:r>
            <a:r>
              <a:rPr lang="ru-RU" sz="13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ты-ы</a:t>
            </a:r>
            <a:r>
              <a:rPr lang="ru-RU" sz="13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… морковка!” (Дается 1–2 минуты). А сейчас те же слова вы будете говорить друг другу в уменьшительно- ласкательной форме, то есть ласково: “Ах, ты, </a:t>
            </a:r>
            <a:r>
              <a:rPr lang="ru-RU" sz="13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морковочка</a:t>
            </a:r>
            <a:r>
              <a:rPr lang="ru-RU" sz="13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!” (Дается 1–2 минуты). Вот так-то лучше. Такие теплые и дружеские отношения понадобятся вам при выполнении следующего задания».</a:t>
            </a:r>
            <a:endParaRPr lang="ru-RU" sz="13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14290" y="142844"/>
            <a:ext cx="6429420" cy="4286280"/>
          </a:xfrm>
          <a:prstGeom prst="rect">
            <a:avLst/>
          </a:prstGeom>
          <a:noFill/>
          <a:ln w="28575" cmpd="thickThin">
            <a:solidFill>
              <a:srgbClr val="36DA10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2" name="Группа 7"/>
          <p:cNvGrpSpPr/>
          <p:nvPr/>
        </p:nvGrpSpPr>
        <p:grpSpPr>
          <a:xfrm>
            <a:off x="5429264" y="214282"/>
            <a:ext cx="1143008" cy="1143008"/>
            <a:chOff x="4286248" y="2071678"/>
            <a:chExt cx="2786082" cy="2786082"/>
          </a:xfrm>
        </p:grpSpPr>
        <p:sp>
          <p:nvSpPr>
            <p:cNvPr id="9" name="Блок-схема: узел 8"/>
            <p:cNvSpPr/>
            <p:nvPr/>
          </p:nvSpPr>
          <p:spPr>
            <a:xfrm>
              <a:off x="4286248" y="2071678"/>
              <a:ext cx="2786082" cy="2786082"/>
            </a:xfrm>
            <a:prstGeom prst="flowChartConnector">
              <a:avLst/>
            </a:prstGeom>
            <a:solidFill>
              <a:schemeClr val="bg1"/>
            </a:solidFill>
            <a:ln w="28575" cap="rnd" cmpd="sng">
              <a:solidFill>
                <a:srgbClr val="1AC02E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ru-RU">
                <a:ln>
                  <a:solidFill>
                    <a:schemeClr val="bg1"/>
                  </a:solidFill>
                </a:ln>
              </a:endParaRPr>
            </a:p>
          </p:txBody>
        </p:sp>
        <p:pic>
          <p:nvPicPr>
            <p:cNvPr id="10" name="Picture 2" descr="C:\Users\Администратор\Desktop\для лекотеки\tgm_charity1215.jp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4572000" y="2428868"/>
              <a:ext cx="2357454" cy="2209584"/>
            </a:xfrm>
            <a:prstGeom prst="flowChartConnector">
              <a:avLst/>
            </a:prstGeom>
            <a:noFill/>
            <a:ln>
              <a:noFill/>
            </a:ln>
          </p:spPr>
        </p:pic>
      </p:grpSp>
      <p:sp>
        <p:nvSpPr>
          <p:cNvPr id="11" name="Прямоугольник 10"/>
          <p:cNvSpPr/>
          <p:nvPr/>
        </p:nvSpPr>
        <p:spPr>
          <a:xfrm>
            <a:off x="214290" y="4643438"/>
            <a:ext cx="6429420" cy="4286280"/>
          </a:xfrm>
          <a:prstGeom prst="rect">
            <a:avLst/>
          </a:prstGeom>
          <a:noFill/>
          <a:ln w="28575" cmpd="thickThin">
            <a:solidFill>
              <a:srgbClr val="36DA10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3" name="Группа 14"/>
          <p:cNvGrpSpPr/>
          <p:nvPr/>
        </p:nvGrpSpPr>
        <p:grpSpPr>
          <a:xfrm>
            <a:off x="5429264" y="4714876"/>
            <a:ext cx="1143008" cy="1143008"/>
            <a:chOff x="4286248" y="2071678"/>
            <a:chExt cx="2786082" cy="2786082"/>
          </a:xfrm>
        </p:grpSpPr>
        <p:sp>
          <p:nvSpPr>
            <p:cNvPr id="16" name="Блок-схема: узел 15"/>
            <p:cNvSpPr/>
            <p:nvPr/>
          </p:nvSpPr>
          <p:spPr>
            <a:xfrm>
              <a:off x="4286248" y="2071678"/>
              <a:ext cx="2786082" cy="2786082"/>
            </a:xfrm>
            <a:prstGeom prst="flowChartConnector">
              <a:avLst/>
            </a:prstGeom>
            <a:solidFill>
              <a:schemeClr val="bg1"/>
            </a:solidFill>
            <a:ln w="28575" cap="rnd" cmpd="sng">
              <a:solidFill>
                <a:srgbClr val="1AC02E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ru-RU">
                <a:ln>
                  <a:solidFill>
                    <a:schemeClr val="bg1"/>
                  </a:solidFill>
                </a:ln>
              </a:endParaRPr>
            </a:p>
          </p:txBody>
        </p:sp>
        <p:pic>
          <p:nvPicPr>
            <p:cNvPr id="17" name="Picture 2" descr="C:\Users\Администратор\Desktop\для лекотеки\tgm_charity1215.jp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4572000" y="2428868"/>
              <a:ext cx="2357454" cy="2209584"/>
            </a:xfrm>
            <a:prstGeom prst="flowChartConnector">
              <a:avLst/>
            </a:prstGeom>
            <a:noFill/>
            <a:ln>
              <a:noFill/>
            </a:ln>
          </p:spPr>
        </p:pic>
      </p:grpSp>
      <p:sp>
        <p:nvSpPr>
          <p:cNvPr id="12" name="Подзаголовок 4"/>
          <p:cNvSpPr txBox="1">
            <a:spLocks/>
          </p:cNvSpPr>
          <p:nvPr/>
        </p:nvSpPr>
        <p:spPr>
          <a:xfrm>
            <a:off x="357166" y="4786314"/>
            <a:ext cx="6143668" cy="407196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algn="ctr">
              <a:spcBef>
                <a:spcPct val="20000"/>
              </a:spcBef>
              <a:defRPr/>
            </a:pP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Формирование детско-родительской привязанности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13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Технологическая карта </a:t>
            </a:r>
            <a:r>
              <a:rPr kumimoji="0" lang="ru-RU" sz="13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№8</a:t>
            </a:r>
            <a:endParaRPr kumimoji="0" lang="ru-RU" sz="13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algn="ctr">
              <a:spcBef>
                <a:spcPct val="20000"/>
              </a:spcBef>
              <a:defRPr/>
            </a:pPr>
            <a:endParaRPr lang="ru-RU" sz="13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Игра «Разговор с руками»</a:t>
            </a:r>
          </a:p>
          <a:p>
            <a:pPr algn="ctr"/>
            <a:endParaRPr lang="ru-RU" sz="13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Цель: </a:t>
            </a: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развитие привязанности, формирование навыков сотрудничества в детско-родительской паре.</a:t>
            </a:r>
          </a:p>
          <a:p>
            <a:pPr algn="just"/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Оборудование: </a:t>
            </a: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чистые листы белой бумаги, карандаши, фломастеры.</a:t>
            </a:r>
          </a:p>
          <a:p>
            <a:pPr algn="ctr"/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Ход игры</a:t>
            </a:r>
          </a:p>
          <a:p>
            <a:pPr algn="just"/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Мама обводит ладошки своего ребенка на листе бумаги. Затем предлагает ему оживить свои ладошки: нарисовать им глазки, ротик, раскрасить цветными карандашами пальчики. После этого можно затеять беседу с руками. Педагог- психолог спрашивает: «Как вас зовут? Что вы любите делать? Чего не любите? Какие вы?». Если ребенок не подключается к разговору, мама может подключиться вместе с ним. При этом важно подчеркнуть, что ручки хорошие, они многое умеют делать (перечислить, что именно), но иногда не слушаются своего хозяина. Закончить игру можно «заключением договора», между руками и их хозяином. Пусть руки пообещают, что в течение 2-3 дней они постараются делать только хорошие дела: мастерить, здороваться, играть и не будут никого обижать. </a:t>
            </a:r>
            <a:endParaRPr lang="ru-RU" sz="13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357166" y="214282"/>
            <a:ext cx="6143668" cy="4143404"/>
          </a:xfrm>
        </p:spPr>
        <p:txBody>
          <a:bodyPr>
            <a:noAutofit/>
          </a:bodyPr>
          <a:lstStyle/>
          <a:p>
            <a:r>
              <a:rPr lang="ru-RU" sz="13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Формирование детско-родительской привязанности</a:t>
            </a:r>
          </a:p>
          <a:p>
            <a:r>
              <a:rPr lang="ru-RU" sz="13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Технологическая карта </a:t>
            </a:r>
            <a:r>
              <a:rPr lang="ru-RU" sz="13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№9</a:t>
            </a:r>
          </a:p>
          <a:p>
            <a:endParaRPr lang="ru-RU" sz="13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Игра </a:t>
            </a:r>
            <a:r>
              <a:rPr lang="ru-RU" sz="1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«Ласковые лапки»</a:t>
            </a:r>
          </a:p>
          <a:p>
            <a:endParaRPr lang="ru-RU" sz="1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3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sz="13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13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развитие тактильных ощущений, формирование привязанности, формирование навыков сотрудничества в детско-родительской паре</a:t>
            </a:r>
            <a:r>
              <a:rPr lang="ru-RU" sz="13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/>
            <a:r>
              <a:rPr lang="ru-RU" sz="13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Оборудование: </a:t>
            </a:r>
            <a:r>
              <a:rPr lang="ru-RU" sz="13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6-7 мелких предметов различной фактуры: кусочек меха, </a:t>
            </a:r>
            <a:r>
              <a:rPr lang="ru-RU" sz="13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кисточка, </a:t>
            </a:r>
            <a:r>
              <a:rPr lang="ru-RU" sz="13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бусы, </a:t>
            </a:r>
            <a:r>
              <a:rPr lang="ru-RU" sz="13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вата </a:t>
            </a:r>
            <a:r>
              <a:rPr lang="ru-RU" sz="13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 т.д.</a:t>
            </a:r>
            <a:endParaRPr lang="ru-RU" sz="13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3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Ход игры</a:t>
            </a:r>
          </a:p>
          <a:p>
            <a:pPr algn="just"/>
            <a:r>
              <a:rPr lang="ru-RU" sz="13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Ведущий на стол 6-7 </a:t>
            </a:r>
            <a:r>
              <a:rPr lang="ru-RU" sz="13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мелких предметов различной </a:t>
            </a:r>
            <a:r>
              <a:rPr lang="ru-RU" sz="13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фактуры. Ребенку </a:t>
            </a:r>
            <a:r>
              <a:rPr lang="ru-RU" sz="13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предлагается оголить руку по </a:t>
            </a:r>
            <a:r>
              <a:rPr lang="ru-RU" sz="13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локоть. Ведущий </a:t>
            </a:r>
            <a:r>
              <a:rPr lang="ru-RU" sz="13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объясняет, что по руке будет ходить зверек и касаться ласковыми лапками. Надо угадать, какой зверек прикасался к руке - отгадать предмет. Прикосновения должны быть поглаживающими, приятными. Как вариант игры можно прикасаться к щеке, колену, спинке, ладони. Сначала мама проводит игру, затем можно предложить ребенку проиграть так с мамой. </a:t>
            </a:r>
            <a:endParaRPr lang="ru-RU" sz="13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14290" y="142844"/>
            <a:ext cx="6429420" cy="4286280"/>
          </a:xfrm>
          <a:prstGeom prst="rect">
            <a:avLst/>
          </a:prstGeom>
          <a:noFill/>
          <a:ln w="28575" cmpd="thickThin">
            <a:solidFill>
              <a:srgbClr val="36DA10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2" name="Группа 7"/>
          <p:cNvGrpSpPr/>
          <p:nvPr/>
        </p:nvGrpSpPr>
        <p:grpSpPr>
          <a:xfrm>
            <a:off x="5429264" y="214282"/>
            <a:ext cx="1143008" cy="1143008"/>
            <a:chOff x="4286248" y="2071678"/>
            <a:chExt cx="2786082" cy="2786082"/>
          </a:xfrm>
        </p:grpSpPr>
        <p:sp>
          <p:nvSpPr>
            <p:cNvPr id="9" name="Блок-схема: узел 8"/>
            <p:cNvSpPr/>
            <p:nvPr/>
          </p:nvSpPr>
          <p:spPr>
            <a:xfrm>
              <a:off x="4286248" y="2071678"/>
              <a:ext cx="2786082" cy="2786082"/>
            </a:xfrm>
            <a:prstGeom prst="flowChartConnector">
              <a:avLst/>
            </a:prstGeom>
            <a:solidFill>
              <a:schemeClr val="bg1"/>
            </a:solidFill>
            <a:ln w="28575" cap="rnd" cmpd="sng">
              <a:solidFill>
                <a:srgbClr val="1AC02E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ru-RU">
                <a:ln>
                  <a:solidFill>
                    <a:schemeClr val="bg1"/>
                  </a:solidFill>
                </a:ln>
              </a:endParaRPr>
            </a:p>
          </p:txBody>
        </p:sp>
        <p:pic>
          <p:nvPicPr>
            <p:cNvPr id="10" name="Picture 2" descr="C:\Users\Администратор\Desktop\для лекотеки\tgm_charity1215.jp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4572000" y="2428868"/>
              <a:ext cx="2357454" cy="2209584"/>
            </a:xfrm>
            <a:prstGeom prst="flowChartConnector">
              <a:avLst/>
            </a:prstGeom>
            <a:noFill/>
            <a:ln>
              <a:noFill/>
            </a:ln>
          </p:spPr>
        </p:pic>
      </p:grpSp>
      <p:sp>
        <p:nvSpPr>
          <p:cNvPr id="11" name="Прямоугольник 10"/>
          <p:cNvSpPr/>
          <p:nvPr/>
        </p:nvSpPr>
        <p:spPr>
          <a:xfrm>
            <a:off x="214290" y="4643438"/>
            <a:ext cx="6429420" cy="4286280"/>
          </a:xfrm>
          <a:prstGeom prst="rect">
            <a:avLst/>
          </a:prstGeom>
          <a:noFill/>
          <a:ln w="28575" cmpd="thickThin">
            <a:solidFill>
              <a:srgbClr val="36DA10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3" name="Группа 14"/>
          <p:cNvGrpSpPr/>
          <p:nvPr/>
        </p:nvGrpSpPr>
        <p:grpSpPr>
          <a:xfrm>
            <a:off x="5429264" y="4714876"/>
            <a:ext cx="1143008" cy="1143008"/>
            <a:chOff x="4286248" y="2071678"/>
            <a:chExt cx="2786082" cy="2786082"/>
          </a:xfrm>
        </p:grpSpPr>
        <p:sp>
          <p:nvSpPr>
            <p:cNvPr id="16" name="Блок-схема: узел 15"/>
            <p:cNvSpPr/>
            <p:nvPr/>
          </p:nvSpPr>
          <p:spPr>
            <a:xfrm>
              <a:off x="4286248" y="2071678"/>
              <a:ext cx="2786082" cy="2786082"/>
            </a:xfrm>
            <a:prstGeom prst="flowChartConnector">
              <a:avLst/>
            </a:prstGeom>
            <a:solidFill>
              <a:schemeClr val="bg1"/>
            </a:solidFill>
            <a:ln w="28575" cap="rnd" cmpd="sng">
              <a:solidFill>
                <a:srgbClr val="1AC02E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ru-RU">
                <a:ln>
                  <a:solidFill>
                    <a:schemeClr val="bg1"/>
                  </a:solidFill>
                </a:ln>
              </a:endParaRPr>
            </a:p>
          </p:txBody>
        </p:sp>
        <p:pic>
          <p:nvPicPr>
            <p:cNvPr id="17" name="Picture 2" descr="C:\Users\Администратор\Desktop\для лекотеки\tgm_charity1215.jp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4572000" y="2428868"/>
              <a:ext cx="2357454" cy="2209584"/>
            </a:xfrm>
            <a:prstGeom prst="flowChartConnector">
              <a:avLst/>
            </a:prstGeom>
            <a:noFill/>
            <a:ln>
              <a:noFill/>
            </a:ln>
          </p:spPr>
        </p:pic>
      </p:grpSp>
      <p:sp>
        <p:nvSpPr>
          <p:cNvPr id="12" name="Подзаголовок 4"/>
          <p:cNvSpPr txBox="1">
            <a:spLocks/>
          </p:cNvSpPr>
          <p:nvPr/>
        </p:nvSpPr>
        <p:spPr>
          <a:xfrm>
            <a:off x="357166" y="4786314"/>
            <a:ext cx="6143668" cy="407196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algn="ctr">
              <a:spcBef>
                <a:spcPct val="20000"/>
              </a:spcBef>
              <a:defRPr/>
            </a:pP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Формирование детско-родительской привязанности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13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Технологическая карта </a:t>
            </a:r>
            <a:r>
              <a:rPr kumimoji="0" lang="ru-RU" sz="13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№10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13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algn="ctr"/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Игра 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«Да и нет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pPr algn="ctr"/>
            <a:endParaRPr lang="ru-RU" sz="13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Цель: </a:t>
            </a: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снятие </a:t>
            </a:r>
            <a:r>
              <a:rPr lang="ru-RU" sz="1300" dirty="0" err="1" smtClean="0">
                <a:latin typeface="Times New Roman" pitchFamily="18" charset="0"/>
                <a:cs typeface="Times New Roman" pitchFamily="18" charset="0"/>
              </a:rPr>
              <a:t>психоэмоционального</a:t>
            </a: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 напряжения, проработка негативных эмоций в игровой форме. </a:t>
            </a:r>
            <a:endParaRPr lang="ru-RU" sz="13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Ход игры</a:t>
            </a:r>
          </a:p>
          <a:p>
            <a:pPr algn="ctr"/>
            <a:endParaRPr lang="ru-RU" sz="13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      Участники </a:t>
            </a: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пары стоят лицом друг к другу. Педагог-психолог: «Сейчас вы проведете воображаемый бой словами. Кто-то из вас будет говорить слово “да”, кто-то — “нет”. Начинать нужно тихо, постепенно увеличивая громкость до тех пор, пока один из вас не решит, что громче уже некуда. Затем вы можете поменяться ролями. По сигналу игра останавливается». В заключение сделайте несколько глубоких вдохов. Обратите внимание на то, как приятно побыть в тишине после такого шума. </a:t>
            </a:r>
            <a:endParaRPr lang="ru-RU" sz="13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357166" y="214282"/>
            <a:ext cx="6143668" cy="4143404"/>
          </a:xfrm>
        </p:spPr>
        <p:txBody>
          <a:bodyPr>
            <a:noAutofit/>
          </a:bodyPr>
          <a:lstStyle/>
          <a:p>
            <a:r>
              <a:rPr lang="ru-RU" sz="13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Формирование детско-родительской привязанности</a:t>
            </a:r>
          </a:p>
          <a:p>
            <a:r>
              <a:rPr lang="ru-RU" sz="13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Технологическая карта </a:t>
            </a:r>
            <a:r>
              <a:rPr lang="ru-RU" sz="13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№11</a:t>
            </a:r>
          </a:p>
          <a:p>
            <a:endParaRPr lang="ru-RU" sz="13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3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Арт-техника</a:t>
            </a:r>
            <a:r>
              <a:rPr lang="ru-RU" sz="13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«Рисунок в круге» </a:t>
            </a:r>
          </a:p>
          <a:p>
            <a:pPr algn="just"/>
            <a:endParaRPr lang="ru-RU" sz="13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3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sz="13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sz="13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3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развитие  </a:t>
            </a:r>
            <a:r>
              <a:rPr lang="ru-RU" sz="13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привязанности, </a:t>
            </a:r>
            <a:r>
              <a:rPr lang="ru-RU" sz="13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формирование навыков сотрудничества </a:t>
            </a:r>
            <a:r>
              <a:rPr lang="ru-RU" sz="13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детско-родительской паре</a:t>
            </a:r>
            <a:r>
              <a:rPr lang="ru-RU" sz="13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/>
            <a:r>
              <a:rPr lang="ru-RU" sz="13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Оборудование:  </a:t>
            </a:r>
            <a:r>
              <a:rPr lang="ru-RU" sz="13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чистые листы белой бумаги, пальчиковые занятия, музыкальный центр, музыка для релаксации.</a:t>
            </a:r>
          </a:p>
          <a:p>
            <a:r>
              <a:rPr lang="ru-RU" sz="13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Содержание</a:t>
            </a:r>
          </a:p>
          <a:p>
            <a:pPr algn="just"/>
            <a:r>
              <a:rPr lang="ru-RU" sz="13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3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3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Участникам в паре предлагается, используя краски, пальцами </a:t>
            </a:r>
            <a:r>
              <a:rPr lang="ru-RU" sz="13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(ладошками) </a:t>
            </a:r>
            <a:r>
              <a:rPr lang="ru-RU" sz="13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закрасить пространство круга. Звучит релаксационная музыка. Во время презентации и обсуждения каждый участник самостоятельно поясняет, какие цвета он использовал и что они для него значат. На что, по его мнению, похоже получившееся изображение.</a:t>
            </a:r>
            <a:endParaRPr lang="ru-RU" sz="13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14290" y="142844"/>
            <a:ext cx="6429420" cy="4286280"/>
          </a:xfrm>
          <a:prstGeom prst="rect">
            <a:avLst/>
          </a:prstGeom>
          <a:noFill/>
          <a:ln w="28575" cmpd="thickThin">
            <a:solidFill>
              <a:srgbClr val="36DA10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2" name="Группа 7"/>
          <p:cNvGrpSpPr/>
          <p:nvPr/>
        </p:nvGrpSpPr>
        <p:grpSpPr>
          <a:xfrm>
            <a:off x="5429264" y="214282"/>
            <a:ext cx="1143008" cy="1143008"/>
            <a:chOff x="4286248" y="2071678"/>
            <a:chExt cx="2786082" cy="2786082"/>
          </a:xfrm>
        </p:grpSpPr>
        <p:sp>
          <p:nvSpPr>
            <p:cNvPr id="9" name="Блок-схема: узел 8"/>
            <p:cNvSpPr/>
            <p:nvPr/>
          </p:nvSpPr>
          <p:spPr>
            <a:xfrm>
              <a:off x="4286248" y="2071678"/>
              <a:ext cx="2786082" cy="2786082"/>
            </a:xfrm>
            <a:prstGeom prst="flowChartConnector">
              <a:avLst/>
            </a:prstGeom>
            <a:solidFill>
              <a:schemeClr val="bg1"/>
            </a:solidFill>
            <a:ln w="28575" cap="rnd" cmpd="sng">
              <a:solidFill>
                <a:srgbClr val="1AC02E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ru-RU">
                <a:ln>
                  <a:solidFill>
                    <a:schemeClr val="bg1"/>
                  </a:solidFill>
                </a:ln>
              </a:endParaRPr>
            </a:p>
          </p:txBody>
        </p:sp>
        <p:pic>
          <p:nvPicPr>
            <p:cNvPr id="10" name="Picture 2" descr="C:\Users\Администратор\Desktop\для лекотеки\tgm_charity1215.jp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4572000" y="2428868"/>
              <a:ext cx="2357454" cy="2209584"/>
            </a:xfrm>
            <a:prstGeom prst="flowChartConnector">
              <a:avLst/>
            </a:prstGeom>
            <a:noFill/>
            <a:ln>
              <a:noFill/>
            </a:ln>
          </p:spPr>
        </p:pic>
      </p:grpSp>
      <p:sp>
        <p:nvSpPr>
          <p:cNvPr id="11" name="Прямоугольник 10"/>
          <p:cNvSpPr/>
          <p:nvPr/>
        </p:nvSpPr>
        <p:spPr>
          <a:xfrm>
            <a:off x="214290" y="4643438"/>
            <a:ext cx="6429420" cy="4286280"/>
          </a:xfrm>
          <a:prstGeom prst="rect">
            <a:avLst/>
          </a:prstGeom>
          <a:noFill/>
          <a:ln w="28575" cmpd="thickThin">
            <a:solidFill>
              <a:srgbClr val="36DA10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3" name="Группа 14"/>
          <p:cNvGrpSpPr/>
          <p:nvPr/>
        </p:nvGrpSpPr>
        <p:grpSpPr>
          <a:xfrm>
            <a:off x="5429264" y="4714876"/>
            <a:ext cx="1143008" cy="1143008"/>
            <a:chOff x="4286248" y="2071678"/>
            <a:chExt cx="2786082" cy="2786082"/>
          </a:xfrm>
        </p:grpSpPr>
        <p:sp>
          <p:nvSpPr>
            <p:cNvPr id="16" name="Блок-схема: узел 15"/>
            <p:cNvSpPr/>
            <p:nvPr/>
          </p:nvSpPr>
          <p:spPr>
            <a:xfrm>
              <a:off x="4286248" y="2071678"/>
              <a:ext cx="2786082" cy="2786082"/>
            </a:xfrm>
            <a:prstGeom prst="flowChartConnector">
              <a:avLst/>
            </a:prstGeom>
            <a:solidFill>
              <a:schemeClr val="bg1"/>
            </a:solidFill>
            <a:ln w="28575" cap="rnd" cmpd="sng">
              <a:solidFill>
                <a:srgbClr val="1AC02E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ru-RU">
                <a:ln>
                  <a:solidFill>
                    <a:schemeClr val="bg1"/>
                  </a:solidFill>
                </a:ln>
              </a:endParaRPr>
            </a:p>
          </p:txBody>
        </p:sp>
        <p:pic>
          <p:nvPicPr>
            <p:cNvPr id="17" name="Picture 2" descr="C:\Users\Администратор\Desktop\для лекотеки\tgm_charity1215.jp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4572000" y="2428868"/>
              <a:ext cx="2357454" cy="2209584"/>
            </a:xfrm>
            <a:prstGeom prst="flowChartConnector">
              <a:avLst/>
            </a:prstGeom>
            <a:noFill/>
            <a:ln>
              <a:noFill/>
            </a:ln>
          </p:spPr>
        </p:pic>
      </p:grpSp>
      <p:sp>
        <p:nvSpPr>
          <p:cNvPr id="12" name="Подзаголовок 4"/>
          <p:cNvSpPr txBox="1">
            <a:spLocks/>
          </p:cNvSpPr>
          <p:nvPr/>
        </p:nvSpPr>
        <p:spPr>
          <a:xfrm>
            <a:off x="357166" y="4786314"/>
            <a:ext cx="6143668" cy="407196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algn="ctr">
              <a:spcBef>
                <a:spcPct val="20000"/>
              </a:spcBef>
              <a:defRPr/>
            </a:pP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Формирование детско-родительской привязанности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13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Технологическая карта </a:t>
            </a:r>
            <a:r>
              <a:rPr kumimoji="0" lang="ru-RU" sz="13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№12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13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algn="ctr"/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Упражнение «Семейные фотографии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pPr algn="ctr"/>
            <a:endParaRPr lang="ru-RU" sz="13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Цель:</a:t>
            </a: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 развитие привязанности, </a:t>
            </a: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актуализация положительных эмоций, связанных со  счастливыми  моментами в семейной жизни.  </a:t>
            </a:r>
          </a:p>
          <a:p>
            <a:pPr algn="just"/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Оборудование:</a:t>
            </a: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 семейный альбом или фотографии.</a:t>
            </a:r>
          </a:p>
          <a:p>
            <a:pPr algn="just"/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13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Содержание</a:t>
            </a:r>
          </a:p>
          <a:p>
            <a:pPr algn="just"/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          Участники детско-родительской пары </a:t>
            </a: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дома подбирают фотографии, на которых запечатлены счастливые события из жизни их семьи. Ребенок и мама по очереди рассказывают о людях, изображенных на фотографиях, об их судьбах, чертах характера, о случаях из жизни этих людей. </a:t>
            </a:r>
            <a:endParaRPr lang="ru-RU" sz="13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357166" y="214282"/>
            <a:ext cx="6143668" cy="4143404"/>
          </a:xfrm>
        </p:spPr>
        <p:txBody>
          <a:bodyPr>
            <a:noAutofit/>
          </a:bodyPr>
          <a:lstStyle/>
          <a:p>
            <a:r>
              <a:rPr lang="ru-RU" sz="13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Формирование детско-родительской привязанности</a:t>
            </a:r>
          </a:p>
          <a:p>
            <a:r>
              <a:rPr lang="ru-RU" sz="13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Технологическая карта </a:t>
            </a:r>
            <a:r>
              <a:rPr lang="ru-RU" sz="13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№13</a:t>
            </a:r>
          </a:p>
          <a:p>
            <a:endParaRPr lang="ru-RU" sz="13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3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Коллаж «Моя семья»» </a:t>
            </a:r>
            <a:endParaRPr lang="ru-RU" sz="13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13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3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sz="13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sz="13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3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развитие  </a:t>
            </a:r>
            <a:r>
              <a:rPr lang="ru-RU" sz="13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привязанности</a:t>
            </a:r>
            <a:r>
              <a:rPr lang="ru-RU" sz="13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формирование позитивного восприятия семейной ситуации.</a:t>
            </a:r>
          </a:p>
          <a:p>
            <a:pPr algn="just"/>
            <a:r>
              <a:rPr lang="ru-RU" sz="13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Оборудование: </a:t>
            </a:r>
            <a:r>
              <a:rPr lang="ru-RU" sz="13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ватман, газеты, журналы, семейные фотографии, карандаши, фломастеры, краски, ножницы. </a:t>
            </a:r>
          </a:p>
          <a:p>
            <a:r>
              <a:rPr lang="ru-RU" sz="13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Содержание</a:t>
            </a:r>
          </a:p>
          <a:p>
            <a:pPr algn="just"/>
            <a:r>
              <a:rPr lang="ru-RU" sz="13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3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Участникам </a:t>
            </a:r>
            <a:r>
              <a:rPr lang="ru-RU" sz="13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паре предлагается, используя краски, </a:t>
            </a:r>
            <a:r>
              <a:rPr lang="ru-RU" sz="13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вырезки из журналов, семейные  фотографии оформить коллаж на тему: «Моя семья». Во время выполнения можно включить релаксационную музыку. По итогам оформления коллажа проходит презентация </a:t>
            </a:r>
            <a:r>
              <a:rPr lang="ru-RU" sz="13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13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обсуждение. Члены семьи поясняют</a:t>
            </a:r>
            <a:r>
              <a:rPr lang="ru-RU" sz="13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3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что для них значит слово «семья», </a:t>
            </a:r>
            <a:r>
              <a:rPr lang="ru-RU" sz="13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3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рассказывают о своих семейных традициях, любимых занятиях.  </a:t>
            </a:r>
            <a:endParaRPr lang="ru-RU" sz="13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14290" y="142844"/>
            <a:ext cx="6429420" cy="4286280"/>
          </a:xfrm>
          <a:prstGeom prst="rect">
            <a:avLst/>
          </a:prstGeom>
          <a:noFill/>
          <a:ln w="28575" cmpd="thickThin">
            <a:solidFill>
              <a:srgbClr val="36DA10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2" name="Группа 7"/>
          <p:cNvGrpSpPr/>
          <p:nvPr/>
        </p:nvGrpSpPr>
        <p:grpSpPr>
          <a:xfrm>
            <a:off x="5429264" y="214282"/>
            <a:ext cx="1143008" cy="1143008"/>
            <a:chOff x="4286248" y="2071678"/>
            <a:chExt cx="2786082" cy="2786082"/>
          </a:xfrm>
        </p:grpSpPr>
        <p:sp>
          <p:nvSpPr>
            <p:cNvPr id="9" name="Блок-схема: узел 8"/>
            <p:cNvSpPr/>
            <p:nvPr/>
          </p:nvSpPr>
          <p:spPr>
            <a:xfrm>
              <a:off x="4286248" y="2071678"/>
              <a:ext cx="2786082" cy="2786082"/>
            </a:xfrm>
            <a:prstGeom prst="flowChartConnector">
              <a:avLst/>
            </a:prstGeom>
            <a:solidFill>
              <a:schemeClr val="bg1"/>
            </a:solidFill>
            <a:ln w="28575" cap="rnd" cmpd="sng">
              <a:solidFill>
                <a:srgbClr val="1AC02E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ru-RU">
                <a:ln>
                  <a:solidFill>
                    <a:schemeClr val="bg1"/>
                  </a:solidFill>
                </a:ln>
              </a:endParaRPr>
            </a:p>
          </p:txBody>
        </p:sp>
        <p:pic>
          <p:nvPicPr>
            <p:cNvPr id="10" name="Picture 2" descr="C:\Users\Администратор\Desktop\для лекотеки\tgm_charity1215.jp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4572000" y="2428868"/>
              <a:ext cx="2357454" cy="2209584"/>
            </a:xfrm>
            <a:prstGeom prst="flowChartConnector">
              <a:avLst/>
            </a:prstGeom>
            <a:noFill/>
            <a:ln>
              <a:noFill/>
            </a:ln>
          </p:spPr>
        </p:pic>
      </p:grpSp>
      <p:sp>
        <p:nvSpPr>
          <p:cNvPr id="11" name="Прямоугольник 10"/>
          <p:cNvSpPr/>
          <p:nvPr/>
        </p:nvSpPr>
        <p:spPr>
          <a:xfrm>
            <a:off x="214290" y="4643438"/>
            <a:ext cx="6429420" cy="4286280"/>
          </a:xfrm>
          <a:prstGeom prst="rect">
            <a:avLst/>
          </a:prstGeom>
          <a:noFill/>
          <a:ln w="28575" cmpd="thickThin">
            <a:solidFill>
              <a:srgbClr val="36DA10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3" name="Группа 14"/>
          <p:cNvGrpSpPr/>
          <p:nvPr/>
        </p:nvGrpSpPr>
        <p:grpSpPr>
          <a:xfrm>
            <a:off x="5429264" y="4714876"/>
            <a:ext cx="1143008" cy="1143008"/>
            <a:chOff x="4286248" y="2071678"/>
            <a:chExt cx="2786082" cy="2786082"/>
          </a:xfrm>
        </p:grpSpPr>
        <p:sp>
          <p:nvSpPr>
            <p:cNvPr id="16" name="Блок-схема: узел 15"/>
            <p:cNvSpPr/>
            <p:nvPr/>
          </p:nvSpPr>
          <p:spPr>
            <a:xfrm>
              <a:off x="4286248" y="2071678"/>
              <a:ext cx="2786082" cy="2786082"/>
            </a:xfrm>
            <a:prstGeom prst="flowChartConnector">
              <a:avLst/>
            </a:prstGeom>
            <a:solidFill>
              <a:schemeClr val="bg1"/>
            </a:solidFill>
            <a:ln w="28575" cap="rnd" cmpd="sng">
              <a:solidFill>
                <a:srgbClr val="1AC02E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ru-RU">
                <a:ln>
                  <a:solidFill>
                    <a:schemeClr val="bg1"/>
                  </a:solidFill>
                </a:ln>
              </a:endParaRPr>
            </a:p>
          </p:txBody>
        </p:sp>
        <p:pic>
          <p:nvPicPr>
            <p:cNvPr id="17" name="Picture 2" descr="C:\Users\Администратор\Desktop\для лекотеки\tgm_charity1215.jp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4572000" y="2428868"/>
              <a:ext cx="2357454" cy="2209584"/>
            </a:xfrm>
            <a:prstGeom prst="flowChartConnector">
              <a:avLst/>
            </a:prstGeom>
            <a:noFill/>
            <a:ln>
              <a:noFill/>
            </a:ln>
          </p:spPr>
        </p:pic>
      </p:grpSp>
      <p:sp>
        <p:nvSpPr>
          <p:cNvPr id="12" name="Подзаголовок 4"/>
          <p:cNvSpPr txBox="1">
            <a:spLocks/>
          </p:cNvSpPr>
          <p:nvPr/>
        </p:nvSpPr>
        <p:spPr>
          <a:xfrm>
            <a:off x="357166" y="4786314"/>
            <a:ext cx="6143668" cy="407196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algn="ctr">
              <a:spcBef>
                <a:spcPct val="20000"/>
              </a:spcBef>
              <a:defRPr/>
            </a:pP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Формирование детско-родительской привязанности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13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Технологическая карта </a:t>
            </a:r>
            <a:r>
              <a:rPr kumimoji="0" lang="ru-RU" sz="13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№14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13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algn="ctr"/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Упражнение «Путешествие во времени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» </a:t>
            </a:r>
          </a:p>
          <a:p>
            <a:pPr algn="ctr"/>
            <a:endParaRPr lang="ru-RU" sz="13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Цель:</a:t>
            </a:r>
            <a:r>
              <a:rPr lang="ru-RU" sz="1400" dirty="0" smtClean="0"/>
              <a:t> </a:t>
            </a: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развитие взаимной </a:t>
            </a:r>
            <a:r>
              <a:rPr lang="ru-RU" sz="1300" dirty="0" err="1" smtClean="0">
                <a:latin typeface="Times New Roman" pitchFamily="18" charset="0"/>
                <a:cs typeface="Times New Roman" pitchFamily="18" charset="0"/>
              </a:rPr>
              <a:t>эмпатии</a:t>
            </a: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, развитие чувства привязанности, формирование позитивных образов общения в семье. </a:t>
            </a:r>
            <a:endParaRPr lang="ru-RU" sz="13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Оборудование: </a:t>
            </a: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чистые листы белой бумаги, </a:t>
            </a: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цветные карандаши, фломастеры, фломастеры., </a:t>
            </a: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музыкальный центр, музыка для релаксации</a:t>
            </a: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ctr"/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Содержание</a:t>
            </a:r>
          </a:p>
          <a:p>
            <a:pPr algn="just"/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          Инструкция </a:t>
            </a: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для родителей: «Предлагаем вам немного попутешествовать во времени… Представьте, что вы направляетесь в будущее, в то время, где ваш ребенок уже взрослый. Нарисуйте, каким вы представляете ребенка, когда он станет взрослым». </a:t>
            </a:r>
            <a:endParaRPr lang="ru-RU" sz="13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          Инструкция </a:t>
            </a: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для детей: «Предлагаем немного попутешествовать во времени… Представь, что ты направляешься в прошлое, в то время, когда твои мама и папа были маленькими. Нарисуй, какой (каким) ты представляешь маму (папу) в детстве</a:t>
            </a: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».</a:t>
            </a:r>
          </a:p>
          <a:p>
            <a:pPr algn="just"/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           По итогам проводится обсуждение. </a:t>
            </a:r>
          </a:p>
          <a:p>
            <a:pPr algn="just"/>
            <a:endParaRPr lang="ru-RU" sz="13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357166" y="214282"/>
            <a:ext cx="6143668" cy="4143404"/>
          </a:xfrm>
        </p:spPr>
        <p:txBody>
          <a:bodyPr>
            <a:noAutofit/>
          </a:bodyPr>
          <a:lstStyle/>
          <a:p>
            <a:r>
              <a:rPr lang="ru-RU" sz="13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Формирование детско-родительской привязанности</a:t>
            </a:r>
          </a:p>
          <a:p>
            <a:r>
              <a:rPr lang="ru-RU" sz="13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Технологическая карта </a:t>
            </a:r>
            <a:r>
              <a:rPr lang="ru-RU" sz="13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№13</a:t>
            </a:r>
          </a:p>
          <a:p>
            <a:endParaRPr lang="ru-RU" sz="13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3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Коллаж «Моя семья»» </a:t>
            </a:r>
            <a:endParaRPr lang="ru-RU" sz="13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13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3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sz="13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sz="13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3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развитие  </a:t>
            </a:r>
            <a:r>
              <a:rPr lang="ru-RU" sz="13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привязанности</a:t>
            </a:r>
            <a:r>
              <a:rPr lang="ru-RU" sz="13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формирование позитивного восприятия семейной ситуации.</a:t>
            </a:r>
          </a:p>
          <a:p>
            <a:pPr algn="just"/>
            <a:r>
              <a:rPr lang="ru-RU" sz="13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Оборудование: </a:t>
            </a:r>
            <a:r>
              <a:rPr lang="ru-RU" sz="13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ватман, газеты, журналы, семейные фотографии, карандаши, фломастеры, краски, ножницы. </a:t>
            </a:r>
          </a:p>
          <a:p>
            <a:r>
              <a:rPr lang="ru-RU" sz="13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Содержание</a:t>
            </a:r>
          </a:p>
          <a:p>
            <a:pPr algn="just"/>
            <a:r>
              <a:rPr lang="ru-RU" sz="13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3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Участникам </a:t>
            </a:r>
            <a:r>
              <a:rPr lang="ru-RU" sz="13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паре предлагается, используя краски, </a:t>
            </a:r>
            <a:r>
              <a:rPr lang="ru-RU" sz="13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вырезки из журналов, семейные  фотографии оформить коллаж на тему: «Моя семья». Во время выполнения можно включить релаксационную музыку. По итогам оформления коллажа проходит презентация </a:t>
            </a:r>
            <a:r>
              <a:rPr lang="ru-RU" sz="13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13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обсуждение. Члены семьи поясняют</a:t>
            </a:r>
            <a:r>
              <a:rPr lang="ru-RU" sz="13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3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что для них значит слово «семья», </a:t>
            </a:r>
            <a:r>
              <a:rPr lang="ru-RU" sz="13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3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рассказывают о своих семейных традициях, любимых занятиях.  </a:t>
            </a:r>
            <a:endParaRPr lang="ru-RU" sz="13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14290" y="142844"/>
            <a:ext cx="6429420" cy="4286280"/>
          </a:xfrm>
          <a:prstGeom prst="rect">
            <a:avLst/>
          </a:prstGeom>
          <a:noFill/>
          <a:ln w="28575" cmpd="thickThin">
            <a:solidFill>
              <a:srgbClr val="36DA10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2" name="Группа 7"/>
          <p:cNvGrpSpPr/>
          <p:nvPr/>
        </p:nvGrpSpPr>
        <p:grpSpPr>
          <a:xfrm>
            <a:off x="5429264" y="214282"/>
            <a:ext cx="1143008" cy="1143008"/>
            <a:chOff x="4286248" y="2071678"/>
            <a:chExt cx="2786082" cy="2786082"/>
          </a:xfrm>
        </p:grpSpPr>
        <p:sp>
          <p:nvSpPr>
            <p:cNvPr id="9" name="Блок-схема: узел 8"/>
            <p:cNvSpPr/>
            <p:nvPr/>
          </p:nvSpPr>
          <p:spPr>
            <a:xfrm>
              <a:off x="4286248" y="2071678"/>
              <a:ext cx="2786082" cy="2786082"/>
            </a:xfrm>
            <a:prstGeom prst="flowChartConnector">
              <a:avLst/>
            </a:prstGeom>
            <a:solidFill>
              <a:schemeClr val="bg1"/>
            </a:solidFill>
            <a:ln w="28575" cap="rnd" cmpd="sng">
              <a:solidFill>
                <a:srgbClr val="1AC02E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ru-RU">
                <a:ln>
                  <a:solidFill>
                    <a:schemeClr val="bg1"/>
                  </a:solidFill>
                </a:ln>
              </a:endParaRPr>
            </a:p>
          </p:txBody>
        </p:sp>
        <p:pic>
          <p:nvPicPr>
            <p:cNvPr id="10" name="Picture 2" descr="C:\Users\Администратор\Desktop\для лекотеки\tgm_charity1215.jp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4572000" y="2428868"/>
              <a:ext cx="2357454" cy="2209584"/>
            </a:xfrm>
            <a:prstGeom prst="flowChartConnector">
              <a:avLst/>
            </a:prstGeom>
            <a:noFill/>
            <a:ln>
              <a:noFill/>
            </a:ln>
          </p:spPr>
        </p:pic>
      </p:grpSp>
      <p:sp>
        <p:nvSpPr>
          <p:cNvPr id="11" name="Прямоугольник 10"/>
          <p:cNvSpPr/>
          <p:nvPr/>
        </p:nvSpPr>
        <p:spPr>
          <a:xfrm>
            <a:off x="214290" y="4643438"/>
            <a:ext cx="6429420" cy="4286280"/>
          </a:xfrm>
          <a:prstGeom prst="rect">
            <a:avLst/>
          </a:prstGeom>
          <a:noFill/>
          <a:ln w="28575" cmpd="thickThin">
            <a:solidFill>
              <a:srgbClr val="36DA10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3" name="Группа 14"/>
          <p:cNvGrpSpPr/>
          <p:nvPr/>
        </p:nvGrpSpPr>
        <p:grpSpPr>
          <a:xfrm>
            <a:off x="5429264" y="4714876"/>
            <a:ext cx="1143008" cy="1143008"/>
            <a:chOff x="4286248" y="2071678"/>
            <a:chExt cx="2786082" cy="2786082"/>
          </a:xfrm>
        </p:grpSpPr>
        <p:sp>
          <p:nvSpPr>
            <p:cNvPr id="16" name="Блок-схема: узел 15"/>
            <p:cNvSpPr/>
            <p:nvPr/>
          </p:nvSpPr>
          <p:spPr>
            <a:xfrm>
              <a:off x="4286248" y="2071678"/>
              <a:ext cx="2786082" cy="2786082"/>
            </a:xfrm>
            <a:prstGeom prst="flowChartConnector">
              <a:avLst/>
            </a:prstGeom>
            <a:solidFill>
              <a:schemeClr val="bg1"/>
            </a:solidFill>
            <a:ln w="28575" cap="rnd" cmpd="sng">
              <a:solidFill>
                <a:srgbClr val="1AC02E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ru-RU">
                <a:ln>
                  <a:solidFill>
                    <a:schemeClr val="bg1"/>
                  </a:solidFill>
                </a:ln>
              </a:endParaRPr>
            </a:p>
          </p:txBody>
        </p:sp>
        <p:pic>
          <p:nvPicPr>
            <p:cNvPr id="17" name="Picture 2" descr="C:\Users\Администратор\Desktop\для лекотеки\tgm_charity1215.jp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4572000" y="2428868"/>
              <a:ext cx="2357454" cy="2209584"/>
            </a:xfrm>
            <a:prstGeom prst="flowChartConnector">
              <a:avLst/>
            </a:prstGeom>
            <a:noFill/>
            <a:ln>
              <a:noFill/>
            </a:ln>
          </p:spPr>
        </p:pic>
      </p:grpSp>
      <p:sp>
        <p:nvSpPr>
          <p:cNvPr id="12" name="Подзаголовок 4"/>
          <p:cNvSpPr txBox="1">
            <a:spLocks/>
          </p:cNvSpPr>
          <p:nvPr/>
        </p:nvSpPr>
        <p:spPr>
          <a:xfrm>
            <a:off x="357166" y="4786314"/>
            <a:ext cx="6143668" cy="407196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algn="ctr">
              <a:spcBef>
                <a:spcPct val="20000"/>
              </a:spcBef>
              <a:defRPr/>
            </a:pP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Формирование детско-родительской привязанности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13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Технологическая карта </a:t>
            </a:r>
            <a:r>
              <a:rPr kumimoji="0" lang="ru-RU" sz="13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№14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13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algn="ctr"/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Упражнение «Путешествие во времени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» </a:t>
            </a:r>
          </a:p>
          <a:p>
            <a:pPr algn="ctr"/>
            <a:endParaRPr lang="ru-RU" sz="13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Цель:</a:t>
            </a:r>
            <a:r>
              <a:rPr lang="ru-RU" sz="1400" dirty="0" smtClean="0"/>
              <a:t> </a:t>
            </a: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развитие взаимной </a:t>
            </a:r>
            <a:r>
              <a:rPr lang="ru-RU" sz="1300" dirty="0" err="1" smtClean="0">
                <a:latin typeface="Times New Roman" pitchFamily="18" charset="0"/>
                <a:cs typeface="Times New Roman" pitchFamily="18" charset="0"/>
              </a:rPr>
              <a:t>эмпатии</a:t>
            </a: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, развитие чувства привязанности, формирование позитивных образов общения в семье. </a:t>
            </a:r>
            <a:endParaRPr lang="ru-RU" sz="13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Оборудование: </a:t>
            </a: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чистые листы белой бумаги, </a:t>
            </a: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цветные карандаши, фломастеры, фломастеры., </a:t>
            </a: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музыкальный центр, музыка для релаксации</a:t>
            </a: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ctr"/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Содержание</a:t>
            </a:r>
          </a:p>
          <a:p>
            <a:pPr algn="just"/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          Инструкция </a:t>
            </a: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для родителей: «Предлагаем вам немного попутешествовать во времени… Представьте, что вы направляетесь в будущее, в то время, где ваш ребенок уже взрослый. Нарисуйте, каким вы представляете ребенка, когда он станет взрослым». </a:t>
            </a:r>
            <a:endParaRPr lang="ru-RU" sz="13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          Инструкция </a:t>
            </a: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для детей: «Предлагаем немного попутешествовать во времени… Представь, что ты направляешься в прошлое, в то время, когда твои мама и папа были маленькими. Нарисуй, какой (каким) ты представляешь маму (папу) в детстве</a:t>
            </a: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».</a:t>
            </a:r>
          </a:p>
          <a:p>
            <a:pPr algn="just"/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           По итогам проводится обсуждение. </a:t>
            </a:r>
          </a:p>
          <a:p>
            <a:pPr algn="just"/>
            <a:endParaRPr lang="ru-RU" sz="13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357166" y="214282"/>
            <a:ext cx="6143668" cy="4143404"/>
          </a:xfrm>
        </p:spPr>
        <p:txBody>
          <a:bodyPr>
            <a:noAutofit/>
          </a:bodyPr>
          <a:lstStyle/>
          <a:p>
            <a:r>
              <a:rPr lang="ru-RU" sz="13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Формирование детско-родительской привязанности</a:t>
            </a:r>
          </a:p>
          <a:p>
            <a:r>
              <a:rPr lang="ru-RU" sz="13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Технологическая карта </a:t>
            </a:r>
            <a:r>
              <a:rPr lang="ru-RU" sz="13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№13</a:t>
            </a:r>
          </a:p>
          <a:p>
            <a:endParaRPr lang="ru-RU" sz="13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3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Коллаж «Моя семья»» </a:t>
            </a:r>
            <a:endParaRPr lang="ru-RU" sz="13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13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3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sz="13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sz="13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3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развитие  </a:t>
            </a:r>
            <a:r>
              <a:rPr lang="ru-RU" sz="13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привязанности</a:t>
            </a:r>
            <a:r>
              <a:rPr lang="ru-RU" sz="13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формирование позитивного образа семьи. </a:t>
            </a:r>
          </a:p>
          <a:p>
            <a:pPr algn="just"/>
            <a:r>
              <a:rPr lang="ru-RU" sz="13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Оборудование: </a:t>
            </a:r>
            <a:r>
              <a:rPr lang="ru-RU" sz="13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ватман, газеты, журналы, семейные фотографии, карандаши, фломастеры, краски, ножницы. </a:t>
            </a:r>
          </a:p>
          <a:p>
            <a:r>
              <a:rPr lang="ru-RU" sz="13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Содержание</a:t>
            </a:r>
          </a:p>
          <a:p>
            <a:pPr algn="just"/>
            <a:r>
              <a:rPr lang="ru-RU" sz="13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3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Участникам </a:t>
            </a:r>
            <a:r>
              <a:rPr lang="ru-RU" sz="13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паре предлагается, используя краски, </a:t>
            </a:r>
            <a:r>
              <a:rPr lang="ru-RU" sz="13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вырезки из журналов, семейные  фотографии оформить коллаж на тему: «Моя семья». Во время выполнения можно включить релаксационную музыку. По итогам оформления коллажа проходит презентация </a:t>
            </a:r>
            <a:r>
              <a:rPr lang="ru-RU" sz="13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13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обсуждение. Члены семьи поясняют</a:t>
            </a:r>
            <a:r>
              <a:rPr lang="ru-RU" sz="13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3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что для них значит слово «семья», </a:t>
            </a:r>
            <a:r>
              <a:rPr lang="ru-RU" sz="13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3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рассказывают о своих семейных традициях, любимых занятиях.  </a:t>
            </a:r>
            <a:endParaRPr lang="ru-RU" sz="13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14290" y="142844"/>
            <a:ext cx="6429420" cy="4286280"/>
          </a:xfrm>
          <a:prstGeom prst="rect">
            <a:avLst/>
          </a:prstGeom>
          <a:noFill/>
          <a:ln w="28575" cmpd="thickThin">
            <a:solidFill>
              <a:srgbClr val="36DA10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2" name="Группа 7"/>
          <p:cNvGrpSpPr/>
          <p:nvPr/>
        </p:nvGrpSpPr>
        <p:grpSpPr>
          <a:xfrm>
            <a:off x="5429264" y="214282"/>
            <a:ext cx="1143008" cy="1143008"/>
            <a:chOff x="4286248" y="2071678"/>
            <a:chExt cx="2786082" cy="2786082"/>
          </a:xfrm>
        </p:grpSpPr>
        <p:sp>
          <p:nvSpPr>
            <p:cNvPr id="9" name="Блок-схема: узел 8"/>
            <p:cNvSpPr/>
            <p:nvPr/>
          </p:nvSpPr>
          <p:spPr>
            <a:xfrm>
              <a:off x="4286248" y="2071678"/>
              <a:ext cx="2786082" cy="2786082"/>
            </a:xfrm>
            <a:prstGeom prst="flowChartConnector">
              <a:avLst/>
            </a:prstGeom>
            <a:solidFill>
              <a:schemeClr val="bg1"/>
            </a:solidFill>
            <a:ln w="28575" cap="rnd" cmpd="sng">
              <a:solidFill>
                <a:srgbClr val="1AC02E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ru-RU">
                <a:ln>
                  <a:solidFill>
                    <a:schemeClr val="bg1"/>
                  </a:solidFill>
                </a:ln>
              </a:endParaRPr>
            </a:p>
          </p:txBody>
        </p:sp>
        <p:pic>
          <p:nvPicPr>
            <p:cNvPr id="10" name="Picture 2" descr="C:\Users\Администратор\Desktop\для лекотеки\tgm_charity1215.jp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4572000" y="2428868"/>
              <a:ext cx="2357454" cy="2209584"/>
            </a:xfrm>
            <a:prstGeom prst="flowChartConnector">
              <a:avLst/>
            </a:prstGeom>
            <a:noFill/>
            <a:ln>
              <a:noFill/>
            </a:ln>
          </p:spPr>
        </p:pic>
      </p:grpSp>
      <p:sp>
        <p:nvSpPr>
          <p:cNvPr id="11" name="Прямоугольник 10"/>
          <p:cNvSpPr/>
          <p:nvPr/>
        </p:nvSpPr>
        <p:spPr>
          <a:xfrm>
            <a:off x="214290" y="4643438"/>
            <a:ext cx="6429420" cy="4286280"/>
          </a:xfrm>
          <a:prstGeom prst="rect">
            <a:avLst/>
          </a:prstGeom>
          <a:noFill/>
          <a:ln w="28575" cmpd="thickThin">
            <a:solidFill>
              <a:srgbClr val="36DA10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3" name="Группа 14"/>
          <p:cNvGrpSpPr/>
          <p:nvPr/>
        </p:nvGrpSpPr>
        <p:grpSpPr>
          <a:xfrm>
            <a:off x="5429264" y="4714876"/>
            <a:ext cx="1143008" cy="1143008"/>
            <a:chOff x="4286248" y="2071678"/>
            <a:chExt cx="2786082" cy="2786082"/>
          </a:xfrm>
        </p:grpSpPr>
        <p:sp>
          <p:nvSpPr>
            <p:cNvPr id="16" name="Блок-схема: узел 15"/>
            <p:cNvSpPr/>
            <p:nvPr/>
          </p:nvSpPr>
          <p:spPr>
            <a:xfrm>
              <a:off x="4286248" y="2071678"/>
              <a:ext cx="2786082" cy="2786082"/>
            </a:xfrm>
            <a:prstGeom prst="flowChartConnector">
              <a:avLst/>
            </a:prstGeom>
            <a:solidFill>
              <a:schemeClr val="bg1"/>
            </a:solidFill>
            <a:ln w="28575" cap="rnd" cmpd="sng">
              <a:solidFill>
                <a:srgbClr val="1AC02E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ru-RU">
                <a:ln>
                  <a:solidFill>
                    <a:schemeClr val="bg1"/>
                  </a:solidFill>
                </a:ln>
              </a:endParaRPr>
            </a:p>
          </p:txBody>
        </p:sp>
        <p:pic>
          <p:nvPicPr>
            <p:cNvPr id="17" name="Picture 2" descr="C:\Users\Администратор\Desktop\для лекотеки\tgm_charity1215.jp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4572000" y="2428868"/>
              <a:ext cx="2357454" cy="2209584"/>
            </a:xfrm>
            <a:prstGeom prst="flowChartConnector">
              <a:avLst/>
            </a:prstGeom>
            <a:noFill/>
            <a:ln>
              <a:noFill/>
            </a:ln>
          </p:spPr>
        </p:pic>
      </p:grpSp>
      <p:sp>
        <p:nvSpPr>
          <p:cNvPr id="12" name="Подзаголовок 4"/>
          <p:cNvSpPr txBox="1">
            <a:spLocks/>
          </p:cNvSpPr>
          <p:nvPr/>
        </p:nvSpPr>
        <p:spPr>
          <a:xfrm>
            <a:off x="357166" y="4786314"/>
            <a:ext cx="6143668" cy="407196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algn="ctr">
              <a:spcBef>
                <a:spcPct val="20000"/>
              </a:spcBef>
              <a:defRPr/>
            </a:pP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Формирование детско-родительской привязанности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13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Технологическая карта </a:t>
            </a:r>
            <a:r>
              <a:rPr kumimoji="0" lang="ru-RU" sz="13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№14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13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algn="ctr"/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Упражнение «Путешествие во времени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» </a:t>
            </a:r>
          </a:p>
          <a:p>
            <a:pPr algn="ctr"/>
            <a:endParaRPr lang="ru-RU" sz="13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Цель:</a:t>
            </a:r>
            <a:r>
              <a:rPr lang="ru-RU" sz="1400" dirty="0" smtClean="0"/>
              <a:t> </a:t>
            </a: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развитие взаимной </a:t>
            </a:r>
            <a:r>
              <a:rPr lang="ru-RU" sz="1300" dirty="0" err="1" smtClean="0">
                <a:latin typeface="Times New Roman" pitchFamily="18" charset="0"/>
                <a:cs typeface="Times New Roman" pitchFamily="18" charset="0"/>
              </a:rPr>
              <a:t>эмпатии</a:t>
            </a: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, развитие чувства привязанности, формирование позитивных образов общения в семье. </a:t>
            </a:r>
            <a:endParaRPr lang="ru-RU" sz="13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Оборудование: </a:t>
            </a: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чистые листы белой бумаги, </a:t>
            </a: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цветные карандаши, фломастеры, фломастеры., </a:t>
            </a: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музыкальный центр, музыка для релаксации</a:t>
            </a: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ctr"/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Содержание</a:t>
            </a:r>
          </a:p>
          <a:p>
            <a:pPr algn="just"/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          Инструкция </a:t>
            </a: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для родителей: «Предлагаем вам немного попутешествовать во времени… Представьте, что вы направляетесь в будущее, в то время, где ваш ребенок уже взрослый. Нарисуйте, каким вы представляете ребенка, когда он станет взрослым». </a:t>
            </a:r>
            <a:endParaRPr lang="ru-RU" sz="13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          Инструкция </a:t>
            </a: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для детей: «Предлагаем немного попутешествовать во времени… Представь, что ты направляешься в прошлое, в то время, когда твои мама и папа были маленькими. Нарисуй, какой (каким) ты представляешь маму (папу) в детстве</a:t>
            </a: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».</a:t>
            </a:r>
          </a:p>
          <a:p>
            <a:pPr algn="just"/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           По итогам проводится обсуждение. </a:t>
            </a:r>
          </a:p>
          <a:p>
            <a:pPr algn="just"/>
            <a:endParaRPr lang="ru-RU" sz="13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165</TotalTime>
  <Words>2621</Words>
  <PresentationFormat>Экран (4:3)</PresentationFormat>
  <Paragraphs>197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Администратор</dc:creator>
  <cp:lastModifiedBy>UserXP</cp:lastModifiedBy>
  <cp:revision>20</cp:revision>
  <dcterms:created xsi:type="dcterms:W3CDTF">2018-09-28T05:52:25Z</dcterms:created>
  <dcterms:modified xsi:type="dcterms:W3CDTF">2018-10-01T11:25:41Z</dcterms:modified>
</cp:coreProperties>
</file>