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58" r:id="rId3"/>
    <p:sldId id="281" r:id="rId4"/>
    <p:sldId id="282" r:id="rId5"/>
    <p:sldId id="283" r:id="rId6"/>
    <p:sldId id="285" r:id="rId7"/>
    <p:sldId id="287" r:id="rId8"/>
    <p:sldId id="292" r:id="rId9"/>
    <p:sldId id="291" r:id="rId10"/>
    <p:sldId id="294" r:id="rId11"/>
    <p:sldId id="300" r:id="rId12"/>
    <p:sldId id="296" r:id="rId1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0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EDC32-8080-4813-9E59-0E5CBFF348A2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6CCF9-8A94-4429-BD31-70CD9465E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61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6CCF9-8A94-4429-BD31-70CD9465E46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9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295275" y="557213"/>
            <a:ext cx="9437688" cy="6632575"/>
            <a:chOff x="-186" y="351"/>
            <a:chExt cx="5945" cy="4178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-186" y="351"/>
              <a:ext cx="4316" cy="4178"/>
              <a:chOff x="-186" y="351"/>
              <a:chExt cx="4316" cy="4178"/>
            </a:xfrm>
          </p:grpSpPr>
          <p:grpSp>
            <p:nvGrpSpPr>
              <p:cNvPr id="3076" name="Group 4"/>
              <p:cNvGrpSpPr>
                <a:grpSpLocks/>
              </p:cNvGrpSpPr>
              <p:nvPr/>
            </p:nvGrpSpPr>
            <p:grpSpPr bwMode="auto">
              <a:xfrm>
                <a:off x="-186" y="351"/>
                <a:ext cx="4316" cy="4178"/>
                <a:chOff x="-186" y="351"/>
                <a:chExt cx="4316" cy="4178"/>
              </a:xfrm>
            </p:grpSpPr>
            <p:sp>
              <p:nvSpPr>
                <p:cNvPr id="3077" name="AutoShape 5"/>
                <p:cNvSpPr>
                  <a:spLocks noChangeArrowheads="1"/>
                </p:cNvSpPr>
                <p:nvPr/>
              </p:nvSpPr>
              <p:spPr bwMode="auto">
                <a:xfrm rot="12360000" flipH="1">
                  <a:off x="-186" y="351"/>
                  <a:ext cx="4316" cy="4178"/>
                </a:xfrm>
                <a:prstGeom prst="diamond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8" name="AutoShape 6"/>
                <p:cNvSpPr>
                  <a:spLocks noChangeArrowheads="1"/>
                </p:cNvSpPr>
                <p:nvPr/>
              </p:nvSpPr>
              <p:spPr bwMode="auto">
                <a:xfrm rot="12360000" flipH="1">
                  <a:off x="694" y="1203"/>
                  <a:ext cx="2556" cy="2474"/>
                </a:xfrm>
                <a:prstGeom prst="diamond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9" name="Rectangle 7"/>
                <p:cNvSpPr>
                  <a:spLocks noChangeArrowheads="1"/>
                </p:cNvSpPr>
                <p:nvPr/>
              </p:nvSpPr>
              <p:spPr bwMode="auto">
                <a:xfrm rot="12360000">
                  <a:off x="2249" y="2499"/>
                  <a:ext cx="649" cy="280"/>
                </a:xfrm>
                <a:prstGeom prst="rect">
                  <a:avLst/>
                </a:prstGeom>
                <a:solidFill>
                  <a:schemeClr val="folHlink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2075" tIns="46037" rIns="92075" bIns="46037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3080" name="Oval 8"/>
                <p:cNvSpPr>
                  <a:spLocks noChangeArrowheads="1"/>
                </p:cNvSpPr>
                <p:nvPr/>
              </p:nvSpPr>
              <p:spPr bwMode="auto">
                <a:xfrm rot="12360000">
                  <a:off x="1292" y="2567"/>
                  <a:ext cx="570" cy="52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2075" tIns="46037" rIns="92075" bIns="46037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3081" name="Rectangle 9"/>
                <p:cNvSpPr>
                  <a:spLocks noChangeArrowheads="1"/>
                </p:cNvSpPr>
                <p:nvPr/>
              </p:nvSpPr>
              <p:spPr bwMode="auto">
                <a:xfrm rot="12360000">
                  <a:off x="2373" y="2047"/>
                  <a:ext cx="446" cy="81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2075" tIns="46037" rIns="92075" bIns="46037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3082" name="Rectangle 10"/>
                <p:cNvSpPr>
                  <a:spLocks noChangeArrowheads="1"/>
                </p:cNvSpPr>
                <p:nvPr/>
              </p:nvSpPr>
              <p:spPr bwMode="auto">
                <a:xfrm rot="12360000">
                  <a:off x="1927" y="3071"/>
                  <a:ext cx="445" cy="8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2075" tIns="46037" rIns="92075" bIns="46037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3083" name="Arc 11"/>
                <p:cNvSpPr>
                  <a:spLocks/>
                </p:cNvSpPr>
                <p:nvPr/>
              </p:nvSpPr>
              <p:spPr bwMode="auto">
                <a:xfrm rot="10485000">
                  <a:off x="1263" y="2241"/>
                  <a:ext cx="723" cy="856"/>
                </a:xfrm>
                <a:custGeom>
                  <a:avLst/>
                  <a:gdLst>
                    <a:gd name="G0" fmla="+- 21518 0 0"/>
                    <a:gd name="G1" fmla="+- 2258 0 0"/>
                    <a:gd name="G2" fmla="+- 21600 0 0"/>
                    <a:gd name="T0" fmla="*/ 43000 w 43118"/>
                    <a:gd name="T1" fmla="*/ 0 h 23858"/>
                    <a:gd name="T2" fmla="*/ 0 w 43118"/>
                    <a:gd name="T3" fmla="*/ 4141 h 23858"/>
                    <a:gd name="T4" fmla="*/ 21518 w 43118"/>
                    <a:gd name="T5" fmla="*/ 2258 h 23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18" h="23858" fill="none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</a:path>
                    <a:path w="43118" h="23858" stroke="0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  <a:lnTo>
                        <a:pt x="21518" y="2258"/>
                      </a:lnTo>
                      <a:close/>
                    </a:path>
                  </a:pathLst>
                </a:custGeom>
                <a:solidFill>
                  <a:schemeClr val="folHlink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4" name="Freeform 12"/>
                <p:cNvSpPr>
                  <a:spLocks/>
                </p:cNvSpPr>
                <p:nvPr/>
              </p:nvSpPr>
              <p:spPr bwMode="auto">
                <a:xfrm>
                  <a:off x="1300" y="1374"/>
                  <a:ext cx="1035" cy="2007"/>
                </a:xfrm>
                <a:custGeom>
                  <a:avLst/>
                  <a:gdLst>
                    <a:gd name="T0" fmla="*/ 56 w 1035"/>
                    <a:gd name="T1" fmla="*/ 2006 h 2007"/>
                    <a:gd name="T2" fmla="*/ 0 w 1035"/>
                    <a:gd name="T3" fmla="*/ 1843 h 2007"/>
                    <a:gd name="T4" fmla="*/ 871 w 1035"/>
                    <a:gd name="T5" fmla="*/ 56 h 2007"/>
                    <a:gd name="T6" fmla="*/ 1034 w 1035"/>
                    <a:gd name="T7" fmla="*/ 0 h 2007"/>
                    <a:gd name="T8" fmla="*/ 56 w 1035"/>
                    <a:gd name="T9" fmla="*/ 2006 h 20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5" h="2007">
                      <a:moveTo>
                        <a:pt x="56" y="2006"/>
                      </a:moveTo>
                      <a:lnTo>
                        <a:pt x="0" y="1843"/>
                      </a:lnTo>
                      <a:lnTo>
                        <a:pt x="871" y="56"/>
                      </a:lnTo>
                      <a:lnTo>
                        <a:pt x="1034" y="0"/>
                      </a:lnTo>
                      <a:lnTo>
                        <a:pt x="56" y="2006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085" name="Freeform 13"/>
              <p:cNvSpPr>
                <a:spLocks/>
              </p:cNvSpPr>
              <p:nvPr/>
            </p:nvSpPr>
            <p:spPr bwMode="auto">
              <a:xfrm>
                <a:off x="2448" y="1810"/>
                <a:ext cx="324" cy="231"/>
              </a:xfrm>
              <a:custGeom>
                <a:avLst/>
                <a:gdLst>
                  <a:gd name="T0" fmla="*/ 321 w 324"/>
                  <a:gd name="T1" fmla="*/ 226 h 231"/>
                  <a:gd name="T2" fmla="*/ 287 w 324"/>
                  <a:gd name="T3" fmla="*/ 123 h 231"/>
                  <a:gd name="T4" fmla="*/ 53 w 324"/>
                  <a:gd name="T5" fmla="*/ 9 h 231"/>
                  <a:gd name="T6" fmla="*/ 35 w 324"/>
                  <a:gd name="T7" fmla="*/ 0 h 231"/>
                  <a:gd name="T8" fmla="*/ 0 w 324"/>
                  <a:gd name="T9" fmla="*/ 72 h 231"/>
                  <a:gd name="T10" fmla="*/ 323 w 324"/>
                  <a:gd name="T11" fmla="*/ 23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4" h="231">
                    <a:moveTo>
                      <a:pt x="321" y="226"/>
                    </a:moveTo>
                    <a:lnTo>
                      <a:pt x="287" y="123"/>
                    </a:lnTo>
                    <a:lnTo>
                      <a:pt x="53" y="9"/>
                    </a:lnTo>
                    <a:lnTo>
                      <a:pt x="35" y="0"/>
                    </a:lnTo>
                    <a:lnTo>
                      <a:pt x="0" y="72"/>
                    </a:lnTo>
                    <a:lnTo>
                      <a:pt x="323" y="230"/>
                    </a:lnTo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768" y="720"/>
              <a:ext cx="4991" cy="81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1217613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24400" y="2819400"/>
            <a:ext cx="4267200" cy="3200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ru-RU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ru-R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BCFF964F-FFA0-422F-8A09-5D99B17D18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2F0FA-6B78-4B28-B06D-38771CC44A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07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5334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5334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75AA6-21C6-4D9D-A4FB-4B6A86B484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3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F8F04-A83D-42B2-8DF8-6ECC47030E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2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5F07E-3C3D-4351-AB0B-C833EB4E115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4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55B6C-D958-447D-9449-7BCF3AACC8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3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455F0-188E-44AF-AE90-2BBECAB455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6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82BBB-4A61-44AE-8762-AA5665F5228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3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1AC02-E331-4AF1-8FC2-D238E7F635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01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E431F-C761-44C1-974F-CC620FA473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0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068A8-F2DD-46EA-9330-C841C96B5F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2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539875" cy="6856413"/>
            <a:chOff x="0" y="0"/>
            <a:chExt cx="970" cy="4319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768" cy="4319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768" y="0"/>
              <a:ext cx="192" cy="43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192" y="240"/>
              <a:ext cx="576" cy="2064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0" y="960"/>
              <a:ext cx="768" cy="528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7" rIns="92075" bIns="46037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480" y="432"/>
              <a:ext cx="144" cy="3792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0" y="672"/>
              <a:ext cx="672" cy="62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7" rIns="92075" bIns="46037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0" y="3024"/>
              <a:ext cx="528" cy="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7" rIns="92075" bIns="46037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0" y="3216"/>
              <a:ext cx="528" cy="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7" rIns="92075" bIns="46037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528" cy="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7" rIns="92075" bIns="46037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060" name="Arc 12"/>
            <p:cNvSpPr>
              <a:spLocks/>
            </p:cNvSpPr>
            <p:nvPr/>
          </p:nvSpPr>
          <p:spPr bwMode="auto">
            <a:xfrm>
              <a:off x="768" y="2259"/>
              <a:ext cx="202" cy="1154"/>
            </a:xfrm>
            <a:custGeom>
              <a:avLst/>
              <a:gdLst>
                <a:gd name="G0" fmla="+- 754 0 0"/>
                <a:gd name="G1" fmla="+- 21600 0 0"/>
                <a:gd name="G2" fmla="+- 21600 0 0"/>
                <a:gd name="T0" fmla="*/ 0 w 22354"/>
                <a:gd name="T1" fmla="*/ 13 h 43200"/>
                <a:gd name="T2" fmla="*/ 754 w 22354"/>
                <a:gd name="T3" fmla="*/ 43200 h 43200"/>
                <a:gd name="T4" fmla="*/ 754 w 2235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54" h="43200" fill="none" extrusionOk="0">
                  <a:moveTo>
                    <a:pt x="0" y="13"/>
                  </a:moveTo>
                  <a:cubicBezTo>
                    <a:pt x="251" y="4"/>
                    <a:pt x="502" y="-1"/>
                    <a:pt x="754" y="0"/>
                  </a:cubicBezTo>
                  <a:cubicBezTo>
                    <a:pt x="12683" y="0"/>
                    <a:pt x="22354" y="9670"/>
                    <a:pt x="22354" y="21600"/>
                  </a:cubicBezTo>
                  <a:cubicBezTo>
                    <a:pt x="22354" y="33529"/>
                    <a:pt x="12683" y="43199"/>
                    <a:pt x="754" y="43200"/>
                  </a:cubicBezTo>
                </a:path>
                <a:path w="22354" h="43200" stroke="0" extrusionOk="0">
                  <a:moveTo>
                    <a:pt x="0" y="13"/>
                  </a:moveTo>
                  <a:cubicBezTo>
                    <a:pt x="251" y="4"/>
                    <a:pt x="502" y="-1"/>
                    <a:pt x="754" y="0"/>
                  </a:cubicBezTo>
                  <a:cubicBezTo>
                    <a:pt x="12683" y="0"/>
                    <a:pt x="22354" y="9670"/>
                    <a:pt x="22354" y="21600"/>
                  </a:cubicBezTo>
                  <a:cubicBezTo>
                    <a:pt x="22354" y="33529"/>
                    <a:pt x="12683" y="43199"/>
                    <a:pt x="754" y="43200"/>
                  </a:cubicBezTo>
                  <a:lnTo>
                    <a:pt x="754" y="21600"/>
                  </a:ln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533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03BFAC3D-1E2D-4031-B800-FB9C7DD84F2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otsobaka.com/wp-content/uploads/2018/08/karelij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672408" cy="2570735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Муниципальное бюджетное дошкольное </a:t>
            </a:r>
          </a:p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образовательное учреждение </a:t>
            </a:r>
          </a:p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«Благовещенский детский сад «Светлячок» </a:t>
            </a:r>
          </a:p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Благовещенского района  Алтайского края</a:t>
            </a:r>
            <a:endParaRPr lang="ru-RU" b="1" dirty="0"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257427" y="836712"/>
            <a:ext cx="5066085" cy="396044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занятию по ознакомлению с окружающим миром в подготовительной группе: «Служебные собаки»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77536" y="524333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Разработчик: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Силюкова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Юлия Александровна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Б- детского сада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«Светлячок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2446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C:\Users\user\Desktop\на презинтацию\sobaka_spasate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429024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user\Desktop\на презинтацию\Собаки-спасатели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290"/>
            <a:ext cx="3500462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user\Desktop\Лапы-обыкновенного-бобра-фото-лат.-Castor-fiber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357562"/>
            <a:ext cx="3500462" cy="318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ser\Desktop\на презинтацию\460b83b71ee7aa060f84ec043699b2b5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429000"/>
            <a:ext cx="335758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nyufaundlend-v-vod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000372"/>
            <a:ext cx="7572428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user\Desktop\luchshie-porodi-sobak-spasatelej_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4290"/>
            <a:ext cx="7572428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800" dirty="0" smtClean="0">
                <a:solidFill>
                  <a:srgbClr val="C00000"/>
                </a:solidFill>
              </a:rPr>
              <a:t>Кинолог</a:t>
            </a:r>
            <a:r>
              <a:rPr lang="ru-RU" sz="2400" dirty="0" smtClean="0"/>
              <a:t>- человек, который занимается воспитанием собак, дрессировкой, обучает различным приёмам.</a:t>
            </a:r>
            <a:endParaRPr lang="ru-RU" sz="2400" dirty="0"/>
          </a:p>
        </p:txBody>
      </p:sp>
      <p:pic>
        <p:nvPicPr>
          <p:cNvPr id="4" name="Содержимое 3" descr="C:\Users\user\Desktop\DSC_3748-800x60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728" y="2000240"/>
            <a:ext cx="7500990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Существует огромное количество различных пород — от небольших комнатных собачек до крупных бойцовых и служебных собак. 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643050"/>
            <a:ext cx="3429024" cy="2506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286256"/>
            <a:ext cx="3429024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4357694"/>
            <a:ext cx="3503549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user\Desktop\1d7fac9a94fef968e1d360a5e9681480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643050"/>
            <a:ext cx="342902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23267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581" y="1"/>
            <a:ext cx="7886700" cy="1325563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</a:t>
            </a:r>
            <a:r>
              <a:rPr lang="ru-RU" sz="4000" b="1" dirty="0" smtClean="0">
                <a:solidFill>
                  <a:srgbClr val="C00000"/>
                </a:solidFill>
              </a:rPr>
              <a:t>то </a:t>
            </a:r>
            <a:r>
              <a:rPr lang="ru-RU" sz="4000" b="1" dirty="0">
                <a:solidFill>
                  <a:srgbClr val="C00000"/>
                </a:solidFill>
              </a:rPr>
              <a:t>был предком собаки? </a:t>
            </a:r>
            <a:br>
              <a:rPr lang="ru-RU" sz="4000" b="1" dirty="0">
                <a:solidFill>
                  <a:srgbClr val="C00000"/>
                </a:solidFill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2066" y="836712"/>
            <a:ext cx="2922118" cy="213828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+mj-lt"/>
              </a:rPr>
              <a:t>Собака — одно из первых домашних животных, прирученных человеком</a:t>
            </a:r>
            <a:r>
              <a:rPr lang="ru-RU" sz="2400" dirty="0" smtClean="0">
                <a:latin typeface="+mj-lt"/>
              </a:rPr>
              <a:t>. Подумайте</a:t>
            </a:r>
            <a:r>
              <a:rPr lang="ru-RU" sz="2400" dirty="0">
                <a:latin typeface="+mj-lt"/>
              </a:rPr>
              <a:t>, с какой целью человек стал приручать волков? </a:t>
            </a:r>
          </a:p>
        </p:txBody>
      </p:sp>
      <p:pic>
        <p:nvPicPr>
          <p:cNvPr id="3074" name="Picture 2" descr="https://cdn.profile.ru/wp-content/uploads/2022/01/Chehoslovackaya-volchya-soba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4217802" cy="3643338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zen_doc/96748/pub_5c46a0db2222c300aee157c1_5c46a1603a08b800afe1e920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000372"/>
            <a:ext cx="3717428" cy="365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69476" y="5373216"/>
            <a:ext cx="26025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000" dirty="0"/>
              <a:t>В древние времена люди стали приручать волков. </a:t>
            </a:r>
          </a:p>
        </p:txBody>
      </p:sp>
    </p:spTree>
    <p:extLst>
      <p:ext uri="{BB962C8B-B14F-4D97-AF65-F5344CB8AC3E}">
        <p14:creationId xmlns:p14="http://schemas.microsoft.com/office/powerpoint/2010/main" val="3646703102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Служебные собаки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user\Desktop\1655783165_1-gas-kvas-com-p-politseiskaya-sobaka-foto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14422"/>
            <a:ext cx="2286016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user\Desktop\1627524279_21-funart-pro-p-sobaki-na-sluzhbe-v-armii-zhivotnie-krasiv-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285860"/>
            <a:ext cx="2643206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user\Desktop\Собаки-спасател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4214818"/>
            <a:ext cx="3000396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user\Desktop\1655866632_28-gas-kvas-com-p-sobaki-pozharnie-foto-3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785926"/>
            <a:ext cx="2028825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user\Desktop\bescennye-specialisty-kak-rabotayut-sobaki-spasateli_1636130333186359717__2000x20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4286256"/>
            <a:ext cx="321471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28670"/>
          </a:xfrm>
        </p:spPr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</a:rPr>
              <a:t>Овчарка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user\Desktop\kartinki-nemeczkoj-ovcharki-4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928794" y="1000108"/>
            <a:ext cx="6429420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142984"/>
          </a:xfrm>
        </p:spPr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</a:rPr>
              <a:t>Ньюфаундленд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nyufaundlend-sobaka-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43108" y="1214438"/>
            <a:ext cx="6215106" cy="5429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4290"/>
            <a:ext cx="7772400" cy="1000132"/>
          </a:xfrm>
        </p:spPr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</a:rPr>
              <a:t>Сенбернар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7171" name="Picture 3" descr="C:\Users\user\Desktop\samaya-tyazhelaya-sobaka-v-mire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88561" y="1428736"/>
            <a:ext cx="6986078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на презинтацию\669efe273f1744790bd8243c469e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364333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user\Desktop\на презинтацию\43196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42853"/>
            <a:ext cx="3857652" cy="3286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ser\Desktop\на презинтацию\a99caaa5a671840dc0ee1f639f92fb2f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571876"/>
            <a:ext cx="3571900" cy="2986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nv8tn6eel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571876"/>
            <a:ext cx="3643338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на презинтацию\st-bernard-0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385765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user\Desktop\на презинтацию\https-img-thedailybeast-com-image-upload-c_crop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464710"/>
            <a:ext cx="3429024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ser\Desktop\на презинтацию\sobaka-senbernar-kotyata-nyan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0"/>
            <a:ext cx="3500462" cy="3286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user\Desktop\large.gallery_100_2004.jpg.e91f932c5d04a14178b55c2d5ac632df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7161" y="3464710"/>
            <a:ext cx="3429000" cy="3000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68988">
  <a:themeElements>
    <a:clrScheme name="Тема Office 1">
      <a:dk1>
        <a:srgbClr val="00354E"/>
      </a:dk1>
      <a:lt1>
        <a:srgbClr val="EAEAEA"/>
      </a:lt1>
      <a:dk2>
        <a:srgbClr val="006699"/>
      </a:dk2>
      <a:lt2>
        <a:srgbClr val="CCECFF"/>
      </a:lt2>
      <a:accent1>
        <a:srgbClr val="006699"/>
      </a:accent1>
      <a:accent2>
        <a:srgbClr val="6699FF"/>
      </a:accent2>
      <a:accent3>
        <a:srgbClr val="AAB8CA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319C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</TotalTime>
  <Words>95</Words>
  <Application>Microsoft Office PowerPoint</Application>
  <PresentationFormat>Экран (4:3)</PresentationFormat>
  <Paragraphs>20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01068988</vt:lpstr>
      <vt:lpstr>Презентация  к занятию по ознакомлению с окружающим миром в подготовительной группе: «Служебные собаки»</vt:lpstr>
      <vt:lpstr>Презентация PowerPoint</vt:lpstr>
      <vt:lpstr>Кто был предком собаки?  </vt:lpstr>
      <vt:lpstr>Служебные собаки</vt:lpstr>
      <vt:lpstr>Овчарка</vt:lpstr>
      <vt:lpstr>Ньюфаундленд</vt:lpstr>
      <vt:lpstr>Сенбернар</vt:lpstr>
      <vt:lpstr>Презентация PowerPoint</vt:lpstr>
      <vt:lpstr>Презентация PowerPoint</vt:lpstr>
      <vt:lpstr>Презентация PowerPoint</vt:lpstr>
      <vt:lpstr>Презентация PowerPoint</vt:lpstr>
      <vt:lpstr>Кинолог- человек, который занимается воспитанием собак, дрессировкой, обучает различным приёмам.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Служебные собаки</dc:title>
  <dc:creator>DETSAD</dc:creator>
  <cp:lastModifiedBy>vip</cp:lastModifiedBy>
  <cp:revision>101</cp:revision>
  <dcterms:created xsi:type="dcterms:W3CDTF">2019-01-30T05:56:32Z</dcterms:created>
  <dcterms:modified xsi:type="dcterms:W3CDTF">2023-02-20T06:37:45Z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1067674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  <property fmtid="{D5CDD505-2E9C-101B-9397-08002B2CF9AE}" pid="5" name="_TemplateID">
    <vt:lpwstr>TC010689881049</vt:lpwstr>
  </property>
</Properties>
</file>