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Nunito" panose="020B0604020202020204" pitchFamily="2" charset="-52"/>
      <p:regular r:id="rId18"/>
      <p:bold r:id="rId19"/>
      <p:italic r:id="rId20"/>
      <p:boldItalic r:id="rId21"/>
    </p:embeddedFont>
    <p:embeddedFont>
      <p:font typeface="Nunito Black" panose="020B0604020202020204" pitchFamily="2" charset="-52"/>
      <p:bold r:id="rId22"/>
      <p:boldItalic r:id="rId23"/>
    </p:embeddedFont>
    <p:embeddedFont>
      <p:font typeface="Nunito ExtraBold" panose="020B0604020202020204" pitchFamily="2" charset="-52"/>
      <p:bold r:id="rId24"/>
      <p:boldItalic r:id="rId25"/>
    </p:embeddedFont>
    <p:embeddedFont>
      <p:font typeface="Nunito Medium" panose="020B0604020202020204" charset="-52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70" y="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font" Target="fonts/font15.fntdata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font" Target="fonts/font14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df83ee5547_0_1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df83ee5547_0_1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df83ee5547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df83ee5547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df83ee5547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df83ee5547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df83ee5547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df83ee5547_0_1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df83ee5547_0_1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1df83ee5547_0_1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df83ee5547_0_1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df83ee5547_0_1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df83ee5547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df83ee5547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df83ee5547_0_1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df83ee5547_0_1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df83ee5547_0_1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df83ee5547_0_1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df83ee5547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df83ee5547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>
            <a:spLocks noGrp="1"/>
          </p:cNvSpPr>
          <p:nvPr>
            <p:ph type="ctrTitle"/>
          </p:nvPr>
        </p:nvSpPr>
        <p:spPr>
          <a:xfrm>
            <a:off x="1227350" y="1579650"/>
            <a:ext cx="7026300" cy="1691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37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ПРЕДМЕТНО-РАЗВИВАЮЩАЯ СРЕДА КАБИНЕТА </a:t>
            </a:r>
            <a:endParaRPr sz="37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endParaRPr sz="1720"/>
          </a:p>
        </p:txBody>
      </p:sp>
      <p:sp>
        <p:nvSpPr>
          <p:cNvPr id="129" name="Google Shape;129;p13"/>
          <p:cNvSpPr txBox="1">
            <a:spLocks noGrp="1"/>
          </p:cNvSpPr>
          <p:nvPr>
            <p:ph type="subTitle" idx="1"/>
          </p:nvPr>
        </p:nvSpPr>
        <p:spPr>
          <a:xfrm>
            <a:off x="6290375" y="4320183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выполнила студентка 46 группы</a:t>
            </a:r>
            <a:br>
              <a:rPr lang="ru"/>
            </a:br>
            <a:r>
              <a:rPr lang="ru"/>
              <a:t>Гарипова Дарина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>
            <a:spLocks noGrp="1"/>
          </p:cNvSpPr>
          <p:nvPr>
            <p:ph type="title"/>
          </p:nvPr>
        </p:nvSpPr>
        <p:spPr>
          <a:xfrm>
            <a:off x="543625" y="3404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Nunito ExtraBold"/>
                <a:ea typeface="Nunito ExtraBold"/>
                <a:cs typeface="Nunito ExtraBold"/>
                <a:sym typeface="Nunito ExtraBold"/>
              </a:rPr>
              <a:t>ЗЕЛЕНАЯ ЗОНА</a:t>
            </a:r>
            <a:endParaRPr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88" name="Google Shape;188;p22"/>
          <p:cNvSpPr txBox="1">
            <a:spLocks noGrp="1"/>
          </p:cNvSpPr>
          <p:nvPr>
            <p:ph type="body" idx="1"/>
          </p:nvPr>
        </p:nvSpPr>
        <p:spPr>
          <a:xfrm>
            <a:off x="451775" y="1166325"/>
            <a:ext cx="4484100" cy="296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highlight>
                  <a:srgbClr val="FFFFFF"/>
                </a:highlight>
              </a:rPr>
              <a:t>В ней многообразие декоративных цветов, желательно в отдельно отведенном месте; информационные карты о цветах (название цветка, семейство и т.д.).</a:t>
            </a:r>
            <a:endParaRPr sz="15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lvl="0" indent="5461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highlight>
                  <a:srgbClr val="FFFFFF"/>
                </a:highlight>
              </a:rPr>
              <a:t>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</a:t>
            </a:r>
            <a:endParaRPr sz="15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highlight>
                  <a:srgbClr val="FFFFFF"/>
                </a:highlight>
              </a:rPr>
              <a:t>Здесь так же можно разместить аквариум. Для релаксации детей, а так же он научит детей ухаживать за животными.</a:t>
            </a:r>
            <a:endParaRPr sz="15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1400"/>
          </a:p>
        </p:txBody>
      </p:sp>
      <p:pic>
        <p:nvPicPr>
          <p:cNvPr id="189" name="Google Shape;189;p22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4025" y="1282925"/>
            <a:ext cx="3514675" cy="2577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3"/>
          <p:cNvSpPr txBox="1">
            <a:spLocks noGrp="1"/>
          </p:cNvSpPr>
          <p:nvPr>
            <p:ph type="title"/>
          </p:nvPr>
        </p:nvSpPr>
        <p:spPr>
          <a:xfrm>
            <a:off x="578050" y="4093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Nunito ExtraBold"/>
                <a:ea typeface="Nunito ExtraBold"/>
                <a:cs typeface="Nunito ExtraBold"/>
                <a:sym typeface="Nunito ExtraBold"/>
              </a:rPr>
              <a:t>САНИТАРНО-ГИГИЕНИЧЕСКАЯ ЗОНА</a:t>
            </a:r>
            <a:endParaRPr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95" name="Google Shape;195;p23"/>
          <p:cNvSpPr txBox="1">
            <a:spLocks noGrp="1"/>
          </p:cNvSpPr>
          <p:nvPr>
            <p:ph type="body" idx="1"/>
          </p:nvPr>
        </p:nvSpPr>
        <p:spPr>
          <a:xfrm>
            <a:off x="731100" y="1531500"/>
            <a:ext cx="38409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650">
                <a:solidFill>
                  <a:srgbClr val="000000"/>
                </a:solidFill>
                <a:highlight>
                  <a:srgbClr val="FFFFFF"/>
                </a:highlight>
              </a:rPr>
              <a:t>должна содержать: раковину для мытья рук, санитарно-гигиенические средства(жидкое мыло), туалетная бумага, полотенце, предметы для влажной уборки кабинета(ведра, половые тряпки, веники, мусорные ведра и т.д.), место для питья детей</a:t>
            </a:r>
            <a:endParaRPr sz="1900"/>
          </a:p>
        </p:txBody>
      </p:sp>
      <p:pic>
        <p:nvPicPr>
          <p:cNvPr id="196" name="Google Shape;196;p2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29275"/>
            <a:ext cx="4267200" cy="3200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3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42376"/>
            <a:ext cx="2018549" cy="3200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4"/>
          <p:cNvSpPr txBox="1">
            <a:spLocks noGrp="1"/>
          </p:cNvSpPr>
          <p:nvPr>
            <p:ph type="title"/>
          </p:nvPr>
        </p:nvSpPr>
        <p:spPr>
          <a:xfrm>
            <a:off x="1371750" y="0"/>
            <a:ext cx="6400500" cy="2524800"/>
          </a:xfrm>
          <a:prstGeom prst="rect">
            <a:avLst/>
          </a:prstGeom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350" b="1" i="1">
                <a:solidFill>
                  <a:srgbClr val="000000"/>
                </a:solidFill>
                <a:highlight>
                  <a:srgbClr val="FFFFFF"/>
                </a:highlight>
              </a:rPr>
              <a:t>Предметно-развивающая среда</a:t>
            </a:r>
            <a:r>
              <a:rPr lang="ru" sz="2350">
                <a:solidFill>
                  <a:srgbClr val="000000"/>
                </a:solidFill>
                <a:highlight>
                  <a:srgbClr val="FFFFFF"/>
                </a:highlight>
              </a:rPr>
              <a:t> – это комплекс психолого-педагогических и санитарных условий, служащих для всестороннего развития и осуществление образовательного процесса.</a:t>
            </a:r>
            <a:endParaRPr sz="4500"/>
          </a:p>
        </p:txBody>
      </p:sp>
      <p:pic>
        <p:nvPicPr>
          <p:cNvPr id="135" name="Google Shape;135;p14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3863" y="2284750"/>
            <a:ext cx="5116276" cy="252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>
            <a:spLocks noGrp="1"/>
          </p:cNvSpPr>
          <p:nvPr>
            <p:ph type="title"/>
          </p:nvPr>
        </p:nvSpPr>
        <p:spPr>
          <a:xfrm>
            <a:off x="681375" y="351175"/>
            <a:ext cx="8008800" cy="415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383">
                <a:solidFill>
                  <a:srgbClr val="000000"/>
                </a:solidFill>
                <a:highlight>
                  <a:srgbClr val="FFFFFF"/>
                </a:highlight>
                <a:latin typeface="Nunito Black"/>
                <a:ea typeface="Nunito Black"/>
                <a:cs typeface="Nunito Black"/>
                <a:sym typeface="Nunito Black"/>
              </a:rPr>
              <a:t>Роль предметно-развивающей среды</a:t>
            </a:r>
            <a:endParaRPr sz="1050" b="1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" sz="1572">
                <a:solidFill>
                  <a:srgbClr val="000000"/>
                </a:solidFill>
                <a:highlight>
                  <a:srgbClr val="FFFFFF"/>
                </a:highlight>
              </a:rPr>
              <a:t>Развивающая среда способствует установлению, утверждению чувства уверенности в себе, дает возможность обучающимся испытывать и использовать свои способности, стимулировать проявление им самостоятельности, инициативности, творчества. </a:t>
            </a:r>
            <a:endParaRPr sz="1572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ru" sz="1572">
                <a:solidFill>
                  <a:srgbClr val="000000"/>
                </a:solidFill>
                <a:highlight>
                  <a:srgbClr val="FFFFFF"/>
                </a:highlight>
              </a:rPr>
              <a:t>Предметная среда обеспечивает разные виды деятельности ребенка – школьника и становится основой для его самостоятельной активности. При этом доминантным видом деятельности в школьном учреждении является учебная деятельность. Предметно – развивающая среда способствует развитию творческого воображения детей; формированию культуры взаимоотношений.</a:t>
            </a:r>
            <a:endParaRPr sz="1572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endParaRPr sz="4333">
              <a:latin typeface="Nunito Black"/>
              <a:ea typeface="Nunito Black"/>
              <a:cs typeface="Nunito Black"/>
              <a:sym typeface="Nunito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body" idx="1"/>
          </p:nvPr>
        </p:nvSpPr>
        <p:spPr>
          <a:xfrm>
            <a:off x="899525" y="580775"/>
            <a:ext cx="7505700" cy="381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950">
                <a:solidFill>
                  <a:srgbClr val="000000"/>
                </a:solidFill>
                <a:highlight>
                  <a:srgbClr val="FFFFFF"/>
                </a:highlight>
                <a:latin typeface="Nunito ExtraBold"/>
                <a:ea typeface="Nunito ExtraBold"/>
                <a:cs typeface="Nunito ExtraBold"/>
                <a:sym typeface="Nunito ExtraBold"/>
              </a:rPr>
              <a:t>  В основе разработки создания предметно-развивающей среды реализуются принципы комплексного подхода:</a:t>
            </a:r>
            <a:r>
              <a:rPr lang="ru" sz="195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sz="195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50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ru" sz="195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-многофункциональность помещения; </a:t>
            </a:r>
            <a:endParaRPr sz="195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5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-рациональность использования пространства; </a:t>
            </a:r>
            <a:endParaRPr sz="195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95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-взаимосвязь цветовой отделки и освещения;  </a:t>
            </a:r>
            <a:endParaRPr sz="195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ru" sz="195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-целесообразность озеленения интерьера. </a:t>
            </a:r>
            <a:endParaRPr sz="22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7"/>
          <p:cNvSpPr txBox="1">
            <a:spLocks noGrp="1"/>
          </p:cNvSpPr>
          <p:nvPr>
            <p:ph type="title"/>
          </p:nvPr>
        </p:nvSpPr>
        <p:spPr>
          <a:xfrm>
            <a:off x="819150" y="4667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50">
                <a:solidFill>
                  <a:srgbClr val="000000"/>
                </a:solidFill>
                <a:highlight>
                  <a:srgbClr val="FFFFFF"/>
                </a:highlight>
                <a:latin typeface="Nunito Black"/>
                <a:ea typeface="Nunito Black"/>
                <a:cs typeface="Nunito Black"/>
                <a:sym typeface="Nunito Black"/>
              </a:rPr>
              <a:t>Нормативная школьная документация на открытие и функционирование учебного кабинета:</a:t>
            </a:r>
            <a:endParaRPr sz="1950">
              <a:solidFill>
                <a:srgbClr val="000000"/>
              </a:solidFill>
              <a:highlight>
                <a:srgbClr val="FFFFFF"/>
              </a:highlight>
              <a:latin typeface="Nunito Black"/>
              <a:ea typeface="Nunito Black"/>
              <a:cs typeface="Nunito Black"/>
              <a:sym typeface="Nunito Black"/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3900">
              <a:latin typeface="Nunito Black"/>
              <a:ea typeface="Nunito Black"/>
              <a:cs typeface="Nunito Black"/>
              <a:sym typeface="Nunito Black"/>
            </a:endParaRPr>
          </a:p>
        </p:txBody>
      </p:sp>
      <p:sp>
        <p:nvSpPr>
          <p:cNvPr id="151" name="Google Shape;151;p17"/>
          <p:cNvSpPr txBox="1">
            <a:spLocks noGrp="1"/>
          </p:cNvSpPr>
          <p:nvPr>
            <p:ph type="body" idx="1"/>
          </p:nvPr>
        </p:nvSpPr>
        <p:spPr>
          <a:xfrm>
            <a:off x="520650" y="1007975"/>
            <a:ext cx="7905300" cy="32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13" i="1">
              <a:solidFill>
                <a:srgbClr val="000000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marL="457200" lvl="0" indent="-308133" algn="l" rtl="0">
              <a:lnSpc>
                <a:spcPct val="95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253"/>
              <a:buFont typeface="Nunito Medium"/>
              <a:buChar char="❖"/>
            </a:pPr>
            <a:r>
              <a:rPr lang="ru" sz="1752">
                <a:solidFill>
                  <a:srgbClr val="000000"/>
                </a:solidFill>
                <a:latin typeface="Nunito Medium"/>
                <a:ea typeface="Nunito Medium"/>
                <a:cs typeface="Nunito Medium"/>
                <a:sym typeface="Nunito Medium"/>
              </a:rPr>
              <a:t>Приказ об открытии учебного кабинета и его </a:t>
            </a:r>
            <a:r>
              <a:rPr lang="ru" sz="1713">
                <a:solidFill>
                  <a:srgbClr val="000000"/>
                </a:solidFill>
                <a:latin typeface="Nunito Medium"/>
                <a:ea typeface="Nunito Medium"/>
                <a:cs typeface="Nunito Medium"/>
                <a:sym typeface="Nunito Medium"/>
              </a:rPr>
              <a:t>функционировании для обеспечения условий успешного выполнения образовательной программы (по профилю кабинета; хранится у зав. кабинетом в папке «Нормативно-правовая документация).</a:t>
            </a:r>
            <a:endParaRPr sz="1713">
              <a:solidFill>
                <a:srgbClr val="000000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marL="457200" lvl="0" indent="-30813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3"/>
              <a:buFont typeface="Nunito Medium"/>
              <a:buChar char="❖"/>
            </a:pPr>
            <a:r>
              <a:rPr lang="ru" sz="1752">
                <a:solidFill>
                  <a:srgbClr val="000000"/>
                </a:solidFill>
                <a:latin typeface="Nunito Medium"/>
                <a:ea typeface="Nunito Medium"/>
                <a:cs typeface="Nunito Medium"/>
                <a:sym typeface="Nunito Medium"/>
              </a:rPr>
              <a:t>Приказ о назначении ответственного за кабинет, его </a:t>
            </a:r>
            <a:r>
              <a:rPr lang="ru" sz="1713">
                <a:solidFill>
                  <a:srgbClr val="000000"/>
                </a:solidFill>
                <a:latin typeface="Nunito Medium"/>
                <a:ea typeface="Nunito Medium"/>
                <a:cs typeface="Nunito Medium"/>
                <a:sym typeface="Nunito Medium"/>
              </a:rPr>
              <a:t>функциональных обязанностях (по профилю кабинета; хранится в папке «Нормативно-правовая документация).</a:t>
            </a:r>
            <a:endParaRPr sz="1713">
              <a:solidFill>
                <a:srgbClr val="000000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marL="457200" lvl="0" indent="-30813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53"/>
              <a:buFont typeface="Nunito Medium"/>
              <a:buChar char="❖"/>
            </a:pPr>
            <a:r>
              <a:rPr lang="ru" sz="1752">
                <a:solidFill>
                  <a:srgbClr val="000000"/>
                </a:solidFill>
                <a:latin typeface="Nunito Medium"/>
                <a:ea typeface="Nunito Medium"/>
                <a:cs typeface="Nunito Medium"/>
                <a:sym typeface="Nunito Medium"/>
              </a:rPr>
              <a:t>Паспорт кабинета, оформленный с указанием функционального </a:t>
            </a:r>
            <a:r>
              <a:rPr lang="ru" sz="1713">
                <a:solidFill>
                  <a:srgbClr val="000000"/>
                </a:solidFill>
                <a:latin typeface="Nunito Medium"/>
                <a:ea typeface="Nunito Medium"/>
                <a:cs typeface="Nunito Medium"/>
                <a:sym typeface="Nunito Medium"/>
              </a:rPr>
              <a:t>назначения имеющегося в кабинете оборудования, приборов, технических средств, наглядных пособий, дидактических материалов и др.</a:t>
            </a:r>
            <a:endParaRPr sz="1713">
              <a:solidFill>
                <a:srgbClr val="000000"/>
              </a:solidFill>
              <a:latin typeface="Nunito Medium"/>
              <a:ea typeface="Nunito Medium"/>
              <a:cs typeface="Nunito Medium"/>
              <a:sym typeface="Nunito Medium"/>
            </a:endParaRPr>
          </a:p>
          <a:p>
            <a:pPr marL="457200" lvl="0" indent="-339883" algn="l" rtl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53"/>
              <a:buFont typeface="Nunito Medium"/>
              <a:buChar char="❖"/>
            </a:pPr>
            <a:r>
              <a:rPr lang="ru" sz="1752">
                <a:solidFill>
                  <a:srgbClr val="000000"/>
                </a:solidFill>
                <a:latin typeface="Nunito Medium"/>
                <a:ea typeface="Nunito Medium"/>
                <a:cs typeface="Nunito Medium"/>
                <a:sym typeface="Nunito Medium"/>
              </a:rPr>
              <a:t>Инвентарная ведомость на имеющееся оборудование </a:t>
            </a:r>
            <a:endParaRPr sz="1907">
              <a:latin typeface="Nunito Medium"/>
              <a:ea typeface="Nunito Medium"/>
              <a:cs typeface="Nunito Medium"/>
              <a:sym typeface="Nunito Medium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8"/>
          <p:cNvSpPr txBox="1">
            <a:spLocks noGrp="1"/>
          </p:cNvSpPr>
          <p:nvPr>
            <p:ph type="title"/>
          </p:nvPr>
        </p:nvSpPr>
        <p:spPr>
          <a:xfrm>
            <a:off x="819150" y="51265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ru" sz="2450" b="1" i="1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Предметно-развивающая среда состоит из следующих зон:</a:t>
            </a:r>
            <a:endParaRPr sz="44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18"/>
          <p:cNvSpPr/>
          <p:nvPr/>
        </p:nvSpPr>
        <p:spPr>
          <a:xfrm>
            <a:off x="687750" y="1614075"/>
            <a:ext cx="2263500" cy="1299300"/>
          </a:xfrm>
          <a:prstGeom prst="rect">
            <a:avLst/>
          </a:prstGeom>
          <a:solidFill>
            <a:schemeClr val="dk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 dirty="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rPr>
              <a:t>Учебная</a:t>
            </a:r>
            <a:endParaRPr sz="2200" b="1" dirty="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1500" b="1" dirty="0">
              <a:solidFill>
                <a:schemeClr val="dk2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8" name="Google Shape;158;p18"/>
          <p:cNvSpPr/>
          <p:nvPr/>
        </p:nvSpPr>
        <p:spPr>
          <a:xfrm>
            <a:off x="3229716" y="1614075"/>
            <a:ext cx="2263500" cy="12993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>
                <a:latin typeface="Nunito"/>
                <a:ea typeface="Nunito"/>
                <a:cs typeface="Nunito"/>
                <a:sym typeface="Nunito"/>
              </a:rPr>
              <a:t>Игровая</a:t>
            </a:r>
            <a:endParaRPr sz="2200" b="1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15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59" name="Google Shape;159;p18"/>
          <p:cNvSpPr/>
          <p:nvPr/>
        </p:nvSpPr>
        <p:spPr>
          <a:xfrm>
            <a:off x="5771701" y="1614075"/>
            <a:ext cx="2778600" cy="1299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>
                <a:latin typeface="Nunito"/>
                <a:ea typeface="Nunito"/>
                <a:cs typeface="Nunito"/>
                <a:sym typeface="Nunito"/>
              </a:rPr>
              <a:t>Информационная</a:t>
            </a:r>
            <a:endParaRPr sz="2200" b="1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15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0" name="Google Shape;160;p18"/>
          <p:cNvSpPr/>
          <p:nvPr/>
        </p:nvSpPr>
        <p:spPr>
          <a:xfrm>
            <a:off x="3853575" y="3314600"/>
            <a:ext cx="3837600" cy="12993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>
                <a:latin typeface="Nunito"/>
                <a:ea typeface="Nunito"/>
                <a:cs typeface="Nunito"/>
                <a:sym typeface="Nunito"/>
              </a:rPr>
              <a:t>Санитарно-гигиеническая</a:t>
            </a:r>
            <a:endParaRPr sz="2200" b="1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1500" b="1"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61" name="Google Shape;161;p18"/>
          <p:cNvSpPr/>
          <p:nvPr/>
        </p:nvSpPr>
        <p:spPr>
          <a:xfrm>
            <a:off x="736755" y="3314600"/>
            <a:ext cx="2263500" cy="1299300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200" b="1">
                <a:latin typeface="Nunito"/>
                <a:ea typeface="Nunito"/>
                <a:cs typeface="Nunito"/>
                <a:sym typeface="Nunito"/>
              </a:rPr>
              <a:t>Зеленая</a:t>
            </a:r>
            <a:endParaRPr sz="2200" b="1">
              <a:latin typeface="Nunito"/>
              <a:ea typeface="Nunito"/>
              <a:cs typeface="Nunito"/>
              <a:sym typeface="Nunito"/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sz="1500" b="1"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9"/>
          <p:cNvSpPr txBox="1">
            <a:spLocks noGrp="1"/>
          </p:cNvSpPr>
          <p:nvPr>
            <p:ph type="title"/>
          </p:nvPr>
        </p:nvSpPr>
        <p:spPr>
          <a:xfrm>
            <a:off x="497700" y="1325250"/>
            <a:ext cx="4242900" cy="306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166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Должны быть расположены:</a:t>
            </a:r>
            <a:endParaRPr sz="166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166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парты, стулья трехуровневые регулируются в соответствии с ростом учащихся; </a:t>
            </a:r>
            <a:endParaRPr sz="166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166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учительский стол; </a:t>
            </a:r>
            <a:endParaRPr sz="166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166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учебные доски: меловая, интерактивная, компьютер, мобильный телевизор и видеомагнитофон.</a:t>
            </a:r>
            <a:endParaRPr sz="1660">
              <a:solidFill>
                <a:srgbClr val="000000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ru" sz="1660">
                <a:solidFill>
                  <a:srgbClr val="000000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Пространство должно сочетать строгость и комфорт, которые обеспечиваются определенным расположением предметов и подбором цветовых предпочтений.</a:t>
            </a:r>
            <a:endParaRPr sz="3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19"/>
          <p:cNvSpPr txBox="1">
            <a:spLocks noGrp="1"/>
          </p:cNvSpPr>
          <p:nvPr>
            <p:ph type="body" idx="1"/>
          </p:nvPr>
        </p:nvSpPr>
        <p:spPr>
          <a:xfrm>
            <a:off x="738775" y="463750"/>
            <a:ext cx="7505700" cy="49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2300">
                <a:solidFill>
                  <a:schemeClr val="lt1"/>
                </a:solidFill>
                <a:latin typeface="Nunito Black"/>
                <a:ea typeface="Nunito Black"/>
                <a:cs typeface="Nunito Black"/>
                <a:sym typeface="Nunito Black"/>
              </a:rPr>
              <a:t>УЧЕБНАЯ ЗОНА</a:t>
            </a:r>
            <a:endParaRPr sz="2300">
              <a:solidFill>
                <a:schemeClr val="lt1"/>
              </a:solidFill>
              <a:latin typeface="Nunito Black"/>
              <a:ea typeface="Nunito Black"/>
              <a:cs typeface="Nunito Black"/>
              <a:sym typeface="Nunito Black"/>
            </a:endParaRPr>
          </a:p>
        </p:txBody>
      </p:sp>
      <p:pic>
        <p:nvPicPr>
          <p:cNvPr id="168" name="Google Shape;168;p19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1800" y="1393100"/>
            <a:ext cx="3535926" cy="2357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0"/>
          <p:cNvSpPr txBox="1">
            <a:spLocks noGrp="1"/>
          </p:cNvSpPr>
          <p:nvPr>
            <p:ph type="title"/>
          </p:nvPr>
        </p:nvSpPr>
        <p:spPr>
          <a:xfrm>
            <a:off x="578050" y="386350"/>
            <a:ext cx="63210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900">
                <a:latin typeface="Nunito ExtraBold"/>
                <a:ea typeface="Nunito ExtraBold"/>
                <a:cs typeface="Nunito ExtraBold"/>
                <a:sym typeface="Nunito ExtraBold"/>
              </a:rPr>
              <a:t>ИНФОРМАЦИОННАЯ ЗОНА</a:t>
            </a:r>
            <a:endParaRPr sz="2900"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74" name="Google Shape;174;p20"/>
          <p:cNvSpPr txBox="1">
            <a:spLocks noGrp="1"/>
          </p:cNvSpPr>
          <p:nvPr>
            <p:ph type="body" idx="1"/>
          </p:nvPr>
        </p:nvSpPr>
        <p:spPr>
          <a:xfrm>
            <a:off x="578050" y="1405200"/>
            <a:ext cx="3783600" cy="289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</a:rPr>
              <a:t>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</a:t>
            </a:r>
            <a:endParaRPr sz="1500"/>
          </a:p>
        </p:txBody>
      </p:sp>
      <p:pic>
        <p:nvPicPr>
          <p:cNvPr id="175" name="Google Shape;175;p20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1825" y="1251163"/>
            <a:ext cx="3521551" cy="264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1"/>
          <p:cNvSpPr txBox="1">
            <a:spLocks noGrp="1"/>
          </p:cNvSpPr>
          <p:nvPr>
            <p:ph type="title"/>
          </p:nvPr>
        </p:nvSpPr>
        <p:spPr>
          <a:xfrm>
            <a:off x="612500" y="351925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Nunito ExtraBold"/>
                <a:ea typeface="Nunito ExtraBold"/>
                <a:cs typeface="Nunito ExtraBold"/>
                <a:sym typeface="Nunito ExtraBold"/>
              </a:rPr>
              <a:t>ИГРОВАЯ ЗОНА</a:t>
            </a:r>
            <a:endParaRPr>
              <a:latin typeface="Nunito ExtraBold"/>
              <a:ea typeface="Nunito ExtraBold"/>
              <a:cs typeface="Nunito ExtraBold"/>
              <a:sym typeface="Nunito ExtraBold"/>
            </a:endParaRPr>
          </a:p>
        </p:txBody>
      </p:sp>
      <p:sp>
        <p:nvSpPr>
          <p:cNvPr id="181" name="Google Shape;181;p21"/>
          <p:cNvSpPr txBox="1">
            <a:spLocks noGrp="1"/>
          </p:cNvSpPr>
          <p:nvPr>
            <p:ph type="body" idx="1"/>
          </p:nvPr>
        </p:nvSpPr>
        <p:spPr>
          <a:xfrm>
            <a:off x="509150" y="1405175"/>
            <a:ext cx="3852600" cy="27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</a:rPr>
              <a:t>расположена мягкая мебель (диван и кресла), журнальный столик, детские игрушки и игры.</a:t>
            </a:r>
            <a:endParaRPr sz="16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000000"/>
                </a:solidFill>
                <a:highlight>
                  <a:srgbClr val="FFFFFF"/>
                </a:highlight>
              </a:rPr>
              <a:t>Организация и использование игровой зоны является необходимым условием для сохранения и улучшения здоровья младших школьников.</a:t>
            </a:r>
            <a:endParaRPr sz="16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1500"/>
          </a:p>
        </p:txBody>
      </p:sp>
      <p:pic>
        <p:nvPicPr>
          <p:cNvPr id="182" name="Google Shape;182;p21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1750" y="1057100"/>
            <a:ext cx="4477450" cy="3358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512</Words>
  <Application>Microsoft Office PowerPoint</Application>
  <PresentationFormat>Экран (16:9)</PresentationFormat>
  <Paragraphs>40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Nunito</vt:lpstr>
      <vt:lpstr>Calibri</vt:lpstr>
      <vt:lpstr>Nunito Black</vt:lpstr>
      <vt:lpstr>Arial</vt:lpstr>
      <vt:lpstr>Nunito ExtraBold</vt:lpstr>
      <vt:lpstr>Nunito Medium</vt:lpstr>
      <vt:lpstr>Shift</vt:lpstr>
      <vt:lpstr>ПРЕДМЕТНО-РАЗВИВАЮЩАЯ СРЕДА КАБИНЕТА  </vt:lpstr>
      <vt:lpstr>Предметно-развивающая среда – это комплекс психолого-педагогических и санитарных условий, служащих для всестороннего развития и осуществление образовательного процесса.</vt:lpstr>
      <vt:lpstr>Роль предметно-развивающей среды Развивающая среда способствует установлению, утверждению чувства уверенности в себе, дает возможность обучающимся испытывать и использовать свои способности, стимулировать проявление им самостоятельности, инициативности, творчества.  Предметная среда обеспечивает разные виды деятельности ребенка – школьника и становится основой для его самостоятельной активности. При этом доминантным видом деятельности в школьном учреждении является учебная деятельность. Предметно – развивающая среда способствует развитию творческого воображения детей; формированию культуры взаимоотношений. </vt:lpstr>
      <vt:lpstr>Презентация PowerPoint</vt:lpstr>
      <vt:lpstr>Нормативная школьная документация на открытие и функционирование учебного кабинета: </vt:lpstr>
      <vt:lpstr>Предметно-развивающая среда состоит из следующих зон:</vt:lpstr>
      <vt:lpstr>Должны быть расположены: парты, стулья трехуровневые регулируются в соответствии с ростом учащихся;  учительский стол;  учебные доски: меловая, интерактивная, компьютер, мобильный телевизор и видеомагнитофон.  Пространство должно сочетать строгость и комфорт, которые обеспечиваются определенным расположением предметов и подбором цветовых предпочтений.</vt:lpstr>
      <vt:lpstr>ИНФОРМАЦИОННАЯ ЗОНА</vt:lpstr>
      <vt:lpstr>ИГРОВАЯ ЗОНА</vt:lpstr>
      <vt:lpstr>ЗЕЛЕНАЯ ЗОНА</vt:lpstr>
      <vt:lpstr>САНИТАРНО-ГИГИЕНИЧЕСКАЯ ЗОНА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КАБИНЕТА  </dc:title>
  <dc:creator>Дарина</dc:creator>
  <cp:lastModifiedBy>Дарина</cp:lastModifiedBy>
  <cp:revision>1</cp:revision>
  <dcterms:modified xsi:type="dcterms:W3CDTF">2023-03-21T13:58:32Z</dcterms:modified>
</cp:coreProperties>
</file>