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5" r:id="rId6"/>
    <p:sldId id="268" r:id="rId7"/>
    <p:sldId id="266" r:id="rId8"/>
    <p:sldId id="259" r:id="rId9"/>
    <p:sldId id="263" r:id="rId10"/>
    <p:sldId id="262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ECD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7" autoAdjust="0"/>
    <p:restoredTop sz="94728" autoAdjust="0"/>
  </p:normalViewPr>
  <p:slideViewPr>
    <p:cSldViewPr>
      <p:cViewPr>
        <p:scale>
          <a:sx n="50" d="100"/>
          <a:sy n="50" d="100"/>
        </p:scale>
        <p:origin x="-1728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Маслени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377"/>
            <a:ext cx="9121013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avatars.mds.yandex.net/i?id=1ee3d795b34334b91fc1b7d21c8eef716e87a67f-8497195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18" y="947039"/>
            <a:ext cx="7958776" cy="50405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38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амка Масленица" id="1026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21013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IMG-20230227-WA0033.jpg" id="2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4390"/>
            <a:ext cx="4536504" cy="3402378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152400" dir="900000" dist="12000" kx="110000" ky="200000" rotWithShape="0" sy="9800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dir="t" rig="threePt"/>
          </a:scene3d>
          <a:sp3d contourW="6350" prstMaterial="matte">
            <a:bevelT h="101600" w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IMG-20230227-WA0036.jpg" id="1027" name="Picture 3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9922" y="3068960"/>
            <a:ext cx="4800000" cy="360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152400" dir="900000" dist="12000" kx="110000" ky="200000" rotWithShape="0" sy="9800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dir="t" rig="threePt"/>
          </a:scene3d>
          <a:sp3d contourW="6350" prstMaterial="matte">
            <a:bevelT h="101600" w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5899922" y="692696"/>
            <a:ext cx="2627785" cy="2376264"/>
          </a:xfrm>
          <a:prstGeom prst="roundRect">
            <a:avLst/>
          </a:prstGeom>
          <a:gradFill flip="none" rotWithShape="1">
            <a:gsLst>
              <a:gs pos="0">
                <a:srgbClr val="ECD420">
                  <a:tint val="66000"/>
                  <a:satMod val="160000"/>
                </a:srgbClr>
              </a:gs>
              <a:gs pos="50000">
                <a:srgbClr val="ECD420">
                  <a:tint val="44500"/>
                  <a:satMod val="160000"/>
                </a:srgbClr>
              </a:gs>
              <a:gs pos="100000">
                <a:srgbClr val="ECD42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>
                <a:solidFill>
                  <a:schemeClr val="accent6">
                    <a:lumMod val="50000"/>
                  </a:schemeClr>
                </a:solidFill>
                <a:latin charset="0" panose="030F0702030302020204" pitchFamily="66" typeface="Comic Sans MS"/>
              </a:rPr>
              <a:t>Желтый, круглый, ароматный</a:t>
            </a:r>
          </a:p>
          <a:p>
            <a:pPr algn="ctr"/>
            <a:r>
              <a:rPr b="1" dirty="0" lang="ru-RU">
                <a:solidFill>
                  <a:schemeClr val="accent6">
                    <a:lumMod val="50000"/>
                  </a:schemeClr>
                </a:solidFill>
                <a:latin charset="0" panose="030F0702030302020204" pitchFamily="66" typeface="Comic Sans MS"/>
              </a:rPr>
              <a:t>И на вкус такой приятный</a:t>
            </a:r>
          </a:p>
          <a:p>
            <a:pPr algn="ctr"/>
            <a:r>
              <a:rPr b="1" dirty="0" lang="ru-RU">
                <a:solidFill>
                  <a:schemeClr val="accent6">
                    <a:lumMod val="50000"/>
                  </a:schemeClr>
                </a:solidFill>
                <a:latin charset="0" panose="030F0702030302020204" pitchFamily="66" typeface="Comic Sans MS"/>
              </a:rPr>
              <a:t>И с вареньем, и с медком,</a:t>
            </a:r>
          </a:p>
          <a:p>
            <a:pPr algn="ctr"/>
            <a:r>
              <a:rPr b="1" dirty="0" lang="ru-RU">
                <a:solidFill>
                  <a:schemeClr val="accent6">
                    <a:lumMod val="50000"/>
                  </a:schemeClr>
                </a:solidFill>
                <a:latin charset="0" panose="030F0702030302020204" pitchFamily="66" typeface="Comic Sans MS"/>
              </a:rPr>
              <a:t>Со сгущенным молочком!</a:t>
            </a:r>
          </a:p>
        </p:txBody>
      </p:sp>
      <p:pic>
        <p:nvPicPr>
          <p:cNvPr descr="C:\Users\Ksenia\Downloads\20230227_162618.jpeg" id="8" name="Picture 5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"/>
          <a:stretch/>
        </p:blipFill>
        <p:spPr bwMode="auto">
          <a:xfrm rot="5400000">
            <a:off x="144079" y="4294129"/>
            <a:ext cx="2793907" cy="1860791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91892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Маслени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9392"/>
            <a:ext cx="9121013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Ksenia\Downloads\20230301_0733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738" y="138344"/>
            <a:ext cx="3804517" cy="612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6" name="Picture 2" descr="C:\Users\Ksenia\Downloads\20230301_0733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138344"/>
            <a:ext cx="3804517" cy="612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94281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Масленица фон вект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1" y="14266"/>
            <a:ext cx="9124979" cy="6843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233138" y="699829"/>
            <a:ext cx="6696744" cy="5472608"/>
          </a:xfrm>
          <a:prstGeom prst="roundRect">
            <a:avLst/>
          </a:prstGeom>
          <a:gradFill flip="none" rotWithShape="1">
            <a:gsLst>
              <a:gs pos="0">
                <a:srgbClr val="ECD420">
                  <a:tint val="66000"/>
                  <a:satMod val="160000"/>
                </a:srgbClr>
              </a:gs>
              <a:gs pos="50000">
                <a:srgbClr val="ECD420">
                  <a:tint val="44500"/>
                  <a:satMod val="160000"/>
                </a:srgbClr>
              </a:gs>
              <a:gs pos="100000">
                <a:srgbClr val="ECD42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Развлечение </a:t>
            </a: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«Масленица идет, блин да мед несет!»</a:t>
            </a:r>
          </a:p>
          <a:p>
            <a:pPr algn="ctr"/>
            <a:endParaRPr lang="ru-RU" sz="32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в младшей группе РОМАШКА</a:t>
            </a:r>
          </a:p>
          <a:p>
            <a:pPr algn="ctr"/>
            <a:endParaRPr lang="ru-RU" sz="32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Подготовила воспитатель </a:t>
            </a:r>
          </a:p>
          <a:p>
            <a:pPr algn="r"/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О.В.Шатайло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30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Маслени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885"/>
            <a:ext cx="9144000" cy="6974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763688" y="1052736"/>
            <a:ext cx="5832648" cy="4896544"/>
          </a:xfrm>
          <a:prstGeom prst="roundRect">
            <a:avLst/>
          </a:prstGeom>
          <a:gradFill flip="none" rotWithShape="1">
            <a:gsLst>
              <a:gs pos="0">
                <a:srgbClr val="ECD420">
                  <a:tint val="66000"/>
                  <a:satMod val="160000"/>
                </a:srgbClr>
              </a:gs>
              <a:gs pos="50000">
                <a:srgbClr val="ECD420">
                  <a:tint val="44500"/>
                  <a:satMod val="160000"/>
                </a:srgbClr>
              </a:gs>
              <a:gs pos="100000">
                <a:srgbClr val="ECD42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Цель:</a:t>
            </a:r>
          </a:p>
          <a:p>
            <a:pPr algn="just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приобщать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детей к культуре наших предков через 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знакомство  с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русским обрядовым праздником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Масленицей.</a:t>
            </a:r>
            <a:endParaRPr lang="ru-RU" sz="2800" b="1" u="sng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10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Маслени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9392"/>
            <a:ext cx="9121013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827584" y="404664"/>
            <a:ext cx="7272808" cy="6192688"/>
          </a:xfrm>
          <a:prstGeom prst="roundRect">
            <a:avLst/>
          </a:prstGeom>
          <a:gradFill flip="none" rotWithShape="1">
            <a:gsLst>
              <a:gs pos="0">
                <a:srgbClr val="ECD420">
                  <a:tint val="66000"/>
                  <a:satMod val="160000"/>
                </a:srgbClr>
              </a:gs>
              <a:gs pos="50000">
                <a:srgbClr val="ECD420">
                  <a:tint val="44500"/>
                  <a:satMod val="160000"/>
                </a:srgbClr>
              </a:gs>
              <a:gs pos="100000">
                <a:srgbClr val="ECD42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Один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из самых веселых народных мероприятий это Масленица, которая завершает зимнюю череду праздников и предвещает о начале весны! Ежегодное проведение Масленицы в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нашем детском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саду  стало традиционным и любимым праздником для детей. Вот и в этом году  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дети группы РОМАШКА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стали участниками проводов Масленицы. Как положено на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празднике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 дети от души веселились: играли в игры, пели песни и плясали. А блины, которые были главным угощением праздника - просто объеденье! Спасибо огромное нашим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поварам!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Кулинарные способности всех очень порадовали. </a:t>
            </a:r>
            <a:r>
              <a:rPr lang="ru-RU" sz="2000" b="1" u="sng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Благодаря Масленичной недели ребята познакомились с традициями русского народа и зарядились отличным настроением.</a:t>
            </a:r>
          </a:p>
        </p:txBody>
      </p:sp>
    </p:spTree>
    <p:extLst>
      <p:ext uri="{BB962C8B-B14F-4D97-AF65-F5344CB8AC3E}">
        <p14:creationId xmlns:p14="http://schemas.microsoft.com/office/powerpoint/2010/main" val="292130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Маслени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9392"/>
            <a:ext cx="9121013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Ksenia\Downloads\IMG-20230227-WA008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617" y="1173882"/>
            <a:ext cx="7225887" cy="54194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331639" y="0"/>
            <a:ext cx="6996865" cy="1173882"/>
          </a:xfrm>
          <a:prstGeom prst="roundRect">
            <a:avLst/>
          </a:prstGeom>
          <a:gradFill flip="none" rotWithShape="1">
            <a:gsLst>
              <a:gs pos="0">
                <a:srgbClr val="ECD420">
                  <a:tint val="66000"/>
                  <a:satMod val="160000"/>
                </a:srgbClr>
              </a:gs>
              <a:gs pos="50000">
                <a:srgbClr val="ECD420">
                  <a:tint val="44500"/>
                  <a:satMod val="160000"/>
                </a:srgbClr>
              </a:gs>
              <a:gs pos="100000">
                <a:srgbClr val="ECD42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Что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за праздник на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дворе? Обратимся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к детворе!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Неспроста они уж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тут!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Пусть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нам праздник назовут!   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  МАСЛЕНИЦА!!!</a:t>
            </a:r>
          </a:p>
        </p:txBody>
      </p:sp>
    </p:spTree>
    <p:extLst>
      <p:ext uri="{BB962C8B-B14F-4D97-AF65-F5344CB8AC3E}">
        <p14:creationId xmlns:p14="http://schemas.microsoft.com/office/powerpoint/2010/main" val="223172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амка Масленица" id="1026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9392"/>
            <a:ext cx="9121013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835696" y="116632"/>
            <a:ext cx="5256584" cy="1440160"/>
          </a:xfrm>
          <a:prstGeom prst="roundRect">
            <a:avLst/>
          </a:prstGeom>
          <a:gradFill flip="none" rotWithShape="1">
            <a:gsLst>
              <a:gs pos="0">
                <a:srgbClr val="ECD420">
                  <a:tint val="66000"/>
                  <a:satMod val="160000"/>
                </a:srgbClr>
              </a:gs>
              <a:gs pos="50000">
                <a:srgbClr val="ECD420">
                  <a:tint val="44500"/>
                  <a:satMod val="160000"/>
                </a:srgbClr>
              </a:gs>
              <a:gs pos="100000">
                <a:srgbClr val="ECD42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>
                <a:solidFill>
                  <a:schemeClr val="accent6">
                    <a:lumMod val="50000"/>
                  </a:schemeClr>
                </a:solidFill>
              </a:rPr>
              <a:t>Масленица </a:t>
            </a:r>
            <a:r>
              <a:rPr b="1" dirty="0" lang="ru-RU" smtClean="0">
                <a:solidFill>
                  <a:schemeClr val="accent6">
                    <a:lumMod val="50000"/>
                  </a:schemeClr>
                </a:solidFill>
              </a:rPr>
              <a:t>расписная, развесёлая</a:t>
            </a:r>
            <a:r>
              <a:rPr b="1" dirty="0" lang="ru-RU">
                <a:solidFill>
                  <a:schemeClr val="accent6">
                    <a:lumMod val="50000"/>
                  </a:schemeClr>
                </a:solidFill>
              </a:rPr>
              <a:t>, святая!</a:t>
            </a:r>
            <a:br>
              <a:rPr b="1" dirty="0" lang="ru-RU">
                <a:solidFill>
                  <a:schemeClr val="accent6">
                    <a:lumMod val="50000"/>
                  </a:schemeClr>
                </a:solidFill>
              </a:rPr>
            </a:br>
            <a:r>
              <a:rPr b="1" dirty="0" lang="ru-RU">
                <a:solidFill>
                  <a:schemeClr val="accent6">
                    <a:lumMod val="50000"/>
                  </a:schemeClr>
                </a:solidFill>
              </a:rPr>
              <a:t>Дружно, весело </a:t>
            </a:r>
            <a:r>
              <a:rPr b="1" dirty="0" lang="ru-RU" smtClean="0">
                <a:solidFill>
                  <a:schemeClr val="accent6">
                    <a:lumMod val="50000"/>
                  </a:schemeClr>
                </a:solidFill>
              </a:rPr>
              <a:t>пришла,</a:t>
            </a:r>
            <a:r>
              <a:rPr b="1" dirty="0" lang="ru-RU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b="1" dirty="0" lang="ru-RU" smtClean="0">
                <a:solidFill>
                  <a:schemeClr val="accent6">
                    <a:lumMod val="50000"/>
                  </a:schemeClr>
                </a:solidFill>
              </a:rPr>
              <a:t>хороводы </a:t>
            </a:r>
            <a:r>
              <a:rPr b="1" dirty="0" lang="ru-RU">
                <a:solidFill>
                  <a:schemeClr val="accent6">
                    <a:lumMod val="50000"/>
                  </a:schemeClr>
                </a:solidFill>
              </a:rPr>
              <a:t>развела!</a:t>
            </a:r>
            <a:br>
              <a:rPr b="1" dirty="0" lang="ru-RU">
                <a:solidFill>
                  <a:schemeClr val="accent6">
                    <a:lumMod val="50000"/>
                  </a:schemeClr>
                </a:solidFill>
              </a:rPr>
            </a:br>
            <a:r>
              <a:rPr b="1" dirty="0" lang="ru-RU">
                <a:solidFill>
                  <a:schemeClr val="accent6">
                    <a:lumMod val="50000"/>
                  </a:schemeClr>
                </a:solidFill>
              </a:rPr>
              <a:t>Весело её </a:t>
            </a:r>
            <a:r>
              <a:rPr b="1" dirty="0" lang="ru-RU" smtClean="0">
                <a:solidFill>
                  <a:schemeClr val="accent6">
                    <a:lumMod val="50000"/>
                  </a:schemeClr>
                </a:solidFill>
              </a:rPr>
              <a:t>отметим и блинами </a:t>
            </a:r>
            <a:r>
              <a:rPr b="1" dirty="0" lang="ru-RU">
                <a:solidFill>
                  <a:schemeClr val="accent6">
                    <a:lumMod val="50000"/>
                  </a:schemeClr>
                </a:solidFill>
              </a:rPr>
              <a:t>всех мы встретим!</a:t>
            </a:r>
            <a:endParaRPr dirty="0" lang="ru-RU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descr="C:\Users\Ksenia\Downloads\IMG-20230227-WA0069.jpg" id="5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"/>
          <a:stretch/>
        </p:blipFill>
        <p:spPr bwMode="auto">
          <a:xfrm>
            <a:off x="179512" y="1749574"/>
            <a:ext cx="5231945" cy="468012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IMG-20230227-WA0012.jpg" id="2050" name="Picture 2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6700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IMG-20230227-WA0012.jpg" id="2051" name="Picture 3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745" y="1842900"/>
            <a:ext cx="3375000" cy="450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17102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Маслени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9392"/>
            <a:ext cx="9121013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Ksenia\Downloads\IMG-20230227-WA00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65" y="3140968"/>
            <a:ext cx="6208512" cy="34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Ksenia\Downloads\IMG-20230227-WA002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43" y="391925"/>
            <a:ext cx="1630644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2737333" y="218165"/>
            <a:ext cx="3646343" cy="1800200"/>
          </a:xfrm>
          <a:prstGeom prst="roundRect">
            <a:avLst/>
          </a:prstGeom>
          <a:gradFill flip="none" rotWithShape="1">
            <a:gsLst>
              <a:gs pos="0">
                <a:srgbClr val="ECD420">
                  <a:tint val="66000"/>
                  <a:satMod val="160000"/>
                </a:srgbClr>
              </a:gs>
              <a:gs pos="50000">
                <a:srgbClr val="ECD420">
                  <a:tint val="44500"/>
                  <a:satMod val="160000"/>
                </a:srgbClr>
              </a:gs>
              <a:gs pos="100000">
                <a:srgbClr val="ECD42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Гори, солнце, ярче </a:t>
            </a:r>
            <a:b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Летом будет жарче,</a:t>
            </a:r>
            <a:b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А зима теплее, </a:t>
            </a:r>
            <a:b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А весна милее.</a:t>
            </a:r>
          </a:p>
        </p:txBody>
      </p:sp>
      <p:pic>
        <p:nvPicPr>
          <p:cNvPr id="2" name="Picture 2" descr="C:\Users\Ksenia\Downloads\IMG-20230227-WA001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91925"/>
            <a:ext cx="1657866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25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амка Масленица" id="1026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9392"/>
            <a:ext cx="9121013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IMG-20230227-WA0056.jpg" id="3074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645024"/>
            <a:ext cx="5120000" cy="288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152400" dir="900000" dist="12000" kx="110000" ky="200000" rotWithShape="0" sy="9800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dir="t" rig="threePt"/>
          </a:scene3d>
          <a:sp3d contourW="6350" prstMaterial="matte">
            <a:bevelT h="101600" w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IMG-20230227-WA0055.jpg" id="3075" name="Picture 3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16632"/>
            <a:ext cx="5120000" cy="288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152400" dir="900000" dist="12000" kx="110000" ky="200000" rotWithShape="0" sy="9800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dir="t" rig="threePt"/>
          </a:scene3d>
          <a:sp3d contourW="6350" prstMaterial="matte">
            <a:bevelT h="101600" w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IMG-20230227-WA0046.jpg" id="5" name="Picture 2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" r="75"/>
          <a:stretch/>
        </p:blipFill>
        <p:spPr bwMode="auto">
          <a:xfrm>
            <a:off x="152128" y="2510036"/>
            <a:ext cx="3888431" cy="3702856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152400" dir="900000" dist="12000" kx="110000" ky="200000" rotWithShape="0" sy="9800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dir="t" rig="threePt"/>
          </a:scene3d>
          <a:sp3d contourW="6350" prstMaterial="matte">
            <a:bevelT h="101600" w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467543" y="260648"/>
            <a:ext cx="2627785" cy="2376264"/>
          </a:xfrm>
          <a:prstGeom prst="roundRect">
            <a:avLst/>
          </a:prstGeom>
          <a:gradFill flip="none" rotWithShape="1">
            <a:gsLst>
              <a:gs pos="0">
                <a:srgbClr val="ECD420">
                  <a:tint val="66000"/>
                  <a:satMod val="160000"/>
                </a:srgbClr>
              </a:gs>
              <a:gs pos="50000">
                <a:srgbClr val="ECD420">
                  <a:tint val="44500"/>
                  <a:satMod val="160000"/>
                </a:srgbClr>
              </a:gs>
              <a:gs pos="100000">
                <a:srgbClr val="ECD42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r>
              <a:rPr b="1" dirty="0" lang="ru-RU">
                <a:solidFill>
                  <a:schemeClr val="accent6">
                    <a:lumMod val="50000"/>
                  </a:schemeClr>
                </a:solidFill>
                <a:latin charset="0" panose="030F0702030302020204" pitchFamily="66" typeface="Comic Sans MS"/>
              </a:rPr>
              <a:t>Всю неделю мы гуляем,</a:t>
            </a:r>
          </a:p>
          <a:p>
            <a:r>
              <a:rPr b="1" dirty="0" lang="ru-RU">
                <a:solidFill>
                  <a:schemeClr val="accent6">
                    <a:lumMod val="50000"/>
                  </a:schemeClr>
                </a:solidFill>
                <a:latin charset="0" panose="030F0702030302020204" pitchFamily="66" typeface="Comic Sans MS"/>
              </a:rPr>
              <a:t>Всех блинами угощаем!</a:t>
            </a:r>
          </a:p>
          <a:p>
            <a:r>
              <a:rPr b="1" dirty="0" lang="ru-RU">
                <a:solidFill>
                  <a:schemeClr val="accent6">
                    <a:lumMod val="50000"/>
                  </a:schemeClr>
                </a:solidFill>
                <a:latin charset="0" panose="030F0702030302020204" pitchFamily="66" typeface="Comic Sans MS"/>
              </a:rPr>
              <a:t>Зимний холод провожаем</a:t>
            </a:r>
          </a:p>
          <a:p>
            <a:r>
              <a:rPr b="1" dirty="0" lang="ru-RU">
                <a:solidFill>
                  <a:schemeClr val="accent6">
                    <a:lumMod val="50000"/>
                  </a:schemeClr>
                </a:solidFill>
                <a:latin charset="0" panose="030F0702030302020204" pitchFamily="66" typeface="Comic Sans MS"/>
              </a:rPr>
              <a:t>Солнышко с весной </a:t>
            </a:r>
            <a:r>
              <a:rPr b="1" dirty="0" lang="ru-RU" smtClean="0">
                <a:solidFill>
                  <a:schemeClr val="accent6">
                    <a:lumMod val="50000"/>
                  </a:schemeClr>
                </a:solidFill>
                <a:latin charset="0" panose="030F0702030302020204" pitchFamily="66" typeface="Comic Sans MS"/>
              </a:rPr>
              <a:t>встречаем</a:t>
            </a:r>
            <a:r>
              <a:rPr dirty="0" lang="ru-RU">
                <a:solidFill>
                  <a:schemeClr val="accent6">
                    <a:lumMod val="50000"/>
                  </a:schemeClr>
                </a:solidFill>
                <a:latin charset="0" panose="030F0702030302020204" pitchFamily="66" typeface="Comic Sans MS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373645917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Маслени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9392"/>
            <a:ext cx="9121013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Ksenia\Downloads\IMG-20230227-WA00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521878"/>
            <a:ext cx="162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Ksenia\Downloads\IMG-20230227-WA00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92" y="450564"/>
            <a:ext cx="162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Ksenia\Downloads\IMG-20230227-WA0023 (1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068" y="-44736"/>
            <a:ext cx="162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Ksenia\Downloads\IMG-20230227-WA002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594956"/>
            <a:ext cx="162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Ksenia\Downloads\IMG-20230227-WA002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134" y="4541270"/>
            <a:ext cx="162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Ksenia\Downloads\IMG-20230227-WA002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162" y="361878"/>
            <a:ext cx="162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Ksenia\Downloads\IMG-20230227-WA001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162" y="4663588"/>
            <a:ext cx="162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Ksenia\Downloads\IMG-20230227-WA0017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90" y="2521878"/>
            <a:ext cx="162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Ksenia\Downloads\IMG-20230227-WA0030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072" y="-99392"/>
            <a:ext cx="162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2771800" y="2060608"/>
            <a:ext cx="3156857" cy="2646944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Все мы в группе как семья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Рады все и ты, и я,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Теплота наших рук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Обойдёт весь наш круг.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69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915</TotalTime>
  <Words>129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Ksenia</dc:creator>
  <cp:lastModifiedBy>Ksenia</cp:lastModifiedBy>
  <cp:revision>27</cp:revision>
  <dcterms:created xsi:type="dcterms:W3CDTF">2023-03-13T16:39:31Z</dcterms:created>
  <dcterms:modified xsi:type="dcterms:W3CDTF">2023-03-22T19:04:47Z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832935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