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4" r:id="rId3"/>
    <p:sldId id="258" r:id="rId4"/>
    <p:sldId id="273" r:id="rId5"/>
    <p:sldId id="265" r:id="rId6"/>
    <p:sldId id="266" r:id="rId7"/>
    <p:sldId id="259" r:id="rId8"/>
    <p:sldId id="269" r:id="rId9"/>
    <p:sldId id="270" r:id="rId10"/>
    <p:sldId id="272" r:id="rId11"/>
    <p:sldId id="261" r:id="rId12"/>
    <p:sldId id="262" r:id="rId13"/>
    <p:sldId id="268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86" d="100"/>
          <a:sy n="86" d="100"/>
        </p:scale>
        <p:origin x="-78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439F7-2413-4382-AC6B-E518A3F0C9E6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390B5-8C9F-4AB9-925D-03B883DB5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2368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24CE3-53C2-4FE6-A8F4-4F4526A61D7A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7307B-984A-49F4-8126-290FA1178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9099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307B-984A-49F4-8126-290FA117898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29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 descr="http://studentwire.co.uk/wp-content/uploads/2013/05/Dance-vic-dd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l="7082" t="2611" r="3002" b="11199"/>
          <a:stretch>
            <a:fillRect/>
          </a:stretch>
        </p:blipFill>
        <p:spPr bwMode="auto">
          <a:xfrm flipH="1">
            <a:off x="6643702" y="2214560"/>
            <a:ext cx="2500298" cy="2739745"/>
          </a:xfrm>
          <a:prstGeom prst="rect">
            <a:avLst/>
          </a:prstGeom>
          <a:noFill/>
        </p:spPr>
      </p:pic>
      <p:pic>
        <p:nvPicPr>
          <p:cNvPr id="12304" name="Picture 16" descr="http://www.concreteworks.su/userFiles/image/technology/3d/pic/sporthobby/2216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CFB"/>
              </a:clrFrom>
              <a:clrTo>
                <a:srgbClr val="FFFCFB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6858016" y="0"/>
            <a:ext cx="2143107" cy="2892989"/>
          </a:xfrm>
          <a:prstGeom prst="rect">
            <a:avLst/>
          </a:prstGeom>
          <a:noFill/>
        </p:spPr>
      </p:pic>
      <p:pic>
        <p:nvPicPr>
          <p:cNvPr id="11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4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4" name="Рисунок 13" descr="6cp6xzg9i.jpg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10000"/>
          </a:blip>
          <a:srcRect l="12386" t="3606" r="13295" b="836"/>
          <a:stretch>
            <a:fillRect/>
          </a:stretch>
        </p:blipFill>
        <p:spPr>
          <a:xfrm>
            <a:off x="142844" y="71420"/>
            <a:ext cx="1785950" cy="3155178"/>
          </a:xfrm>
          <a:prstGeom prst="rect">
            <a:avLst/>
          </a:prstGeom>
        </p:spPr>
      </p:pic>
      <p:pic>
        <p:nvPicPr>
          <p:cNvPr id="12302" name="Picture 14" descr="http://www.concreteworks.su/userFiles/image/technology/3d/pic/sporthobby/2214.jpg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214282" y="2559165"/>
            <a:ext cx="2857520" cy="258433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D1741-7FCD-4566-BF5C-1FC5E1407CB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248650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1" name="Picture 14" descr="http://www.concreteworks.su/userFiles/image/technology/3d/pic/sporthobby/2214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142844" y="2643188"/>
            <a:ext cx="2613604" cy="23637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8" name="Рисунок 7" descr="6cp6xzg9i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10000"/>
          </a:blip>
          <a:srcRect l="12386" t="3606" r="13295" b="836"/>
          <a:stretch>
            <a:fillRect/>
          </a:stretch>
        </p:blipFill>
        <p:spPr>
          <a:xfrm flipH="1">
            <a:off x="7224640" y="1857370"/>
            <a:ext cx="1767079" cy="31218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12" descr="http://studentwire.co.uk/wp-content/uploads/2013/05/Dance-vic-dd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l="7082" t="4131" r="5571" b="11199"/>
          <a:stretch>
            <a:fillRect/>
          </a:stretch>
        </p:blipFill>
        <p:spPr bwMode="auto">
          <a:xfrm flipH="1">
            <a:off x="214282" y="142858"/>
            <a:ext cx="2021172" cy="22396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1" name="Picture 16" descr="http://www.concreteworks.su/userFiles/image/technology/3d/pic/sporthobby/2216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CFB"/>
              </a:clrFrom>
              <a:clrTo>
                <a:srgbClr val="FFFCFB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 flipH="1">
            <a:off x="142844" y="1857370"/>
            <a:ext cx="2230431" cy="301086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http://studentwire.co.uk/wp-content/uploads/2013/05/Dance-vic-dd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l="7082" t="2611" r="3002" b="11199"/>
          <a:stretch>
            <a:fillRect/>
          </a:stretch>
        </p:blipFill>
        <p:spPr bwMode="auto">
          <a:xfrm>
            <a:off x="71406" y="1142990"/>
            <a:ext cx="1785950" cy="1956985"/>
          </a:xfrm>
          <a:prstGeom prst="rect">
            <a:avLst/>
          </a:prstGeom>
          <a:noFill/>
        </p:spPr>
      </p:pic>
      <p:pic>
        <p:nvPicPr>
          <p:cNvPr id="6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3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7" name="Рисунок 6" descr="6cp6xzg9i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10000"/>
          </a:blip>
          <a:srcRect l="12386" t="3606" r="13295" b="836"/>
          <a:stretch>
            <a:fillRect/>
          </a:stretch>
        </p:blipFill>
        <p:spPr>
          <a:xfrm>
            <a:off x="1285852" y="142858"/>
            <a:ext cx="1571636" cy="2776557"/>
          </a:xfrm>
          <a:prstGeom prst="rect">
            <a:avLst/>
          </a:prstGeom>
        </p:spPr>
      </p:pic>
      <p:pic>
        <p:nvPicPr>
          <p:cNvPr id="8" name="Picture 14" descr="http://www.concreteworks.su/userFiles/image/technology/3d/pic/sporthobby/2214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285720" y="2643188"/>
            <a:ext cx="2606636" cy="235743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2">
            <a:lum bright="-20000"/>
          </a:blip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3918"/>
            </a:avLst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23EB15-01F0-415C-8EF2-B2D772801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.ucrazy.ru/files/i/2008.12.30/1230615685_abstract_color_background_picture_3018.jpg"/>
          <p:cNvPicPr>
            <a:picLocks noChangeAspect="1" noChangeArrowheads="1"/>
          </p:cNvPicPr>
          <p:nvPr userDrawn="1"/>
        </p:nvPicPr>
        <p:blipFill>
          <a:blip r:embed="rId14"/>
          <a:srcRect r="362" b="7246"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8140" y="1662110"/>
            <a:ext cx="6478307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2400" i="1" dirty="0" smtClean="0">
                <a:solidFill>
                  <a:srgbClr val="D60093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Система оценивания на уроках физической культуры </a:t>
            </a:r>
          </a:p>
          <a:p>
            <a:pPr algn="ctr"/>
            <a:r>
              <a:rPr lang="ru-RU" sz="2400" i="1" dirty="0" smtClean="0">
                <a:solidFill>
                  <a:srgbClr val="D60093"/>
                </a:soli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МБОУ «Сосновская СОШ»</a:t>
            </a:r>
            <a:endParaRPr lang="ru-RU" sz="2400" i="1" dirty="0">
              <a:solidFill>
                <a:srgbClr val="D60093"/>
              </a:soli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7494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«Сосновская средняя общеобразовательная школа» </a:t>
            </a:r>
          </a:p>
          <a:p>
            <a:pPr algn="ctr"/>
            <a:r>
              <a:rPr lang="ru-RU" altLang="ru-RU" sz="16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Азовского немецкого национального муниципального района Омской области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77293" y="3660638"/>
            <a:ext cx="263110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Разработал: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 ФК 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Писковой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И.С.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36237" y="4443829"/>
            <a:ext cx="1938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Сосновка-2023</a:t>
            </a:r>
            <a:endParaRPr lang="ru-RU" dirty="0"/>
          </a:p>
        </p:txBody>
      </p:sp>
      <p:pic>
        <p:nvPicPr>
          <p:cNvPr id="1026" name="Picture 2" descr="http://ousosn.azov.obr55.ru/files/2020/01/%D0%B3%D0%B5%D1%80%D0%B11-269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829" y="3128246"/>
            <a:ext cx="1025446" cy="1143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ChangeArrowheads="1"/>
          </p:cNvSpPr>
          <p:nvPr/>
        </p:nvSpPr>
        <p:spPr bwMode="auto">
          <a:xfrm>
            <a:off x="179512" y="2492565"/>
            <a:ext cx="4176588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«Телесные»</a:t>
            </a:r>
          </a:p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(длина,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тела,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телосложения)</a:t>
            </a: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4716464" y="2461788"/>
            <a:ext cx="4320032" cy="12618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Психические»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заторможенное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и мышление)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Rectangle 9"/>
          <p:cNvSpPr>
            <a:spLocks noChangeArrowheads="1"/>
          </p:cNvSpPr>
          <p:nvPr/>
        </p:nvSpPr>
        <p:spPr bwMode="auto">
          <a:xfrm>
            <a:off x="2051720" y="627533"/>
            <a:ext cx="5112544" cy="4616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особенности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267744" y="1232285"/>
            <a:ext cx="1331864" cy="115934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20072" y="1232285"/>
            <a:ext cx="1309221" cy="110493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7544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9502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оценивания обучающихся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«Сосновская СОШ» освобожденных от физической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присутствующие на уроках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36854" y="1418068"/>
            <a:ext cx="608057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организации урока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(выдача спортивного инвентаря для обучающихся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5507" y="2138503"/>
            <a:ext cx="59730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Судейская практика спортивных игр во время урока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36854" y="2643758"/>
            <a:ext cx="51426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Судейство во время выполнения нормативов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36854" y="3075806"/>
            <a:ext cx="40112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Дополнительные задания учителя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3579242"/>
            <a:ext cx="320331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оценивание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25184" y="4011910"/>
            <a:ext cx="70567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Помощь в организации и проведение спортивных мероприятий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25184" y="4443958"/>
            <a:ext cx="682327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Фото и видео проводимого мероприятия, публикация статей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516" y="195486"/>
            <a:ext cx="8884980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2000" b="1" i="1" dirty="0">
                <a:solidFill>
                  <a:srgbClr val="0070C0"/>
                </a:solidFill>
                <a:latin typeface="Franklin Gothic Medium" pitchFamily="34" charset="0"/>
                <a:cs typeface="Times New Roman" pitchFamily="18" charset="0"/>
              </a:rPr>
              <a:t>Методические советы учителю физической </a:t>
            </a:r>
            <a:r>
              <a:rPr lang="ru-RU" altLang="ru-RU" sz="2000" b="1" i="1" dirty="0" smtClean="0">
                <a:solidFill>
                  <a:srgbClr val="0070C0"/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endParaRPr lang="ru-RU" altLang="ru-RU" sz="2000" b="1" i="1" dirty="0">
              <a:solidFill>
                <a:srgbClr val="0070C0"/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ctr"/>
            <a:endParaRPr lang="ru-RU" alt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Необходимо знать учителю физической культуры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</a:t>
            </a:r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есткими рамками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нормативов у многих учеников </a:t>
            </a:r>
            <a:r>
              <a:rPr lang="ru-RU" alt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убить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желание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физкультурой.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Четко </a:t>
            </a:r>
            <a:r>
              <a:rPr lang="ru-RU" alt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(отметку)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нормативам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только </a:t>
            </a:r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легкой атлетики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(бег на различные дистанции, прыжки в дину с места, с разбега, метания и др.)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Смотреть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динамику роста результатов,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динамика положительная, то и оценка высокая. </a:t>
            </a:r>
          </a:p>
          <a:p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Оценка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физкультуре </a:t>
            </a:r>
            <a:r>
              <a:rPr lang="ru-RU" alt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складывается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теории и практических навыков.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получил «2» или «3» за практику, то у него есть возможность набрать баллы за теорию. Средняя оценка и будет выставлена.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5. Если даже нормативы сданы не очень хорошо, то всегда есть шанс получить </a:t>
            </a:r>
            <a:r>
              <a:rPr lang="ru-RU" alt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другие виды деятельности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отличную оценку. 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6. Во время оценивания необходимо осуществлять индивидуальный подход, то есть создавать для ученика условия, которые отвечают особенностям его развития, уровню физической подготовленности, состоянию здоровья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myslide.ru/documents_7/e3b7b96ca9ec81bcb405cf432ba9460c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" r="1437" b="13587"/>
          <a:stretch/>
        </p:blipFill>
        <p:spPr bwMode="auto">
          <a:xfrm>
            <a:off x="1115616" y="343525"/>
            <a:ext cx="6778419" cy="4536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5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124957"/>
            <a:ext cx="6785346" cy="2677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в обучении физической культуре во многом зависят от заинтересованности учеников, физических способностей и их активности. А залогом этого, в свою очередь, служат конкретные и посильные цели, достижение которых поощряется тем или иным образом, как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– оценками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detsad922.edu-rb.ru/files/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8" t="11288" r="12763" b="55175"/>
          <a:stretch/>
        </p:blipFill>
        <p:spPr bwMode="auto">
          <a:xfrm>
            <a:off x="467544" y="267494"/>
            <a:ext cx="4913497" cy="16322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2159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849490"/>
              </p:ext>
            </p:extLst>
          </p:nvPr>
        </p:nvGraphicFramePr>
        <p:xfrm>
          <a:off x="251862" y="568396"/>
          <a:ext cx="8760745" cy="3011398"/>
        </p:xfrm>
        <a:graphic>
          <a:graphicData uri="http://schemas.openxmlformats.org/drawingml/2006/table">
            <a:tbl>
              <a:tblPr firstRow="1" firstCol="1" bandRow="1"/>
              <a:tblGrid>
                <a:gridCol w="6984778"/>
                <a:gridCol w="1775967"/>
              </a:tblGrid>
              <a:tr h="55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Личностные</a:t>
                      </a:r>
                      <a:r>
                        <a:rPr lang="ru-RU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результаты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Оценивание</a:t>
                      </a: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54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Стремление к физическому совершенствованию, формированию культуры движения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телосложения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самовыражению в избранном виде спорта</a:t>
                      </a: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физическое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развития</a:t>
                      </a: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6943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готовность оценивать своё поведение и поступки во время проведения совместных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занятий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физической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культурой, участия в спортивных мероприятиях и соревнованиях;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 освоение опыта взаимодействия со сверстниками, форм общения и поведения при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выполнении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учебных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заданий на уроках физической культуры, игровой и соревновательной деятельности</a:t>
                      </a: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Участие в спортивных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мероприятиях, 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7386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Готовность проявлять интерес к истории и развитию физической культуры и спорта в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Российской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Федерации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гордиться победами выдающихся отечественных спортсменов-олимпийцев</a:t>
                      </a: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Тестирование,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проекты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рефераты</a:t>
                      </a:r>
                    </a:p>
                  </a:txBody>
                  <a:tcPr marL="37946" marR="37946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1815" y="123478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ценивания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планируемых результатов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836852"/>
              </p:ext>
            </p:extLst>
          </p:nvPr>
        </p:nvGraphicFramePr>
        <p:xfrm>
          <a:off x="239747" y="3723878"/>
          <a:ext cx="8724741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4608511"/>
                <a:gridCol w="41162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Предметные результаты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Оценивание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R="5080" algn="just">
                        <a:lnSpc>
                          <a:spcPct val="100000"/>
                        </a:lnSpc>
                        <a:spcAft>
                          <a:spcPts val="165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Теоретические знаний согласной рабочей программы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Тестирование, рефераты, кроссворды и т.д.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R="5080" algn="just">
                        <a:lnSpc>
                          <a:spcPct val="100000"/>
                        </a:lnSpc>
                        <a:spcAft>
                          <a:spcPts val="165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Практические навыки по разделам программы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Выполнение заданий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ВФСК ГТО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Нормативы по физической подготовке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885332"/>
              </p:ext>
            </p:extLst>
          </p:nvPr>
        </p:nvGraphicFramePr>
        <p:xfrm>
          <a:off x="251520" y="267493"/>
          <a:ext cx="8712968" cy="4658432"/>
        </p:xfrm>
        <a:graphic>
          <a:graphicData uri="http://schemas.openxmlformats.org/drawingml/2006/table">
            <a:tbl>
              <a:tblPr firstRow="1" firstCol="1" bandRow="1"/>
              <a:tblGrid>
                <a:gridCol w="7427448"/>
                <a:gridCol w="1285520"/>
              </a:tblGrid>
              <a:tr h="136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Метапредметные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результаты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Оценивание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933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8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Универсальные познавательные действия: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394970" indent="-6350" algn="just">
                        <a:lnSpc>
                          <a:spcPct val="100000"/>
                        </a:lnSpc>
                        <a:spcAft>
                          <a:spcPts val="165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устанавливать причинно-следственную связь между подготовкой мест занятий на открытых площадках и правилами предупреждения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травматизма;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080" algn="just">
                        <a:lnSpc>
                          <a:spcPct val="100000"/>
                        </a:lnSpc>
                        <a:spcAft>
                          <a:spcPts val="165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анализировать влияние занятий физической культурой и спортом на воспитание положительных качеств личности, устанавливать возможность профилактики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вредных привычек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Доклад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8121">
                <a:tc>
                  <a:txBody>
                    <a:bodyPr/>
                    <a:lstStyle/>
                    <a:p>
                      <a:pPr marL="111125" indent="-6350" algn="l">
                        <a:lnSpc>
                          <a:spcPct val="100000"/>
                        </a:lnSpc>
                        <a:spcAft>
                          <a:spcPts val="18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Универсальные коммуникативные действия: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5080" algn="just">
                        <a:lnSpc>
                          <a:spcPct val="100000"/>
                        </a:lnSpc>
                        <a:spcAft>
                          <a:spcPts val="165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наблюдать, анализировать и контролировать технику выполнения физических упражнений другими учащимися, сравнивать её с эталонным образцом, выявлять ошибки и предлагать способы их устранения;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508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изучать и коллективно обсуждать технику «иллюстративного образца» разучиваемого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упражнения,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рассматривать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моделировать появление ошибок, анализировать возможные причины их появления, выяснять способы их устранения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Экспертная оценка, работа в группах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06496">
                <a:tc>
                  <a:txBody>
                    <a:bodyPr/>
                    <a:lstStyle/>
                    <a:p>
                      <a:pPr marL="111125" indent="-6350" algn="l">
                        <a:lnSpc>
                          <a:spcPct val="100000"/>
                        </a:lnSpc>
                        <a:spcAft>
                          <a:spcPts val="18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Универсальные учебные регулятивные действия: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разучивать и выполнять технические действия в игровых видах спорта, активно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взаимодействуют</a:t>
                      </a:r>
                      <a:r>
                        <a:rPr lang="ru-RU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совместных тактических действиях в защите и нападении, терпимо относится к ошибкам игроков своей команды и команды соперников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Наблюдение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 командной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игрой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46" marR="503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597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86250"/>
            <a:ext cx="3024336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 для занятий </a:t>
            </a:r>
          </a:p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культурой</a:t>
            </a:r>
          </a:p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</a:t>
            </a:r>
          </a:p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«Сосновская СОШ»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3" t="15362" r="12580" b="8656"/>
          <a:stretch/>
        </p:blipFill>
        <p:spPr bwMode="auto">
          <a:xfrm>
            <a:off x="6297224" y="260260"/>
            <a:ext cx="2592288" cy="18785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6710958" y="1687173"/>
            <a:ext cx="20472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Тренажерный зал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54" y="2116057"/>
            <a:ext cx="3857489" cy="28927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2446211" y="4514770"/>
            <a:ext cx="16145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Дартс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-клуб»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268" y="232092"/>
            <a:ext cx="2579899" cy="19349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3938928" y="1707654"/>
            <a:ext cx="19405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зал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8" t="32794" r="14300" b="1718"/>
          <a:stretch/>
        </p:blipFill>
        <p:spPr bwMode="auto">
          <a:xfrm>
            <a:off x="4206752" y="2300663"/>
            <a:ext cx="4521295" cy="27233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Прямоугольник 13"/>
          <p:cNvSpPr/>
          <p:nvPr/>
        </p:nvSpPr>
        <p:spPr>
          <a:xfrm>
            <a:off x="6297224" y="4514770"/>
            <a:ext cx="22852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«Шахматный клуб»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5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9" t="14347" r="12249" b="22403"/>
          <a:stretch/>
        </p:blipFill>
        <p:spPr bwMode="auto">
          <a:xfrm>
            <a:off x="5364088" y="2872727"/>
            <a:ext cx="3484050" cy="2136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20" y="4577440"/>
            <a:ext cx="277544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Волейбольная площадка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5486"/>
            <a:ext cx="864096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помещения для занятий физической культурой</a:t>
            </a:r>
          </a:p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«Сосновская СОШ»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07"/>
          <a:stretch/>
        </p:blipFill>
        <p:spPr bwMode="auto">
          <a:xfrm>
            <a:off x="5951932" y="1047186"/>
            <a:ext cx="2896206" cy="16159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83291" y="2285501"/>
            <a:ext cx="24334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стадион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8"/>
          <a:stretch/>
        </p:blipFill>
        <p:spPr bwMode="auto">
          <a:xfrm rot="16200000">
            <a:off x="1593074" y="2149847"/>
            <a:ext cx="1816626" cy="3777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778094" y="4577440"/>
            <a:ext cx="15728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Лыжная база</a:t>
            </a:r>
            <a:endParaRPr lang="ru-RU" dirty="0"/>
          </a:p>
        </p:txBody>
      </p:sp>
      <p:sp>
        <p:nvSpPr>
          <p:cNvPr id="2" name="AutoShape 2" descr="IMG_20230116_1447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IMG_20230116_14474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IMG_20230116_14474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1" b="21435"/>
          <a:stretch/>
        </p:blipFill>
        <p:spPr bwMode="auto">
          <a:xfrm>
            <a:off x="323528" y="1091371"/>
            <a:ext cx="4909133" cy="17972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41205" y="2503395"/>
            <a:ext cx="223638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Хоккейная коробка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5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7494"/>
            <a:ext cx="6768752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оценивания на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 физической культуры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Экспертная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Шкала нормативов 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Активность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собственных тестов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рогресс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(тестирование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рефераты, устные ответы, презентации, дифференцированный зачет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Маршрутные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листы, листы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055" y="3291830"/>
            <a:ext cx="7786892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вне урока (дополнительное оценивание)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Участие в соревнованиях (школьная программа)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Помощь в организации и проведение спортивных мероприятий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Участие в Всероссийской олимпиаде школьников, проекты, НОУ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Выполнение ВФСК ГТО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54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27"/>
          <a:stretch/>
        </p:blipFill>
        <p:spPr bwMode="auto">
          <a:xfrm>
            <a:off x="395536" y="716036"/>
            <a:ext cx="8280920" cy="183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267494"/>
            <a:ext cx="394332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«+» по разделу «Волейбол»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35"/>
          <a:stretch/>
        </p:blipFill>
        <p:spPr bwMode="auto">
          <a:xfrm>
            <a:off x="424273" y="3219822"/>
            <a:ext cx="8180175" cy="1671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627784" y="2715766"/>
            <a:ext cx="421583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«+» по разделу «Гимнастика»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5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48" y="636826"/>
            <a:ext cx="8879051" cy="260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14097" y="195486"/>
            <a:ext cx="309482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аттестация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596" y="3435846"/>
            <a:ext cx="887905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Итоговая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 выставляется с учетом теоретических и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с учетом динамики физической подготовленности.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Ученик, не пропустивший ни одного урока без уважительной причины,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Ученик, который занимался на всех уроках физической культуры</a:t>
            </a:r>
          </a:p>
        </p:txBody>
      </p:sp>
    </p:spTree>
    <p:extLst>
      <p:ext uri="{BB962C8B-B14F-4D97-AF65-F5344CB8AC3E}">
        <p14:creationId xmlns:p14="http://schemas.microsoft.com/office/powerpoint/2010/main" val="16365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780</Words>
  <Application>Microsoft Office PowerPoint</Application>
  <PresentationFormat>Экран (16:9)</PresentationFormat>
  <Paragraphs>103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Volt</cp:lastModifiedBy>
  <cp:revision>76</cp:revision>
  <dcterms:created xsi:type="dcterms:W3CDTF">2016-06-02T08:30:46Z</dcterms:created>
  <dcterms:modified xsi:type="dcterms:W3CDTF">2023-01-20T05:35:42Z</dcterms:modified>
</cp:coreProperties>
</file>