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71" r:id="rId4"/>
    <p:sldId id="263" r:id="rId5"/>
    <p:sldId id="264" r:id="rId6"/>
    <p:sldId id="267" r:id="rId7"/>
    <p:sldId id="272" r:id="rId8"/>
    <p:sldId id="266" r:id="rId9"/>
    <p:sldId id="268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A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Динамика показателей готовности к адекватному выбору профессии по шкалам</a:t>
            </a:r>
          </a:p>
        </c:rich>
      </c:tx>
      <c:layout>
        <c:manualLayout>
          <c:xMode val="edge"/>
          <c:yMode val="edge"/>
          <c:x val="0.15372168284789667"/>
          <c:y val="1.9685039370078754E-2"/>
        </c:manualLayout>
      </c:layout>
      <c:overlay val="0"/>
      <c:spPr>
        <a:noFill/>
        <a:ln w="25368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8122978646807911"/>
          <c:y val="0.19237141556962825"/>
          <c:w val="0.81877022653721732"/>
          <c:h val="0.50547030406365456"/>
        </c:manualLayout>
      </c:layout>
      <c:lineChart>
        <c:grouping val="standar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до возд.</c:v>
                </c:pt>
              </c:strCache>
            </c:strRef>
          </c:tx>
          <c:spPr>
            <a:ln w="25368">
              <a:pattFill prst="pct75">
                <a:fgClr>
                  <a:srgbClr val="000000"/>
                </a:fgClr>
                <a:bgClr>
                  <a:srgbClr val="FFFFFF"/>
                </a:bgClr>
              </a:pattFill>
              <a:prstDash val="solid"/>
            </a:ln>
          </c:spPr>
          <c:marker>
            <c:symbol val="diamond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strRef>
              <c:f>Sheet1!$B$1:$G$1</c:f>
              <c:strCache>
                <c:ptCount val="6"/>
                <c:pt idx="0">
                  <c:v>информированность</c:v>
                </c:pt>
                <c:pt idx="1">
                  <c:v>принятие решения</c:v>
                </c:pt>
                <c:pt idx="2">
                  <c:v>автономность</c:v>
                </c:pt>
                <c:pt idx="3">
                  <c:v>планирование</c:v>
                </c:pt>
                <c:pt idx="4">
                  <c:v>эмоциональность</c:v>
                </c:pt>
                <c:pt idx="5">
                  <c:v>общая готовн.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8.11</c:v>
                </c:pt>
                <c:pt idx="1">
                  <c:v>11.219999999999999</c:v>
                </c:pt>
                <c:pt idx="2">
                  <c:v>12.38</c:v>
                </c:pt>
                <c:pt idx="3">
                  <c:v>12.709999999999999</c:v>
                </c:pt>
                <c:pt idx="4">
                  <c:v>13.51</c:v>
                </c:pt>
                <c:pt idx="5">
                  <c:v>57.93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991-4C3D-BF56-424B8BEB51F7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после возд.</c:v>
                </c:pt>
              </c:strCache>
            </c:strRef>
          </c:tx>
          <c:spPr>
            <a:ln w="38051">
              <a:solidFill>
                <a:srgbClr val="0000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cat>
            <c:strRef>
              <c:f>Sheet1!$B$1:$G$1</c:f>
              <c:strCache>
                <c:ptCount val="6"/>
                <c:pt idx="0">
                  <c:v>информированность</c:v>
                </c:pt>
                <c:pt idx="1">
                  <c:v>принятие решения</c:v>
                </c:pt>
                <c:pt idx="2">
                  <c:v>автономность</c:v>
                </c:pt>
                <c:pt idx="3">
                  <c:v>планирование</c:v>
                </c:pt>
                <c:pt idx="4">
                  <c:v>эмоциональность</c:v>
                </c:pt>
                <c:pt idx="5">
                  <c:v>общая готовн.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12.62</c:v>
                </c:pt>
                <c:pt idx="1">
                  <c:v>15.69</c:v>
                </c:pt>
                <c:pt idx="2">
                  <c:v>16.07</c:v>
                </c:pt>
                <c:pt idx="3">
                  <c:v>16.36</c:v>
                </c:pt>
                <c:pt idx="4">
                  <c:v>17.47</c:v>
                </c:pt>
                <c:pt idx="5">
                  <c:v>78.2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991-4C3D-BF56-424B8BEB51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144592"/>
        <c:axId val="149139496"/>
      </c:lineChart>
      <c:catAx>
        <c:axId val="14914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49139496"/>
        <c:crosses val="autoZero"/>
        <c:auto val="1"/>
        <c:lblAlgn val="ctr"/>
        <c:lblOffset val="100"/>
        <c:tickMarkSkip val="1"/>
        <c:noMultiLvlLbl val="0"/>
      </c:catAx>
      <c:valAx>
        <c:axId val="149139496"/>
        <c:scaling>
          <c:orientation val="minMax"/>
          <c:max val="79"/>
          <c:min val="8"/>
        </c:scaling>
        <c:delete val="0"/>
        <c:axPos val="l"/>
        <c:majorGridlines>
          <c:spPr>
            <a:ln w="3171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49144592"/>
        <c:crosses val="autoZero"/>
        <c:crossBetween val="midCat"/>
      </c:valAx>
      <c:dTable>
        <c:showHorzBorder val="1"/>
        <c:showVertBorder val="1"/>
        <c:showOutline val="1"/>
        <c:showKeys val="1"/>
        <c:spPr>
          <a:ln w="12684">
            <a:solidFill>
              <a:srgbClr val="000000"/>
            </a:solidFill>
            <a:prstDash val="solid"/>
          </a:ln>
        </c:spPr>
      </c:dTable>
      <c:spPr>
        <a:noFill/>
        <a:ln w="12684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2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785CFC-12B2-44B0-9D9F-149E10C515D6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EB97E1-A9EA-4E4B-8B37-FC24A331F5F5}">
      <dgm:prSet phldrT="[Текст]"/>
      <dgm:spPr/>
      <dgm:t>
        <a:bodyPr/>
        <a:lstStyle/>
        <a:p>
          <a:r>
            <a:rPr lang="ru-RU" b="1" i="1" dirty="0" smtClean="0"/>
            <a:t>развитие личностного самоопределения</a:t>
          </a:r>
          <a:endParaRPr lang="ru-RU" dirty="0"/>
        </a:p>
      </dgm:t>
    </dgm:pt>
    <dgm:pt modelId="{B7FA6E30-4FD9-4259-8C26-421BC67ED005}" type="parTrans" cxnId="{0AA3FE34-46EF-4742-81CC-E79679B0BF98}">
      <dgm:prSet/>
      <dgm:spPr/>
      <dgm:t>
        <a:bodyPr/>
        <a:lstStyle/>
        <a:p>
          <a:endParaRPr lang="ru-RU"/>
        </a:p>
      </dgm:t>
    </dgm:pt>
    <dgm:pt modelId="{329747F7-7450-4C9D-8137-1AADF348E1A9}" type="sibTrans" cxnId="{0AA3FE34-46EF-4742-81CC-E79679B0BF98}">
      <dgm:prSet/>
      <dgm:spPr/>
      <dgm:t>
        <a:bodyPr/>
        <a:lstStyle/>
        <a:p>
          <a:endParaRPr lang="ru-RU"/>
        </a:p>
      </dgm:t>
    </dgm:pt>
    <dgm:pt modelId="{E1030836-FC42-41D2-9480-CBA83FD4134F}">
      <dgm:prSet phldrT="[Текст]"/>
      <dgm:spPr/>
      <dgm:t>
        <a:bodyPr/>
        <a:lstStyle/>
        <a:p>
          <a:r>
            <a:rPr lang="ru-RU" b="1" i="1" dirty="0" smtClean="0"/>
            <a:t>развитие социального самоопределения</a:t>
          </a:r>
          <a:endParaRPr lang="ru-RU" dirty="0"/>
        </a:p>
      </dgm:t>
    </dgm:pt>
    <dgm:pt modelId="{4080D59C-420B-41FA-AA75-751A3422FA39}" type="parTrans" cxnId="{05C0F9F5-002A-49D0-B41F-3E94CB5FCB0F}">
      <dgm:prSet/>
      <dgm:spPr/>
      <dgm:t>
        <a:bodyPr/>
        <a:lstStyle/>
        <a:p>
          <a:endParaRPr lang="ru-RU"/>
        </a:p>
      </dgm:t>
    </dgm:pt>
    <dgm:pt modelId="{D75CB30E-7A0E-4BFB-ACD3-BCCFED3DA89A}" type="sibTrans" cxnId="{05C0F9F5-002A-49D0-B41F-3E94CB5FCB0F}">
      <dgm:prSet/>
      <dgm:spPr/>
      <dgm:t>
        <a:bodyPr/>
        <a:lstStyle/>
        <a:p>
          <a:endParaRPr lang="ru-RU"/>
        </a:p>
      </dgm:t>
    </dgm:pt>
    <dgm:pt modelId="{CD916A4C-F722-47FA-8D09-C57C22B20FB2}">
      <dgm:prSet phldrT="[Текст]"/>
      <dgm:spPr/>
      <dgm:t>
        <a:bodyPr/>
        <a:lstStyle/>
        <a:p>
          <a:r>
            <a:rPr lang="ru-RU" b="1" i="1" dirty="0" smtClean="0"/>
            <a:t>развитие профессионального самоопределения</a:t>
          </a:r>
          <a:endParaRPr lang="ru-RU" dirty="0"/>
        </a:p>
      </dgm:t>
    </dgm:pt>
    <dgm:pt modelId="{3A578D82-D252-4B7C-B4F7-1BF0A3539129}" type="parTrans" cxnId="{19F2D2B8-27DB-443A-BC21-7E8D9CFDC24F}">
      <dgm:prSet/>
      <dgm:spPr/>
      <dgm:t>
        <a:bodyPr/>
        <a:lstStyle/>
        <a:p>
          <a:endParaRPr lang="ru-RU"/>
        </a:p>
      </dgm:t>
    </dgm:pt>
    <dgm:pt modelId="{EA169BD1-191F-4D00-90EC-C3D989722530}" type="sibTrans" cxnId="{19F2D2B8-27DB-443A-BC21-7E8D9CFDC24F}">
      <dgm:prSet/>
      <dgm:spPr/>
      <dgm:t>
        <a:bodyPr/>
        <a:lstStyle/>
        <a:p>
          <a:endParaRPr lang="ru-RU"/>
        </a:p>
      </dgm:t>
    </dgm:pt>
    <dgm:pt modelId="{07E9718D-B636-41F9-A4E9-4A1CF9DD307A}" type="pres">
      <dgm:prSet presAssocID="{4A785CFC-12B2-44B0-9D9F-149E10C51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BDC4A8-621E-4BF0-9F3F-21CA171263CA}" type="pres">
      <dgm:prSet presAssocID="{9FEB97E1-A9EA-4E4B-8B37-FC24A331F5F5}" presName="composite" presStyleCnt="0"/>
      <dgm:spPr/>
    </dgm:pt>
    <dgm:pt modelId="{65D46AC2-D59E-4306-BF18-7D0747071B74}" type="pres">
      <dgm:prSet presAssocID="{9FEB97E1-A9EA-4E4B-8B37-FC24A331F5F5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4CA2AF-5108-49AF-8601-5A549E22C532}" type="pres">
      <dgm:prSet presAssocID="{9FEB97E1-A9EA-4E4B-8B37-FC24A331F5F5}" presName="rect2" presStyleLbl="fgImgPlace1" presStyleIdx="0" presStyleCnt="3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7DD5165-CB2C-4797-9BAA-FB32AC5842B6}" type="pres">
      <dgm:prSet presAssocID="{329747F7-7450-4C9D-8137-1AADF348E1A9}" presName="sibTrans" presStyleCnt="0"/>
      <dgm:spPr/>
    </dgm:pt>
    <dgm:pt modelId="{1D451672-CC67-4A3D-95E4-00F667620F08}" type="pres">
      <dgm:prSet presAssocID="{E1030836-FC42-41D2-9480-CBA83FD4134F}" presName="composite" presStyleCnt="0"/>
      <dgm:spPr/>
    </dgm:pt>
    <dgm:pt modelId="{B4F2899E-272E-4611-83F2-051EDFCCAD3E}" type="pres">
      <dgm:prSet presAssocID="{E1030836-FC42-41D2-9480-CBA83FD4134F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04B4DF-680F-4515-85D6-C43F2A8049B7}" type="pres">
      <dgm:prSet presAssocID="{E1030836-FC42-41D2-9480-CBA83FD4134F}" presName="rect2" presStyleLbl="fgImgPlace1" presStyleIdx="1" presStyleCnt="3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3A961AC-A41D-4C09-BAC3-E468A77B7FEC}" type="pres">
      <dgm:prSet presAssocID="{D75CB30E-7A0E-4BFB-ACD3-BCCFED3DA89A}" presName="sibTrans" presStyleCnt="0"/>
      <dgm:spPr/>
    </dgm:pt>
    <dgm:pt modelId="{21A468B0-3BE3-4D69-AEC2-F98EEF64049E}" type="pres">
      <dgm:prSet presAssocID="{CD916A4C-F722-47FA-8D09-C57C22B20FB2}" presName="composite" presStyleCnt="0"/>
      <dgm:spPr/>
    </dgm:pt>
    <dgm:pt modelId="{273B65D9-EAC2-4D19-A32A-119FAA05ED96}" type="pres">
      <dgm:prSet presAssocID="{CD916A4C-F722-47FA-8D09-C57C22B20FB2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F4D30D-1A2B-42BB-8FC5-EEC3BD06DE75}" type="pres">
      <dgm:prSet presAssocID="{CD916A4C-F722-47FA-8D09-C57C22B20FB2}" presName="rect2" presStyleLbl="fgImgPlace1" presStyleIdx="2" presStyleCnt="3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05C0F9F5-002A-49D0-B41F-3E94CB5FCB0F}" srcId="{4A785CFC-12B2-44B0-9D9F-149E10C515D6}" destId="{E1030836-FC42-41D2-9480-CBA83FD4134F}" srcOrd="1" destOrd="0" parTransId="{4080D59C-420B-41FA-AA75-751A3422FA39}" sibTransId="{D75CB30E-7A0E-4BFB-ACD3-BCCFED3DA89A}"/>
    <dgm:cxn modelId="{D0025672-1708-4410-AD93-36735D7EA850}" type="presOf" srcId="{E1030836-FC42-41D2-9480-CBA83FD4134F}" destId="{B4F2899E-272E-4611-83F2-051EDFCCAD3E}" srcOrd="0" destOrd="0" presId="urn:microsoft.com/office/officeart/2008/layout/PictureStrips"/>
    <dgm:cxn modelId="{509E34CD-97D5-4EE6-B0E9-DFE0EB017E4F}" type="presOf" srcId="{CD916A4C-F722-47FA-8D09-C57C22B20FB2}" destId="{273B65D9-EAC2-4D19-A32A-119FAA05ED96}" srcOrd="0" destOrd="0" presId="urn:microsoft.com/office/officeart/2008/layout/PictureStrips"/>
    <dgm:cxn modelId="{7C550520-30D1-45D5-B896-43D10A7B2784}" type="presOf" srcId="{4A785CFC-12B2-44B0-9D9F-149E10C515D6}" destId="{07E9718D-B636-41F9-A4E9-4A1CF9DD307A}" srcOrd="0" destOrd="0" presId="urn:microsoft.com/office/officeart/2008/layout/PictureStrips"/>
    <dgm:cxn modelId="{19F2D2B8-27DB-443A-BC21-7E8D9CFDC24F}" srcId="{4A785CFC-12B2-44B0-9D9F-149E10C515D6}" destId="{CD916A4C-F722-47FA-8D09-C57C22B20FB2}" srcOrd="2" destOrd="0" parTransId="{3A578D82-D252-4B7C-B4F7-1BF0A3539129}" sibTransId="{EA169BD1-191F-4D00-90EC-C3D989722530}"/>
    <dgm:cxn modelId="{73DAB5B3-BC8E-4A42-9920-8AA845C02752}" type="presOf" srcId="{9FEB97E1-A9EA-4E4B-8B37-FC24A331F5F5}" destId="{65D46AC2-D59E-4306-BF18-7D0747071B74}" srcOrd="0" destOrd="0" presId="urn:microsoft.com/office/officeart/2008/layout/PictureStrips"/>
    <dgm:cxn modelId="{0AA3FE34-46EF-4742-81CC-E79679B0BF98}" srcId="{4A785CFC-12B2-44B0-9D9F-149E10C515D6}" destId="{9FEB97E1-A9EA-4E4B-8B37-FC24A331F5F5}" srcOrd="0" destOrd="0" parTransId="{B7FA6E30-4FD9-4259-8C26-421BC67ED005}" sibTransId="{329747F7-7450-4C9D-8137-1AADF348E1A9}"/>
    <dgm:cxn modelId="{68AB2BF2-F2CA-425B-8DDF-3FBDDFA19BC9}" type="presParOf" srcId="{07E9718D-B636-41F9-A4E9-4A1CF9DD307A}" destId="{02BDC4A8-621E-4BF0-9F3F-21CA171263CA}" srcOrd="0" destOrd="0" presId="urn:microsoft.com/office/officeart/2008/layout/PictureStrips"/>
    <dgm:cxn modelId="{418E9630-133E-4356-A131-D658B25F419C}" type="presParOf" srcId="{02BDC4A8-621E-4BF0-9F3F-21CA171263CA}" destId="{65D46AC2-D59E-4306-BF18-7D0747071B74}" srcOrd="0" destOrd="0" presId="urn:microsoft.com/office/officeart/2008/layout/PictureStrips"/>
    <dgm:cxn modelId="{DEEE45E0-A755-45E2-B2A7-F547D622FB29}" type="presParOf" srcId="{02BDC4A8-621E-4BF0-9F3F-21CA171263CA}" destId="{CE4CA2AF-5108-49AF-8601-5A549E22C532}" srcOrd="1" destOrd="0" presId="urn:microsoft.com/office/officeart/2008/layout/PictureStrips"/>
    <dgm:cxn modelId="{B7947500-5607-4FF8-9B0A-6F2B0EDBC628}" type="presParOf" srcId="{07E9718D-B636-41F9-A4E9-4A1CF9DD307A}" destId="{C7DD5165-CB2C-4797-9BAA-FB32AC5842B6}" srcOrd="1" destOrd="0" presId="urn:microsoft.com/office/officeart/2008/layout/PictureStrips"/>
    <dgm:cxn modelId="{FBFD7469-08E6-4C88-A8B6-425AEAB1D406}" type="presParOf" srcId="{07E9718D-B636-41F9-A4E9-4A1CF9DD307A}" destId="{1D451672-CC67-4A3D-95E4-00F667620F08}" srcOrd="2" destOrd="0" presId="urn:microsoft.com/office/officeart/2008/layout/PictureStrips"/>
    <dgm:cxn modelId="{5E5AD01E-895B-42C0-A454-2EF10BE34A74}" type="presParOf" srcId="{1D451672-CC67-4A3D-95E4-00F667620F08}" destId="{B4F2899E-272E-4611-83F2-051EDFCCAD3E}" srcOrd="0" destOrd="0" presId="urn:microsoft.com/office/officeart/2008/layout/PictureStrips"/>
    <dgm:cxn modelId="{961E50D6-EFA1-4D04-83F3-18907CFCC786}" type="presParOf" srcId="{1D451672-CC67-4A3D-95E4-00F667620F08}" destId="{2404B4DF-680F-4515-85D6-C43F2A8049B7}" srcOrd="1" destOrd="0" presId="urn:microsoft.com/office/officeart/2008/layout/PictureStrips"/>
    <dgm:cxn modelId="{A858A120-CD74-49B0-B097-EFBC79BF17E5}" type="presParOf" srcId="{07E9718D-B636-41F9-A4E9-4A1CF9DD307A}" destId="{73A961AC-A41D-4C09-BAC3-E468A77B7FEC}" srcOrd="3" destOrd="0" presId="urn:microsoft.com/office/officeart/2008/layout/PictureStrips"/>
    <dgm:cxn modelId="{F8B10365-5026-43E5-944D-6AB3401D3872}" type="presParOf" srcId="{07E9718D-B636-41F9-A4E9-4A1CF9DD307A}" destId="{21A468B0-3BE3-4D69-AEC2-F98EEF64049E}" srcOrd="4" destOrd="0" presId="urn:microsoft.com/office/officeart/2008/layout/PictureStrips"/>
    <dgm:cxn modelId="{91DAE290-1026-4A45-B36D-32A71DA1FA4B}" type="presParOf" srcId="{21A468B0-3BE3-4D69-AEC2-F98EEF64049E}" destId="{273B65D9-EAC2-4D19-A32A-119FAA05ED96}" srcOrd="0" destOrd="0" presId="urn:microsoft.com/office/officeart/2008/layout/PictureStrips"/>
    <dgm:cxn modelId="{1138E66A-2A00-4C45-9F87-1B665CCE8B89}" type="presParOf" srcId="{21A468B0-3BE3-4D69-AEC2-F98EEF64049E}" destId="{47F4D30D-1A2B-42BB-8FC5-EEC3BD06DE7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785CFC-12B2-44B0-9D9F-149E10C515D6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EB97E1-A9EA-4E4B-8B37-FC24A331F5F5}">
      <dgm:prSet phldrT="[Текст]"/>
      <dgm:spPr/>
      <dgm:t>
        <a:bodyPr/>
        <a:lstStyle/>
        <a:p>
          <a:r>
            <a:rPr lang="ru-RU" b="1" i="1" dirty="0" smtClean="0"/>
            <a:t>«Профессиональная готовность» (</a:t>
          </a:r>
          <a:r>
            <a:rPr lang="ru-RU" b="1" i="1" dirty="0" err="1" smtClean="0"/>
            <a:t>А.П.Чернявская</a:t>
          </a:r>
          <a:r>
            <a:rPr lang="ru-RU" b="1" i="1" dirty="0" smtClean="0"/>
            <a:t>)</a:t>
          </a:r>
          <a:endParaRPr lang="ru-RU" dirty="0"/>
        </a:p>
      </dgm:t>
    </dgm:pt>
    <dgm:pt modelId="{B7FA6E30-4FD9-4259-8C26-421BC67ED005}" type="parTrans" cxnId="{0AA3FE34-46EF-4742-81CC-E79679B0BF98}">
      <dgm:prSet/>
      <dgm:spPr/>
      <dgm:t>
        <a:bodyPr/>
        <a:lstStyle/>
        <a:p>
          <a:endParaRPr lang="ru-RU"/>
        </a:p>
      </dgm:t>
    </dgm:pt>
    <dgm:pt modelId="{329747F7-7450-4C9D-8137-1AADF348E1A9}" type="sibTrans" cxnId="{0AA3FE34-46EF-4742-81CC-E79679B0BF98}">
      <dgm:prSet/>
      <dgm:spPr/>
      <dgm:t>
        <a:bodyPr/>
        <a:lstStyle/>
        <a:p>
          <a:endParaRPr lang="ru-RU"/>
        </a:p>
      </dgm:t>
    </dgm:pt>
    <dgm:pt modelId="{E1030836-FC42-41D2-9480-CBA83FD4134F}">
      <dgm:prSet phldrT="[Текст]"/>
      <dgm:spPr/>
      <dgm:t>
        <a:bodyPr/>
        <a:lstStyle/>
        <a:p>
          <a:r>
            <a:rPr lang="ru-RU" b="1" i="1" dirty="0" smtClean="0"/>
            <a:t>Тест </a:t>
          </a:r>
          <a:r>
            <a:rPr lang="ru-RU" b="1" i="1" dirty="0" err="1" smtClean="0"/>
            <a:t>смысложизненных</a:t>
          </a:r>
          <a:r>
            <a:rPr lang="ru-RU" b="1" i="1" dirty="0" smtClean="0"/>
            <a:t> ориентаций Д.А. Леонтьева (СЖО)</a:t>
          </a:r>
          <a:endParaRPr lang="ru-RU" dirty="0"/>
        </a:p>
      </dgm:t>
    </dgm:pt>
    <dgm:pt modelId="{4080D59C-420B-41FA-AA75-751A3422FA39}" type="parTrans" cxnId="{05C0F9F5-002A-49D0-B41F-3E94CB5FCB0F}">
      <dgm:prSet/>
      <dgm:spPr/>
      <dgm:t>
        <a:bodyPr/>
        <a:lstStyle/>
        <a:p>
          <a:endParaRPr lang="ru-RU"/>
        </a:p>
      </dgm:t>
    </dgm:pt>
    <dgm:pt modelId="{D75CB30E-7A0E-4BFB-ACD3-BCCFED3DA89A}" type="sibTrans" cxnId="{05C0F9F5-002A-49D0-B41F-3E94CB5FCB0F}">
      <dgm:prSet/>
      <dgm:spPr/>
      <dgm:t>
        <a:bodyPr/>
        <a:lstStyle/>
        <a:p>
          <a:endParaRPr lang="ru-RU"/>
        </a:p>
      </dgm:t>
    </dgm:pt>
    <dgm:pt modelId="{CD916A4C-F722-47FA-8D09-C57C22B20FB2}">
      <dgm:prSet phldrT="[Текст]"/>
      <dgm:spPr/>
      <dgm:t>
        <a:bodyPr/>
        <a:lstStyle/>
        <a:p>
          <a:r>
            <a:rPr lang="ru-RU" b="1" i="1" dirty="0" smtClean="0"/>
            <a:t>«Диагностика межличностных отношений» (</a:t>
          </a:r>
          <a:r>
            <a:rPr lang="ru-RU" b="1" i="1" dirty="0" err="1" smtClean="0"/>
            <a:t>Т.Лири</a:t>
          </a:r>
          <a:r>
            <a:rPr lang="ru-RU" b="1" i="1" dirty="0" smtClean="0"/>
            <a:t>)</a:t>
          </a:r>
          <a:endParaRPr lang="ru-RU" dirty="0"/>
        </a:p>
      </dgm:t>
    </dgm:pt>
    <dgm:pt modelId="{3A578D82-D252-4B7C-B4F7-1BF0A3539129}" type="parTrans" cxnId="{19F2D2B8-27DB-443A-BC21-7E8D9CFDC24F}">
      <dgm:prSet/>
      <dgm:spPr/>
      <dgm:t>
        <a:bodyPr/>
        <a:lstStyle/>
        <a:p>
          <a:endParaRPr lang="ru-RU"/>
        </a:p>
      </dgm:t>
    </dgm:pt>
    <dgm:pt modelId="{EA169BD1-191F-4D00-90EC-C3D989722530}" type="sibTrans" cxnId="{19F2D2B8-27DB-443A-BC21-7E8D9CFDC24F}">
      <dgm:prSet/>
      <dgm:spPr/>
      <dgm:t>
        <a:bodyPr/>
        <a:lstStyle/>
        <a:p>
          <a:endParaRPr lang="ru-RU"/>
        </a:p>
      </dgm:t>
    </dgm:pt>
    <dgm:pt modelId="{07E9718D-B636-41F9-A4E9-4A1CF9DD307A}" type="pres">
      <dgm:prSet presAssocID="{4A785CFC-12B2-44B0-9D9F-149E10C515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BDC4A8-621E-4BF0-9F3F-21CA171263CA}" type="pres">
      <dgm:prSet presAssocID="{9FEB97E1-A9EA-4E4B-8B37-FC24A331F5F5}" presName="composite" presStyleCnt="0"/>
      <dgm:spPr/>
    </dgm:pt>
    <dgm:pt modelId="{65D46AC2-D59E-4306-BF18-7D0747071B74}" type="pres">
      <dgm:prSet presAssocID="{9FEB97E1-A9EA-4E4B-8B37-FC24A331F5F5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4CA2AF-5108-49AF-8601-5A549E22C532}" type="pres">
      <dgm:prSet presAssocID="{9FEB97E1-A9EA-4E4B-8B37-FC24A331F5F5}" presName="rect2" presStyleLbl="fgImgPlace1" presStyleIdx="0" presStyleCnt="3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7DD5165-CB2C-4797-9BAA-FB32AC5842B6}" type="pres">
      <dgm:prSet presAssocID="{329747F7-7450-4C9D-8137-1AADF348E1A9}" presName="sibTrans" presStyleCnt="0"/>
      <dgm:spPr/>
    </dgm:pt>
    <dgm:pt modelId="{1D451672-CC67-4A3D-95E4-00F667620F08}" type="pres">
      <dgm:prSet presAssocID="{E1030836-FC42-41D2-9480-CBA83FD4134F}" presName="composite" presStyleCnt="0"/>
      <dgm:spPr/>
    </dgm:pt>
    <dgm:pt modelId="{B4F2899E-272E-4611-83F2-051EDFCCAD3E}" type="pres">
      <dgm:prSet presAssocID="{E1030836-FC42-41D2-9480-CBA83FD4134F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04B4DF-680F-4515-85D6-C43F2A8049B7}" type="pres">
      <dgm:prSet presAssocID="{E1030836-FC42-41D2-9480-CBA83FD4134F}" presName="rect2" presStyleLbl="fgImgPlace1" presStyleIdx="1" presStyleCnt="3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3A961AC-A41D-4C09-BAC3-E468A77B7FEC}" type="pres">
      <dgm:prSet presAssocID="{D75CB30E-7A0E-4BFB-ACD3-BCCFED3DA89A}" presName="sibTrans" presStyleCnt="0"/>
      <dgm:spPr/>
    </dgm:pt>
    <dgm:pt modelId="{21A468B0-3BE3-4D69-AEC2-F98EEF64049E}" type="pres">
      <dgm:prSet presAssocID="{CD916A4C-F722-47FA-8D09-C57C22B20FB2}" presName="composite" presStyleCnt="0"/>
      <dgm:spPr/>
    </dgm:pt>
    <dgm:pt modelId="{273B65D9-EAC2-4D19-A32A-119FAA05ED96}" type="pres">
      <dgm:prSet presAssocID="{CD916A4C-F722-47FA-8D09-C57C22B20FB2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F4D30D-1A2B-42BB-8FC5-EEC3BD06DE75}" type="pres">
      <dgm:prSet presAssocID="{CD916A4C-F722-47FA-8D09-C57C22B20FB2}" presName="rect2" presStyleLbl="fgImgPlace1" presStyleIdx="2" presStyleCnt="3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19F2D2B8-27DB-443A-BC21-7E8D9CFDC24F}" srcId="{4A785CFC-12B2-44B0-9D9F-149E10C515D6}" destId="{CD916A4C-F722-47FA-8D09-C57C22B20FB2}" srcOrd="2" destOrd="0" parTransId="{3A578D82-D252-4B7C-B4F7-1BF0A3539129}" sibTransId="{EA169BD1-191F-4D00-90EC-C3D989722530}"/>
    <dgm:cxn modelId="{3C853A01-A3AA-4BA8-AE66-E94FE7837670}" type="presOf" srcId="{E1030836-FC42-41D2-9480-CBA83FD4134F}" destId="{B4F2899E-272E-4611-83F2-051EDFCCAD3E}" srcOrd="0" destOrd="0" presId="urn:microsoft.com/office/officeart/2008/layout/PictureStrips"/>
    <dgm:cxn modelId="{9514ED5F-8221-4BB9-8EDE-6AA630B772CF}" type="presOf" srcId="{CD916A4C-F722-47FA-8D09-C57C22B20FB2}" destId="{273B65D9-EAC2-4D19-A32A-119FAA05ED96}" srcOrd="0" destOrd="0" presId="urn:microsoft.com/office/officeart/2008/layout/PictureStrips"/>
    <dgm:cxn modelId="{0AA3FE34-46EF-4742-81CC-E79679B0BF98}" srcId="{4A785CFC-12B2-44B0-9D9F-149E10C515D6}" destId="{9FEB97E1-A9EA-4E4B-8B37-FC24A331F5F5}" srcOrd="0" destOrd="0" parTransId="{B7FA6E30-4FD9-4259-8C26-421BC67ED005}" sibTransId="{329747F7-7450-4C9D-8137-1AADF348E1A9}"/>
    <dgm:cxn modelId="{05C0F9F5-002A-49D0-B41F-3E94CB5FCB0F}" srcId="{4A785CFC-12B2-44B0-9D9F-149E10C515D6}" destId="{E1030836-FC42-41D2-9480-CBA83FD4134F}" srcOrd="1" destOrd="0" parTransId="{4080D59C-420B-41FA-AA75-751A3422FA39}" sibTransId="{D75CB30E-7A0E-4BFB-ACD3-BCCFED3DA89A}"/>
    <dgm:cxn modelId="{7F30B8F6-FDAD-464E-9CB5-89C24963C09F}" type="presOf" srcId="{9FEB97E1-A9EA-4E4B-8B37-FC24A331F5F5}" destId="{65D46AC2-D59E-4306-BF18-7D0747071B74}" srcOrd="0" destOrd="0" presId="urn:microsoft.com/office/officeart/2008/layout/PictureStrips"/>
    <dgm:cxn modelId="{35E79055-AF29-46D1-B3BA-03CD2C659B42}" type="presOf" srcId="{4A785CFC-12B2-44B0-9D9F-149E10C515D6}" destId="{07E9718D-B636-41F9-A4E9-4A1CF9DD307A}" srcOrd="0" destOrd="0" presId="urn:microsoft.com/office/officeart/2008/layout/PictureStrips"/>
    <dgm:cxn modelId="{B44EA596-6419-4830-81D2-209DDF0F0FA2}" type="presParOf" srcId="{07E9718D-B636-41F9-A4E9-4A1CF9DD307A}" destId="{02BDC4A8-621E-4BF0-9F3F-21CA171263CA}" srcOrd="0" destOrd="0" presId="urn:microsoft.com/office/officeart/2008/layout/PictureStrips"/>
    <dgm:cxn modelId="{F7088E64-B93A-46DF-ABBC-71FF338A9910}" type="presParOf" srcId="{02BDC4A8-621E-4BF0-9F3F-21CA171263CA}" destId="{65D46AC2-D59E-4306-BF18-7D0747071B74}" srcOrd="0" destOrd="0" presId="urn:microsoft.com/office/officeart/2008/layout/PictureStrips"/>
    <dgm:cxn modelId="{4CCD025A-B8DF-433F-A365-A3334B730B7D}" type="presParOf" srcId="{02BDC4A8-621E-4BF0-9F3F-21CA171263CA}" destId="{CE4CA2AF-5108-49AF-8601-5A549E22C532}" srcOrd="1" destOrd="0" presId="urn:microsoft.com/office/officeart/2008/layout/PictureStrips"/>
    <dgm:cxn modelId="{B006AB7A-1C8A-4786-9CFF-2FBE317B17D6}" type="presParOf" srcId="{07E9718D-B636-41F9-A4E9-4A1CF9DD307A}" destId="{C7DD5165-CB2C-4797-9BAA-FB32AC5842B6}" srcOrd="1" destOrd="0" presId="urn:microsoft.com/office/officeart/2008/layout/PictureStrips"/>
    <dgm:cxn modelId="{2C267AA4-14A0-4B0C-9009-1927A5D4BE02}" type="presParOf" srcId="{07E9718D-B636-41F9-A4E9-4A1CF9DD307A}" destId="{1D451672-CC67-4A3D-95E4-00F667620F08}" srcOrd="2" destOrd="0" presId="urn:microsoft.com/office/officeart/2008/layout/PictureStrips"/>
    <dgm:cxn modelId="{C09C6E3D-A7BE-4807-92FC-AC30D64D1196}" type="presParOf" srcId="{1D451672-CC67-4A3D-95E4-00F667620F08}" destId="{B4F2899E-272E-4611-83F2-051EDFCCAD3E}" srcOrd="0" destOrd="0" presId="urn:microsoft.com/office/officeart/2008/layout/PictureStrips"/>
    <dgm:cxn modelId="{6BF995F3-F681-4B18-97AB-5700A73623BA}" type="presParOf" srcId="{1D451672-CC67-4A3D-95E4-00F667620F08}" destId="{2404B4DF-680F-4515-85D6-C43F2A8049B7}" srcOrd="1" destOrd="0" presId="urn:microsoft.com/office/officeart/2008/layout/PictureStrips"/>
    <dgm:cxn modelId="{97C28F46-4D33-472A-8736-6570D1EFC198}" type="presParOf" srcId="{07E9718D-B636-41F9-A4E9-4A1CF9DD307A}" destId="{73A961AC-A41D-4C09-BAC3-E468A77B7FEC}" srcOrd="3" destOrd="0" presId="urn:microsoft.com/office/officeart/2008/layout/PictureStrips"/>
    <dgm:cxn modelId="{03BD7DD6-AA2B-4683-98EF-56AD385FDC9D}" type="presParOf" srcId="{07E9718D-B636-41F9-A4E9-4A1CF9DD307A}" destId="{21A468B0-3BE3-4D69-AEC2-F98EEF64049E}" srcOrd="4" destOrd="0" presId="urn:microsoft.com/office/officeart/2008/layout/PictureStrips"/>
    <dgm:cxn modelId="{70294B70-2F97-4191-8846-85020E1DD1EB}" type="presParOf" srcId="{21A468B0-3BE3-4D69-AEC2-F98EEF64049E}" destId="{273B65D9-EAC2-4D19-A32A-119FAA05ED96}" srcOrd="0" destOrd="0" presId="urn:microsoft.com/office/officeart/2008/layout/PictureStrips"/>
    <dgm:cxn modelId="{6C957977-DD67-49FB-A641-4BCBFAEA85D3}" type="presParOf" srcId="{21A468B0-3BE3-4D69-AEC2-F98EEF64049E}" destId="{47F4D30D-1A2B-42BB-8FC5-EEC3BD06DE7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46AC2-D59E-4306-BF18-7D0747071B74}">
      <dsp:nvSpPr>
        <dsp:cNvPr id="0" name=""/>
        <dsp:cNvSpPr/>
      </dsp:nvSpPr>
      <dsp:spPr>
        <a:xfrm>
          <a:off x="228879" y="468780"/>
          <a:ext cx="5449104" cy="17028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3394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1" kern="1200" dirty="0" smtClean="0"/>
            <a:t>развитие личностного самоопределения</a:t>
          </a:r>
          <a:endParaRPr lang="ru-RU" sz="3000" kern="1200" dirty="0"/>
        </a:p>
      </dsp:txBody>
      <dsp:txXfrm>
        <a:off x="228879" y="468780"/>
        <a:ext cx="5449104" cy="1702845"/>
      </dsp:txXfrm>
    </dsp:sp>
    <dsp:sp modelId="{CE4CA2AF-5108-49AF-8601-5A549E22C532}">
      <dsp:nvSpPr>
        <dsp:cNvPr id="0" name=""/>
        <dsp:cNvSpPr/>
      </dsp:nvSpPr>
      <dsp:spPr>
        <a:xfrm>
          <a:off x="1833" y="222814"/>
          <a:ext cx="1191991" cy="1787987"/>
        </a:xfrm>
        <a:prstGeom prst="rect">
          <a:avLst/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F2899E-272E-4611-83F2-051EDFCCAD3E}">
      <dsp:nvSpPr>
        <dsp:cNvPr id="0" name=""/>
        <dsp:cNvSpPr/>
      </dsp:nvSpPr>
      <dsp:spPr>
        <a:xfrm>
          <a:off x="6127504" y="468780"/>
          <a:ext cx="5449104" cy="17028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3394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1" kern="1200" dirty="0" smtClean="0"/>
            <a:t>развитие социального самоопределения</a:t>
          </a:r>
          <a:endParaRPr lang="ru-RU" sz="3000" kern="1200" dirty="0"/>
        </a:p>
      </dsp:txBody>
      <dsp:txXfrm>
        <a:off x="6127504" y="468780"/>
        <a:ext cx="5449104" cy="1702845"/>
      </dsp:txXfrm>
    </dsp:sp>
    <dsp:sp modelId="{2404B4DF-680F-4515-85D6-C43F2A8049B7}">
      <dsp:nvSpPr>
        <dsp:cNvPr id="0" name=""/>
        <dsp:cNvSpPr/>
      </dsp:nvSpPr>
      <dsp:spPr>
        <a:xfrm>
          <a:off x="5900458" y="222814"/>
          <a:ext cx="1191991" cy="1787987"/>
        </a:xfrm>
        <a:prstGeom prst="rect">
          <a:avLst/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3B65D9-EAC2-4D19-A32A-119FAA05ED96}">
      <dsp:nvSpPr>
        <dsp:cNvPr id="0" name=""/>
        <dsp:cNvSpPr/>
      </dsp:nvSpPr>
      <dsp:spPr>
        <a:xfrm>
          <a:off x="3178191" y="2612473"/>
          <a:ext cx="5449104" cy="17028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3394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1" kern="1200" dirty="0" smtClean="0"/>
            <a:t>развитие профессионального самоопределения</a:t>
          </a:r>
          <a:endParaRPr lang="ru-RU" sz="3000" kern="1200" dirty="0"/>
        </a:p>
      </dsp:txBody>
      <dsp:txXfrm>
        <a:off x="3178191" y="2612473"/>
        <a:ext cx="5449104" cy="1702845"/>
      </dsp:txXfrm>
    </dsp:sp>
    <dsp:sp modelId="{47F4D30D-1A2B-42BB-8FC5-EEC3BD06DE75}">
      <dsp:nvSpPr>
        <dsp:cNvPr id="0" name=""/>
        <dsp:cNvSpPr/>
      </dsp:nvSpPr>
      <dsp:spPr>
        <a:xfrm>
          <a:off x="2951145" y="2366507"/>
          <a:ext cx="1191991" cy="1787987"/>
        </a:xfrm>
        <a:prstGeom prst="rect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D46AC2-D59E-4306-BF18-7D0747071B74}">
      <dsp:nvSpPr>
        <dsp:cNvPr id="0" name=""/>
        <dsp:cNvSpPr/>
      </dsp:nvSpPr>
      <dsp:spPr>
        <a:xfrm>
          <a:off x="228879" y="468780"/>
          <a:ext cx="5449104" cy="17028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3394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/>
            <a:t>«Профессиональная готовность» (</a:t>
          </a:r>
          <a:r>
            <a:rPr lang="ru-RU" sz="2600" b="1" i="1" kern="1200" dirty="0" err="1" smtClean="0"/>
            <a:t>А.П.Чернявская</a:t>
          </a:r>
          <a:r>
            <a:rPr lang="ru-RU" sz="2600" b="1" i="1" kern="1200" dirty="0" smtClean="0"/>
            <a:t>)</a:t>
          </a:r>
          <a:endParaRPr lang="ru-RU" sz="2600" kern="1200" dirty="0"/>
        </a:p>
      </dsp:txBody>
      <dsp:txXfrm>
        <a:off x="228879" y="468780"/>
        <a:ext cx="5449104" cy="1702845"/>
      </dsp:txXfrm>
    </dsp:sp>
    <dsp:sp modelId="{CE4CA2AF-5108-49AF-8601-5A549E22C532}">
      <dsp:nvSpPr>
        <dsp:cNvPr id="0" name=""/>
        <dsp:cNvSpPr/>
      </dsp:nvSpPr>
      <dsp:spPr>
        <a:xfrm>
          <a:off x="1833" y="222814"/>
          <a:ext cx="1191991" cy="1787987"/>
        </a:xfrm>
        <a:prstGeom prst="rect">
          <a:avLst/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F2899E-272E-4611-83F2-051EDFCCAD3E}">
      <dsp:nvSpPr>
        <dsp:cNvPr id="0" name=""/>
        <dsp:cNvSpPr/>
      </dsp:nvSpPr>
      <dsp:spPr>
        <a:xfrm>
          <a:off x="6127504" y="468780"/>
          <a:ext cx="5449104" cy="17028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3394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/>
            <a:t>Тест </a:t>
          </a:r>
          <a:r>
            <a:rPr lang="ru-RU" sz="2600" b="1" i="1" kern="1200" dirty="0" err="1" smtClean="0"/>
            <a:t>смысложизненных</a:t>
          </a:r>
          <a:r>
            <a:rPr lang="ru-RU" sz="2600" b="1" i="1" kern="1200" dirty="0" smtClean="0"/>
            <a:t> ориентаций Д.А. Леонтьева (СЖО)</a:t>
          </a:r>
          <a:endParaRPr lang="ru-RU" sz="2600" kern="1200" dirty="0"/>
        </a:p>
      </dsp:txBody>
      <dsp:txXfrm>
        <a:off x="6127504" y="468780"/>
        <a:ext cx="5449104" cy="1702845"/>
      </dsp:txXfrm>
    </dsp:sp>
    <dsp:sp modelId="{2404B4DF-680F-4515-85D6-C43F2A8049B7}">
      <dsp:nvSpPr>
        <dsp:cNvPr id="0" name=""/>
        <dsp:cNvSpPr/>
      </dsp:nvSpPr>
      <dsp:spPr>
        <a:xfrm>
          <a:off x="5900458" y="222814"/>
          <a:ext cx="1191991" cy="1787987"/>
        </a:xfrm>
        <a:prstGeom prst="rect">
          <a:avLst/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3B65D9-EAC2-4D19-A32A-119FAA05ED96}">
      <dsp:nvSpPr>
        <dsp:cNvPr id="0" name=""/>
        <dsp:cNvSpPr/>
      </dsp:nvSpPr>
      <dsp:spPr>
        <a:xfrm>
          <a:off x="3178191" y="2612473"/>
          <a:ext cx="5449104" cy="170284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3394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i="1" kern="1200" dirty="0" smtClean="0"/>
            <a:t>«Диагностика межличностных отношений» (</a:t>
          </a:r>
          <a:r>
            <a:rPr lang="ru-RU" sz="2600" b="1" i="1" kern="1200" dirty="0" err="1" smtClean="0"/>
            <a:t>Т.Лири</a:t>
          </a:r>
          <a:r>
            <a:rPr lang="ru-RU" sz="2600" b="1" i="1" kern="1200" dirty="0" smtClean="0"/>
            <a:t>)</a:t>
          </a:r>
          <a:endParaRPr lang="ru-RU" sz="2600" kern="1200" dirty="0"/>
        </a:p>
      </dsp:txBody>
      <dsp:txXfrm>
        <a:off x="3178191" y="2612473"/>
        <a:ext cx="5449104" cy="1702845"/>
      </dsp:txXfrm>
    </dsp:sp>
    <dsp:sp modelId="{47F4D30D-1A2B-42BB-8FC5-EEC3BD06DE75}">
      <dsp:nvSpPr>
        <dsp:cNvPr id="0" name=""/>
        <dsp:cNvSpPr/>
      </dsp:nvSpPr>
      <dsp:spPr>
        <a:xfrm>
          <a:off x="2951145" y="2366507"/>
          <a:ext cx="1191991" cy="1787987"/>
        </a:xfrm>
        <a:prstGeom prst="rect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576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868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138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1435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56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2182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553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357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5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46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08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072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18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566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1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93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362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3A25FF6-CF59-4A2C-B5EA-08D028B533CA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DB5D41A-7D0D-4517-AD3C-2BF0BAE9A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715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7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13.jpeg"/><Relationship Id="rId5" Type="http://schemas.openxmlformats.org/officeDocument/2006/relationships/diagramData" Target="../diagrams/data1.xml"/><Relationship Id="rId10" Type="http://schemas.openxmlformats.org/officeDocument/2006/relationships/image" Target="../media/image12.jpeg"/><Relationship Id="rId4" Type="http://schemas.openxmlformats.org/officeDocument/2006/relationships/image" Target="../media/image8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05481" y="118695"/>
            <a:ext cx="6077073" cy="297180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</a:rPr>
              <a:t>Программа </a:t>
            </a:r>
            <a:br>
              <a:rPr lang="ru-RU" sz="4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ru-RU" sz="4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</a:rPr>
              <a:t>самоопределения в жизненных сферах</a:t>
            </a:r>
            <a:r>
              <a:rPr lang="ru-RU" sz="4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ru-RU" sz="4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ru-RU" sz="4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</a:rPr>
              <a:t>«Рост</a:t>
            </a:r>
            <a:r>
              <a:rPr lang="ru-RU" sz="4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</a:rPr>
              <a:t>»</a:t>
            </a:r>
            <a:br>
              <a:rPr lang="ru-RU" sz="4000" b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n-lt"/>
              </a:rPr>
            </a:br>
            <a:endParaRPr lang="ru-RU" sz="2200" b="1" dirty="0">
              <a:solidFill>
                <a:schemeClr val="bg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3845725"/>
            <a:ext cx="6400800" cy="2810052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Наталья Владимировна Худяева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педагог-психолог 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Ленинградское областное государственное автономное </a:t>
            </a:r>
            <a:r>
              <a:rPr lang="ru-RU" b="1" i="1" dirty="0" smtClean="0">
                <a:solidFill>
                  <a:schemeClr val="tx1"/>
                </a:solidFill>
              </a:rPr>
              <a:t>учреждение «</a:t>
            </a:r>
            <a:r>
              <a:rPr lang="ru-RU" b="1" i="1" dirty="0" err="1" smtClean="0">
                <a:solidFill>
                  <a:schemeClr val="tx1"/>
                </a:solidFill>
              </a:rPr>
              <a:t>Сосновоборский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многопрофильный реабилитационный </a:t>
            </a:r>
            <a:r>
              <a:rPr lang="ru-RU" b="1" i="1" dirty="0" smtClean="0">
                <a:solidFill>
                  <a:schemeClr val="tx1"/>
                </a:solidFill>
              </a:rPr>
              <a:t>центр»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г</a:t>
            </a:r>
            <a:r>
              <a:rPr lang="ru-RU" b="1" i="1" dirty="0" smtClean="0">
                <a:solidFill>
                  <a:schemeClr val="tx1"/>
                </a:solidFill>
              </a:rPr>
              <a:t>. Сосновый Бор</a:t>
            </a:r>
          </a:p>
          <a:p>
            <a:endParaRPr lang="ru-RU" dirty="0"/>
          </a:p>
        </p:txBody>
      </p:sp>
      <p:pic>
        <p:nvPicPr>
          <p:cNvPr id="2050" name="Picture 2" descr="E:\наташа\img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1731" y="4438219"/>
            <a:ext cx="2188120" cy="1892242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768" y="1484128"/>
            <a:ext cx="1952237" cy="214269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0957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9075"/>
            <a:ext cx="10058400" cy="3615267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БЛАГОДАРЮ ЗА ВНИМАНИЕ!</a:t>
            </a:r>
            <a:endParaRPr lang="ru-RU" sz="40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77721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Природа нашего любимого города</a:t>
            </a:r>
            <a:endParaRPr lang="ru-RU" sz="32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637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14870" y="573258"/>
            <a:ext cx="8534400" cy="58416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6600"/>
                </a:solidFill>
              </a:rPr>
              <a:t>ПРОБЛЕМЫ: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</a:p>
        </p:txBody>
      </p:sp>
      <p:pic>
        <p:nvPicPr>
          <p:cNvPr id="1026" name="Picture 2" descr="E:\наташа\img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592" y="3992096"/>
            <a:ext cx="2906456" cy="198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наташа\img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592" y="544856"/>
            <a:ext cx="2906456" cy="181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196926" y="1004081"/>
            <a:ext cx="3028208" cy="198317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146194">
                    <a:lumMod val="75000"/>
                  </a:srgbClr>
                </a:solidFill>
              </a:rPr>
              <a:t>Проблема необходимости делать выбор </a:t>
            </a:r>
            <a:r>
              <a:rPr lang="ru-RU" sz="1400" b="1" dirty="0" smtClean="0">
                <a:solidFill>
                  <a:srgbClr val="146194">
                    <a:lumMod val="75000"/>
                  </a:srgbClr>
                </a:solidFill>
              </a:rPr>
              <a:t>профиля образования или профессии только начавшим </a:t>
            </a:r>
            <a:r>
              <a:rPr lang="ru-RU" sz="1400" b="1" dirty="0">
                <a:solidFill>
                  <a:srgbClr val="146194">
                    <a:lumMod val="75000"/>
                  </a:srgbClr>
                </a:solidFill>
              </a:rPr>
              <a:t>своё самоопределение в различных жизненных сферах </a:t>
            </a:r>
            <a:r>
              <a:rPr lang="ru-RU" sz="1400" b="1" dirty="0" smtClean="0">
                <a:solidFill>
                  <a:srgbClr val="146194">
                    <a:lumMod val="75000"/>
                  </a:srgbClr>
                </a:solidFill>
              </a:rPr>
              <a:t>подросткам</a:t>
            </a:r>
            <a:endParaRPr lang="ru-RU" sz="1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02026" y="3757378"/>
            <a:ext cx="3313216" cy="22718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1600" b="1" dirty="0">
                <a:solidFill>
                  <a:srgbClr val="146194">
                    <a:lumMod val="75000"/>
                  </a:srgbClr>
                </a:solidFill>
              </a:rPr>
              <a:t>Ситуацию выбора </a:t>
            </a:r>
            <a:r>
              <a:rPr lang="ru-RU" sz="1600" b="1" dirty="0" smtClean="0">
                <a:solidFill>
                  <a:srgbClr val="146194">
                    <a:lumMod val="75000"/>
                  </a:srgbClr>
                </a:solidFill>
              </a:rPr>
              <a:t>может осложнять </a:t>
            </a:r>
            <a:r>
              <a:rPr lang="ru-RU" sz="1600" b="1" dirty="0">
                <a:solidFill>
                  <a:srgbClr val="146194">
                    <a:lumMod val="75000"/>
                  </a:srgbClr>
                </a:solidFill>
              </a:rPr>
              <a:t>отсутствие родительской поддержки, широкого кругозора,  а также сложности в формировании временной перспективы и </a:t>
            </a:r>
            <a:r>
              <a:rPr lang="ru-RU" sz="1600" b="1" dirty="0" err="1">
                <a:solidFill>
                  <a:srgbClr val="146194">
                    <a:lumMod val="75000"/>
                  </a:srgbClr>
                </a:solidFill>
              </a:rPr>
              <a:t>смысложизненных</a:t>
            </a:r>
            <a:r>
              <a:rPr lang="ru-RU" sz="1600" b="1" dirty="0">
                <a:solidFill>
                  <a:srgbClr val="146194">
                    <a:lumMod val="75000"/>
                  </a:srgbClr>
                </a:solidFill>
              </a:rPr>
              <a:t> ориентаций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15242" y="1343376"/>
            <a:ext cx="3226720" cy="283777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45720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1400" b="1" dirty="0" err="1" smtClean="0">
                <a:solidFill>
                  <a:srgbClr val="146194">
                    <a:lumMod val="75000"/>
                  </a:srgbClr>
                </a:solidFill>
              </a:rPr>
              <a:t>Несформированность</a:t>
            </a:r>
            <a:r>
              <a:rPr lang="ru-RU" sz="1400" b="1" dirty="0" smtClean="0">
                <a:solidFill>
                  <a:srgbClr val="146194">
                    <a:lumMod val="75000"/>
                  </a:srgbClr>
                </a:solidFill>
              </a:rPr>
              <a:t> самоопределения отрицательно </a:t>
            </a:r>
            <a:r>
              <a:rPr lang="ru-RU" sz="1400" b="1" dirty="0">
                <a:solidFill>
                  <a:srgbClr val="146194">
                    <a:lumMod val="75000"/>
                  </a:srgbClr>
                </a:solidFill>
              </a:rPr>
              <a:t>влияет на успешность </a:t>
            </a:r>
            <a:r>
              <a:rPr lang="ru-RU" sz="1400" b="1" dirty="0" smtClean="0">
                <a:solidFill>
                  <a:srgbClr val="146194">
                    <a:lumMod val="75000"/>
                  </a:srgbClr>
                </a:solidFill>
              </a:rPr>
              <a:t>социальной адаптации. Также процесс </a:t>
            </a:r>
            <a:r>
              <a:rPr lang="ru-RU" sz="1400" b="1" dirty="0">
                <a:solidFill>
                  <a:srgbClr val="146194">
                    <a:lumMod val="75000"/>
                  </a:srgbClr>
                </a:solidFill>
              </a:rPr>
              <a:t>встраивания собственного сознательного обучения в построение своей жизни </a:t>
            </a:r>
            <a:r>
              <a:rPr lang="ru-RU" sz="1400" b="1" dirty="0" smtClean="0">
                <a:solidFill>
                  <a:srgbClr val="146194">
                    <a:lumMod val="75000"/>
                  </a:srgbClr>
                </a:solidFill>
              </a:rPr>
              <a:t>является </a:t>
            </a:r>
            <a:r>
              <a:rPr lang="ru-RU" sz="1400" b="1" dirty="0">
                <a:solidFill>
                  <a:srgbClr val="146194">
                    <a:lumMod val="75000"/>
                  </a:srgbClr>
                </a:solidFill>
              </a:rPr>
              <a:t>частью мотивационной стратегии упорства в обучении в школе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92" y="2357215"/>
            <a:ext cx="2906456" cy="1634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303" y="388917"/>
            <a:ext cx="11476145" cy="96487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b="1" i="1" dirty="0" smtClean="0"/>
              <a:t>Программа «</a:t>
            </a:r>
            <a:r>
              <a:rPr lang="ru-RU" sz="3200" b="1" i="1" dirty="0"/>
              <a:t>Рост</a:t>
            </a:r>
            <a:r>
              <a:rPr lang="ru-RU" sz="3200" b="1" i="1" dirty="0" smtClean="0"/>
              <a:t>»</a:t>
            </a:r>
            <a:endParaRPr lang="ru-RU" i="1" dirty="0" smtClean="0"/>
          </a:p>
          <a:p>
            <a:pPr algn="just"/>
            <a:endParaRPr lang="ru-RU" dirty="0" smtClean="0"/>
          </a:p>
        </p:txBody>
      </p:sp>
      <p:pic>
        <p:nvPicPr>
          <p:cNvPr id="3075" name="Picture 3" descr="E:\наташа\мастер класс 21.03.17\мастер класс 21.03.17\DSCN731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8595" y="5460073"/>
            <a:ext cx="1849489" cy="128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8084" y="5460073"/>
            <a:ext cx="2037108" cy="12846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192" y="5452378"/>
            <a:ext cx="2183617" cy="1298902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90967424"/>
              </p:ext>
            </p:extLst>
          </p:nvPr>
        </p:nvGraphicFramePr>
        <p:xfrm>
          <a:off x="530878" y="1089670"/>
          <a:ext cx="11578442" cy="4538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5985164" y="1721922"/>
            <a:ext cx="581891" cy="795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861465" y="3194462"/>
            <a:ext cx="736270" cy="617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25" y="5460073"/>
            <a:ext cx="2854845" cy="12846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891" y="5452378"/>
            <a:ext cx="2790825" cy="125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50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3431649"/>
              </p:ext>
            </p:extLst>
          </p:nvPr>
        </p:nvGraphicFramePr>
        <p:xfrm>
          <a:off x="292303" y="1221308"/>
          <a:ext cx="10699668" cy="510092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62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7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61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</a:rPr>
                        <a:t>Тип программы 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Коррекционно-развивающий.</a:t>
                      </a: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325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Цель программы</a:t>
                      </a:r>
                      <a:endParaRPr lang="ru-RU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Содействие процессу самоопределения  </a:t>
                      </a:r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подростков </a:t>
                      </a:r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профессиональной, социальной и личностной сферах.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62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Задачи программы</a:t>
                      </a:r>
                      <a:endParaRPr lang="ru-RU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Способствовать личностному росту </a:t>
                      </a:r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несовершеннолетних.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54038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Обучить навыкам самоанализа.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54038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Расширить межличностное сознание, т. е. знания о других людях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42545" indent="54038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Повысить уровень готовности совершить адекватный выбор профессии.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Характеристика программных мероприятий</a:t>
                      </a:r>
                      <a:endParaRPr lang="ru-RU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45720" algn="l">
                        <a:lnSpc>
                          <a:spcPct val="100000"/>
                        </a:lnSpc>
                      </a:pPr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Занятия в форме социально-психологических </a:t>
                      </a:r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тренингов, психологическая</a:t>
                      </a:r>
                      <a:r>
                        <a:rPr lang="ru-RU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 диагностика</a:t>
                      </a:r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.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21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Участники программы</a:t>
                      </a:r>
                      <a:endParaRPr lang="ru-RU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tc>
                  <a:txBody>
                    <a:bodyPr/>
                    <a:lstStyle/>
                    <a:p>
                      <a:pPr indent="54038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spc="-35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рассчитана на </a:t>
                      </a:r>
                      <a:r>
                        <a:rPr lang="ru-RU" sz="1600" spc="-35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несовершеннолетних</a:t>
                      </a:r>
                      <a:r>
                        <a:rPr lang="ru-RU" sz="1600" spc="-35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13-17 лет, признанных нуждающимися в социальном обслуживании в целях улучшения условий их жизнедеятельности и (или) расширения возможностей самостоятельно обеспечивать свои основные жизненные потребности </a:t>
                      </a:r>
                      <a:r>
                        <a:rPr lang="ru-RU" sz="1600" spc="-35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4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Сроки реализации программы</a:t>
                      </a:r>
                      <a:endParaRPr lang="ru-RU" sz="1600" b="1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21590" algn="l">
                        <a:lnSpc>
                          <a:spcPct val="100000"/>
                        </a:lnSpc>
                      </a:pPr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Программа рассчитана на </a:t>
                      </a:r>
                      <a:r>
                        <a:rPr lang="ru-RU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шесть месяцев.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012" marR="480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">
                          <a:schemeClr val="bg2">
                            <a:tint val="97000"/>
                            <a:hueMod val="92000"/>
                            <a:satMod val="169000"/>
                            <a:lumMod val="164000"/>
                          </a:schemeClr>
                        </a:gs>
                        <a:gs pos="100000">
                          <a:schemeClr val="bg2">
                            <a:shade val="96000"/>
                            <a:satMod val="120000"/>
                            <a:lumMod val="90000"/>
                          </a:schemeClr>
                        </a:gs>
                      </a:gsLst>
                      <a:lin ang="612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Содержимое 2"/>
          <p:cNvSpPr txBox="1">
            <a:spLocks/>
          </p:cNvSpPr>
          <p:nvPr/>
        </p:nvSpPr>
        <p:spPr>
          <a:xfrm>
            <a:off x="292303" y="388917"/>
            <a:ext cx="11476145" cy="964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Wingdings 3" panose="05040102010807070707" pitchFamily="18" charset="2"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Программа самоопределения «Рост»</a:t>
            </a:r>
            <a:endParaRPr lang="ru-RU" i="1" dirty="0" smtClean="0">
              <a:solidFill>
                <a:srgbClr val="FF0000"/>
              </a:solidFill>
            </a:endParaRPr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6521" y="5611844"/>
            <a:ext cx="1695450" cy="124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45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3762" y="5814177"/>
            <a:ext cx="8546358" cy="97971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2800" y="2996153"/>
            <a:ext cx="8630414" cy="264819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3762" y="1092530"/>
            <a:ext cx="8630416" cy="173379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-96544"/>
            <a:ext cx="8534400" cy="1507067"/>
          </a:xfrm>
        </p:spPr>
        <p:txBody>
          <a:bodyPr>
            <a:normAutofit fontScale="90000"/>
          </a:bodyPr>
          <a:lstStyle/>
          <a:p>
            <a:pPr indent="540385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FF66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200" b="1" dirty="0">
                <a:solidFill>
                  <a:srgbClr val="FF66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sz="2200" b="1" dirty="0" smtClean="0">
                <a:solidFill>
                  <a:srgbClr val="FF66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br>
              <a:rPr lang="ru-RU" sz="2200" b="1" dirty="0" smtClean="0">
                <a:solidFill>
                  <a:srgbClr val="FF66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328" y="1295616"/>
            <a:ext cx="8732921" cy="5783283"/>
          </a:xfrm>
        </p:spPr>
        <p:txBody>
          <a:bodyPr>
            <a:normAutofit fontScale="700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этап.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Организационный.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Включает в себя подбор участников, составление календарно-тематического плана занятий. Определяется и согласовывается время и место проведения занятий,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информирование несовершеннолетних и их родителей. 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endParaRPr lang="ru-RU" sz="2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Второй этап.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Практический.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Делится на две части. На данном этапе реализуются поставленные задачи. До начала и после завершения занятий проводится диагностика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несовершеннолетних.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диагностики – выявить уровень </a:t>
            </a:r>
            <a:r>
              <a:rPr lang="ru-RU" sz="2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профессионального, личностного и социального самоопределения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подростков. Проведение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занятий по программе психологических тренингов по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профессионального, социального и личностного самоопределения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подростков «Рост».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endParaRPr lang="ru-RU" sz="2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Третий </a:t>
            </a:r>
            <a:r>
              <a:rPr lang="ru-RU" sz="2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этап. Аналитический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Проводится анализ работы, оцениваются полученные результаты.</a:t>
            </a:r>
            <a:endParaRPr lang="ru-RU" sz="2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310" y="0"/>
            <a:ext cx="2919690" cy="177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2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700" y="225631"/>
            <a:ext cx="5051777" cy="640079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Clr>
                <a:prstClr val="white"/>
              </a:buClr>
              <a:buNone/>
              <a:defRPr/>
            </a:pPr>
            <a:r>
              <a:rPr lang="ru-RU" altLang="ru-RU" sz="2100" b="1" dirty="0" smtClean="0">
                <a:solidFill>
                  <a:srgbClr val="FF6600"/>
                </a:solidFill>
              </a:rPr>
              <a:t>Методы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err="1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энергезирующие</a:t>
            </a: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психотехники 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терапия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100" b="1" dirty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проективные </a:t>
            </a: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фототерапия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err="1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самоописание</a:t>
            </a: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дискуссия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медитации-визуализации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психотехники </a:t>
            </a:r>
            <a:r>
              <a:rPr lang="ru-RU" altLang="ru-RU" sz="2100" b="1" dirty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в решении </a:t>
            </a: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мини-лекции </a:t>
            </a:r>
          </a:p>
          <a:p>
            <a:pPr>
              <a:buClr>
                <a:prstClr val="white"/>
              </a:buClr>
              <a:defRPr/>
            </a:pPr>
            <a:r>
              <a:rPr lang="ru-RU" altLang="ru-RU" sz="2100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altLang="ru-RU" sz="2100" b="1" dirty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получение обратной связи. </a:t>
            </a:r>
          </a:p>
          <a:p>
            <a:pPr marL="0" indent="0" algn="ctr">
              <a:buNone/>
            </a:pPr>
            <a:r>
              <a:rPr lang="ru-RU" sz="2100" b="1" dirty="0">
                <a:solidFill>
                  <a:srgbClr val="FF6600"/>
                </a:solidFill>
              </a:rPr>
              <a:t>Авторские </a:t>
            </a:r>
            <a:r>
              <a:rPr lang="ru-RU" sz="2100" b="1" dirty="0" smtClean="0">
                <a:solidFill>
                  <a:srgbClr val="FF6600"/>
                </a:solidFill>
              </a:rPr>
              <a:t>разработки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Модификация игры «Перспектива»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«Картография успеха»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Психотехническое упражнение с метафорическими ассоциативными картами «Лица»</a:t>
            </a:r>
          </a:p>
          <a:p>
            <a:pPr lvl="0">
              <a:buClr>
                <a:prstClr val="white"/>
              </a:buClr>
            </a:pPr>
            <a:r>
              <a:rPr lang="ru-RU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Психотехническое </a:t>
            </a:r>
            <a:r>
              <a:rPr lang="ru-RU" b="1" dirty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b="1" dirty="0" smtClean="0">
                <a:solidFill>
                  <a:srgbClr val="146194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кинетическим песком «Преодоление»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53779" y="3755487"/>
            <a:ext cx="2136531" cy="14483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6"/>
          <a:stretch/>
        </p:blipFill>
        <p:spPr>
          <a:xfrm>
            <a:off x="7638268" y="3692896"/>
            <a:ext cx="2178039" cy="9586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0207" y="434705"/>
            <a:ext cx="1939083" cy="12063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38268" y="2354200"/>
            <a:ext cx="2275952" cy="13276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336" y="3426030"/>
            <a:ext cx="1682338" cy="17303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1336" y="5156330"/>
            <a:ext cx="1871522" cy="14006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0370" y="5170815"/>
            <a:ext cx="1389413" cy="13861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5864" y="434705"/>
            <a:ext cx="3327915" cy="192634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779" y="1640204"/>
            <a:ext cx="2115657" cy="21471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696" y="4829082"/>
            <a:ext cx="1314877" cy="1727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450102" y="2354200"/>
            <a:ext cx="973886" cy="116037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V="1">
            <a:off x="10797528" y="5064402"/>
            <a:ext cx="1092782" cy="149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64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303" y="388917"/>
            <a:ext cx="11476145" cy="96487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b="1" i="1" dirty="0"/>
              <a:t>Применяемые диагностические методики </a:t>
            </a:r>
            <a:endParaRPr lang="ru-RU" dirty="0" smtClean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42840073"/>
              </p:ext>
            </p:extLst>
          </p:nvPr>
        </p:nvGraphicFramePr>
        <p:xfrm>
          <a:off x="530878" y="1089670"/>
          <a:ext cx="11578442" cy="4538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049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60" y="212886"/>
            <a:ext cx="4429496" cy="6323400"/>
          </a:xfrm>
          <a:prstGeom prst="rect">
            <a:avLst/>
          </a:prstGeom>
        </p:spPr>
      </p:pic>
      <p:graphicFrame>
        <p:nvGraphicFramePr>
          <p:cNvPr id="9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661601"/>
              </p:ext>
            </p:extLst>
          </p:nvPr>
        </p:nvGraphicFramePr>
        <p:xfrm>
          <a:off x="4972050" y="301336"/>
          <a:ext cx="6718242" cy="6179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605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837" y="658678"/>
            <a:ext cx="8900413" cy="5678424"/>
          </a:xfrm>
          <a:gradFill>
            <a:gsLst>
              <a:gs pos="10000">
                <a:schemeClr val="bg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bg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9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Итог: </a:t>
            </a:r>
          </a:p>
          <a:p>
            <a:pPr algn="just">
              <a:buNone/>
            </a:pPr>
            <a:r>
              <a:rPr lang="ru-RU" sz="29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Исходя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из проведённого исследования структуры самоопределения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подростков,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можно сделать вывод о достаточно высокой эффективности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нашей интегрированной психолого-педагогической практики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сопровождения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формирования самоопределения.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Также следует учитывать, что в настоящее время в нашей стране активно развивается проблематика, связанная с изучением личностных ресурсов человека, как условий позитивного развития, а многие из параметров, которые развиваются у юношей и девушек в процессе разработанных тренингов входят в число факторов благополучия личности (например, такие как социальные отношения,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самоотношение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перспективы будущего, автономность и целеполагание)  . Вместе с тем, можно говорить о положительном влиянии развития факторов самоопределения на повышение качества жизни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несовершеннолетних граждан,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т.к. данные факторы являются психологическими условиями для способности личности к эффективной реализации своего потенциала и своих возможностей. </a:t>
            </a:r>
          </a:p>
          <a:p>
            <a:pPr>
              <a:buNone/>
            </a:pPr>
            <a:endParaRPr lang="ru-RU" sz="29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01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2964</TotalTime>
  <Words>549</Words>
  <Application>Microsoft Office PowerPoint</Application>
  <PresentationFormat>Широкоэкранный</PresentationFormat>
  <Paragraphs>61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Century Gothic</vt:lpstr>
      <vt:lpstr>Times New Roman</vt:lpstr>
      <vt:lpstr>Wingdings 3</vt:lpstr>
      <vt:lpstr>Сектор</vt:lpstr>
      <vt:lpstr>Программа  самоопределения в жизненных сферах «Рост» </vt:lpstr>
      <vt:lpstr>Презентация PowerPoint</vt:lpstr>
      <vt:lpstr>Презентация PowerPoint</vt:lpstr>
      <vt:lpstr>Презентация PowerPoint</vt:lpstr>
      <vt:lpstr> Этапы реализации программы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СЛОЖНОСТИ САМООПРЕДЕЛЕНИЯ ЛИЧНОСТИ В ПЕРИОД РАННЕЙ ЮНОСТИ В СОВРЕМЕННОЙ ОБРАЗОВАТЕЛЬНОЙ СИТУАЦИИ</dc:title>
  <dc:creator>Худяева</dc:creator>
  <cp:lastModifiedBy>ADMIN</cp:lastModifiedBy>
  <cp:revision>107</cp:revision>
  <dcterms:created xsi:type="dcterms:W3CDTF">2017-11-23T04:52:41Z</dcterms:created>
  <dcterms:modified xsi:type="dcterms:W3CDTF">2023-03-23T07:36:50Z</dcterms:modified>
</cp:coreProperties>
</file>