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  <p:sldId id="263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1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0662" y="3841843"/>
            <a:ext cx="42676" cy="42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450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5362301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err="1">
                <a:solidFill>
                  <a:srgbClr val="333333"/>
                </a:solidFill>
                <a:latin typeface="YS Text"/>
              </a:rPr>
              <a:t>Метапредметные</a:t>
            </a:r>
            <a:r>
              <a:rPr lang="ru-RU" dirty="0">
                <a:solidFill>
                  <a:srgbClr val="333333"/>
                </a:solidFill>
                <a:latin typeface="YS Text"/>
              </a:rPr>
              <a:t> </a:t>
            </a:r>
            <a:r>
              <a:rPr lang="ru-RU" b="1" dirty="0">
                <a:solidFill>
                  <a:srgbClr val="333333"/>
                </a:solidFill>
                <a:latin typeface="YS Text"/>
              </a:rPr>
              <a:t>результаты</a:t>
            </a:r>
            <a:r>
              <a:rPr lang="ru-RU" dirty="0">
                <a:solidFill>
                  <a:srgbClr val="333333"/>
                </a:solidFill>
                <a:latin typeface="YS Text"/>
              </a:rPr>
              <a:t> </a:t>
            </a:r>
            <a:r>
              <a:rPr lang="ru-RU" b="1" dirty="0">
                <a:solidFill>
                  <a:srgbClr val="333333"/>
                </a:solidFill>
                <a:latin typeface="YS Text"/>
              </a:rPr>
              <a:t>–</a:t>
            </a:r>
            <a:r>
              <a:rPr lang="ru-RU" dirty="0">
                <a:solidFill>
                  <a:srgbClr val="333333"/>
                </a:solidFill>
                <a:latin typeface="YS Text"/>
              </a:rPr>
              <a:t> </a:t>
            </a:r>
            <a:r>
              <a:rPr lang="ru-RU" b="1" dirty="0">
                <a:solidFill>
                  <a:srgbClr val="333333"/>
                </a:solidFill>
                <a:latin typeface="YS Text"/>
              </a:rPr>
              <a:t>освоенные</a:t>
            </a:r>
            <a:r>
              <a:rPr lang="ru-RU" dirty="0">
                <a:solidFill>
                  <a:srgbClr val="333333"/>
                </a:solidFill>
                <a:latin typeface="YS Text"/>
              </a:rPr>
              <a:t> </a:t>
            </a:r>
            <a:r>
              <a:rPr lang="ru-RU" b="1" dirty="0">
                <a:solidFill>
                  <a:srgbClr val="333333"/>
                </a:solidFill>
                <a:latin typeface="YS Text"/>
              </a:rPr>
              <a:t>обучающимися</a:t>
            </a:r>
            <a:r>
              <a:rPr lang="ru-RU" dirty="0">
                <a:solidFill>
                  <a:srgbClr val="333333"/>
                </a:solidFill>
                <a:latin typeface="YS Text"/>
              </a:rPr>
              <a:t> </a:t>
            </a:r>
            <a:r>
              <a:rPr lang="ru-RU" b="1" dirty="0">
                <a:solidFill>
                  <a:srgbClr val="333333"/>
                </a:solidFill>
                <a:latin typeface="YS Text"/>
              </a:rPr>
              <a:t>на</a:t>
            </a:r>
            <a:r>
              <a:rPr lang="ru-RU" dirty="0">
                <a:solidFill>
                  <a:srgbClr val="333333"/>
                </a:solidFill>
                <a:latin typeface="YS Text"/>
              </a:rPr>
              <a:t> </a:t>
            </a:r>
            <a:r>
              <a:rPr lang="ru-RU" b="1" dirty="0">
                <a:solidFill>
                  <a:srgbClr val="333333"/>
                </a:solidFill>
                <a:latin typeface="YS Text"/>
              </a:rPr>
              <a:t>базе</a:t>
            </a:r>
            <a:r>
              <a:rPr lang="ru-RU" dirty="0">
                <a:solidFill>
                  <a:srgbClr val="333333"/>
                </a:solidFill>
                <a:latin typeface="YS Text"/>
              </a:rPr>
              <a:t> </a:t>
            </a:r>
            <a:endParaRPr lang="ru-RU" dirty="0" smtClean="0">
              <a:solidFill>
                <a:srgbClr val="333333"/>
              </a:solidFill>
              <a:latin typeface="YS Text"/>
            </a:endParaRPr>
          </a:p>
          <a:p>
            <a:r>
              <a:rPr lang="ru-RU" b="1" dirty="0" smtClean="0">
                <a:solidFill>
                  <a:srgbClr val="333333"/>
                </a:solidFill>
                <a:latin typeface="YS Text"/>
              </a:rPr>
              <a:t>нескольких</a:t>
            </a:r>
            <a:r>
              <a:rPr lang="ru-RU" dirty="0">
                <a:solidFill>
                  <a:srgbClr val="333333"/>
                </a:solidFill>
                <a:latin typeface="YS Text"/>
              </a:rPr>
              <a:t> </a:t>
            </a:r>
            <a:r>
              <a:rPr lang="ru-RU" b="1" dirty="0">
                <a:solidFill>
                  <a:srgbClr val="333333"/>
                </a:solidFill>
                <a:latin typeface="YS Text"/>
              </a:rPr>
              <a:t>или</a:t>
            </a:r>
            <a:r>
              <a:rPr lang="ru-RU" dirty="0">
                <a:solidFill>
                  <a:srgbClr val="333333"/>
                </a:solidFill>
                <a:latin typeface="YS Text"/>
              </a:rPr>
              <a:t> </a:t>
            </a:r>
            <a:r>
              <a:rPr lang="ru-RU" b="1" dirty="0">
                <a:solidFill>
                  <a:srgbClr val="333333"/>
                </a:solidFill>
                <a:latin typeface="YS Text"/>
              </a:rPr>
              <a:t>всех</a:t>
            </a:r>
            <a:r>
              <a:rPr lang="ru-RU" dirty="0">
                <a:solidFill>
                  <a:srgbClr val="333333"/>
                </a:solidFill>
                <a:latin typeface="YS Text"/>
              </a:rPr>
              <a:t> </a:t>
            </a:r>
            <a:r>
              <a:rPr lang="ru-RU" b="1" dirty="0">
                <a:solidFill>
                  <a:srgbClr val="333333"/>
                </a:solidFill>
                <a:latin typeface="YS Text"/>
              </a:rPr>
              <a:t>учебных</a:t>
            </a:r>
            <a:r>
              <a:rPr lang="ru-RU" dirty="0">
                <a:solidFill>
                  <a:srgbClr val="333333"/>
                </a:solidFill>
                <a:latin typeface="YS Text"/>
              </a:rPr>
              <a:t> </a:t>
            </a:r>
            <a:r>
              <a:rPr lang="ru-RU" b="1" dirty="0">
                <a:solidFill>
                  <a:srgbClr val="333333"/>
                </a:solidFill>
                <a:latin typeface="YS Text"/>
              </a:rPr>
              <a:t>предметов</a:t>
            </a:r>
            <a:r>
              <a:rPr lang="ru-RU" dirty="0">
                <a:solidFill>
                  <a:srgbClr val="333333"/>
                </a:solidFill>
                <a:latin typeface="YS Text"/>
              </a:rPr>
              <a:t> </a:t>
            </a:r>
            <a:endParaRPr lang="ru-RU" dirty="0" smtClean="0">
              <a:solidFill>
                <a:srgbClr val="333333"/>
              </a:solidFill>
              <a:latin typeface="YS Text"/>
            </a:endParaRPr>
          </a:p>
          <a:p>
            <a:r>
              <a:rPr lang="ru-RU" b="1" dirty="0" smtClean="0">
                <a:solidFill>
                  <a:srgbClr val="333333"/>
                </a:solidFill>
                <a:latin typeface="YS Text"/>
              </a:rPr>
              <a:t>обобщенные</a:t>
            </a:r>
            <a:r>
              <a:rPr lang="ru-RU" dirty="0">
                <a:solidFill>
                  <a:srgbClr val="333333"/>
                </a:solidFill>
                <a:latin typeface="YS Text"/>
              </a:rPr>
              <a:t> </a:t>
            </a:r>
            <a:r>
              <a:rPr lang="ru-RU" b="1" dirty="0">
                <a:solidFill>
                  <a:srgbClr val="333333"/>
                </a:solidFill>
                <a:latin typeface="YS Text"/>
              </a:rPr>
              <a:t>способы</a:t>
            </a:r>
            <a:r>
              <a:rPr lang="ru-RU" dirty="0">
                <a:solidFill>
                  <a:srgbClr val="333333"/>
                </a:solidFill>
                <a:latin typeface="YS Text"/>
              </a:rPr>
              <a:t> </a:t>
            </a:r>
            <a:r>
              <a:rPr lang="ru-RU" b="1" dirty="0">
                <a:solidFill>
                  <a:srgbClr val="333333"/>
                </a:solidFill>
                <a:latin typeface="YS Text"/>
              </a:rPr>
              <a:t>деятельности</a:t>
            </a:r>
            <a:r>
              <a:rPr lang="ru-RU" dirty="0">
                <a:solidFill>
                  <a:srgbClr val="333333"/>
                </a:solidFill>
                <a:latin typeface="YS Text"/>
              </a:rPr>
              <a:t> </a:t>
            </a:r>
            <a:endParaRPr lang="ru-RU" dirty="0" smtClean="0">
              <a:solidFill>
                <a:srgbClr val="333333"/>
              </a:solidFill>
              <a:latin typeface="YS Text"/>
            </a:endParaRPr>
          </a:p>
          <a:p>
            <a:r>
              <a:rPr lang="ru-RU" dirty="0" smtClean="0">
                <a:solidFill>
                  <a:srgbClr val="333333"/>
                </a:solidFill>
                <a:latin typeface="YS Text"/>
              </a:rPr>
              <a:t>(</a:t>
            </a:r>
            <a:r>
              <a:rPr lang="ru-RU" dirty="0">
                <a:solidFill>
                  <a:srgbClr val="333333"/>
                </a:solidFill>
                <a:latin typeface="YS Text"/>
              </a:rPr>
              <a:t>например, сравнение, схематизация, умозаключение, наблюдение, формулирование вопроса, выдвижение гипотезы, моделирование и т.д.), применимые как в рамках образовательного процесса, так и в реальных жизненных ситуациях.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98807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Маршрутный лист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175544" y="2636912"/>
            <a:ext cx="888256" cy="3690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200" dirty="0" smtClean="0">
                <a:solidFill>
                  <a:srgbClr val="FF0000"/>
                </a:solidFill>
              </a:rPr>
              <a:t>Народная</a:t>
            </a:r>
            <a:endParaRPr lang="ru-RU" sz="1200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19672" cy="22768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2602" y="1783877"/>
            <a:ext cx="1440160" cy="12894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513" y="1282186"/>
            <a:ext cx="2153816" cy="1362651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09119"/>
            <a:ext cx="1842093" cy="122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299198"/>
            <a:ext cx="1584175" cy="1434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6628982" y="5671136"/>
            <a:ext cx="8612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1600" dirty="0">
                <a:solidFill>
                  <a:srgbClr val="FF0000"/>
                </a:solidFill>
              </a:rPr>
              <a:t>Мудрая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576312" y="5736224"/>
            <a:ext cx="8034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1600" dirty="0">
                <a:solidFill>
                  <a:srgbClr val="C00000"/>
                </a:solidFill>
              </a:rPr>
              <a:t>Лесная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7806" y="2877379"/>
            <a:ext cx="348506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1839" y="3803582"/>
            <a:ext cx="440508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7277" y="4559169"/>
            <a:ext cx="470744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1973" y="4617025"/>
            <a:ext cx="597993" cy="50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2200" y="4138544"/>
            <a:ext cx="363696" cy="555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950" y="4490669"/>
            <a:ext cx="360040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2811" y="4473507"/>
            <a:ext cx="399229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9291" y="3862146"/>
            <a:ext cx="3968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6884" y="3434021"/>
            <a:ext cx="3968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0544" y="3192221"/>
            <a:ext cx="3968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3368" y="3099058"/>
            <a:ext cx="3968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7812360" y="3005960"/>
            <a:ext cx="9915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1600" dirty="0">
                <a:solidFill>
                  <a:srgbClr val="C00000"/>
                </a:solidFill>
              </a:rPr>
              <a:t>Паутинка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661920" y="1445323"/>
            <a:ext cx="79220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C00000"/>
                </a:solidFill>
                <a:ea typeface="+mj-ea"/>
                <a:cs typeface="+mj-cs"/>
              </a:rPr>
              <a:t>финиш</a:t>
            </a:r>
            <a:endParaRPr lang="ru-RU" sz="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505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392"/>
            <a:ext cx="9144000" cy="6957392"/>
          </a:xfrm>
        </p:spPr>
      </p:pic>
    </p:spTree>
    <p:extLst>
      <p:ext uri="{BB962C8B-B14F-4D97-AF65-F5344CB8AC3E}">
        <p14:creationId xmlns:p14="http://schemas.microsoft.com/office/powerpoint/2010/main" val="4110194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1524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8</Words>
  <Application>Microsoft Office PowerPoint</Application>
  <PresentationFormat>Экран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Маршрутный лист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Ученик 2</dc:creator>
  <cp:lastModifiedBy>библиотека</cp:lastModifiedBy>
  <cp:revision>6</cp:revision>
  <dcterms:created xsi:type="dcterms:W3CDTF">2021-12-15T15:43:31Z</dcterms:created>
  <dcterms:modified xsi:type="dcterms:W3CDTF">2021-12-16T01:46:52Z</dcterms:modified>
</cp:coreProperties>
</file>