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9" r:id="rId13"/>
    <p:sldId id="272" r:id="rId14"/>
    <p:sldId id="268" r:id="rId15"/>
    <p:sldId id="270" r:id="rId16"/>
    <p:sldId id="276" r:id="rId17"/>
    <p:sldId id="277" r:id="rId18"/>
    <p:sldId id="278" r:id="rId19"/>
    <p:sldId id="279" r:id="rId20"/>
    <p:sldId id="281" r:id="rId21"/>
    <p:sldId id="282" r:id="rId22"/>
    <p:sldId id="285" r:id="rId23"/>
    <p:sldId id="273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74" autoAdjust="0"/>
    <p:restoredTop sz="85663" autoAdjust="0"/>
  </p:normalViewPr>
  <p:slideViewPr>
    <p:cSldViewPr>
      <p:cViewPr>
        <p:scale>
          <a:sx n="69" d="100"/>
          <a:sy n="69" d="100"/>
        </p:scale>
        <p:origin x="-1434" y="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0EE7EF-9356-472A-934B-34EF20DADC19}" type="datetimeFigureOut">
              <a:rPr lang="ru-RU" smtClean="0"/>
              <a:pPr/>
              <a:t>02.04.2023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DAE143-0270-485C-A052-B472479EFC9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Правда.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Голландские дети начинают школьную сагу в день своего четырехлетия. Представьте, сколько новеньких придет в течение учебного года!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DAE143-0270-485C-A052-B472479EFC95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Он занял 300 рупий (это меньше 10 долларов), арендовал пару помещений и вместе со своей женой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Бхарти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основал в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Лакнау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— центре провинции в северной Индии — школу под названием "Городская школа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Монтессори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" (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City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Montessori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School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), сокращенно CMS. Сперва в школу ходили пять учеников.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Едва ли г-н Ганди думал тогда, в 1959 году, что однажды эта школа станет самой крупной частной школой в мире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DAE143-0270-485C-A052-B472479EFC95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Правда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DAE143-0270-485C-A052-B472479EFC95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Правда. </a:t>
            </a:r>
            <a:r>
              <a:rPr lang="ru-RU" sz="1200" dirty="0" smtClean="0"/>
              <a:t>Считалось, что семейка </a:t>
            </a:r>
            <a:r>
              <a:rPr lang="ru-RU" sz="1200" dirty="0" err="1" smtClean="0"/>
              <a:t>Симпсонов</a:t>
            </a:r>
            <a:r>
              <a:rPr lang="ru-RU" sz="1200" dirty="0" smtClean="0"/>
              <a:t> подает детям дурной пример.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DAE143-0270-485C-A052-B472479EFC95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Правда. </a:t>
            </a:r>
            <a:r>
              <a:rPr lang="ru-RU" dirty="0" err="1" smtClean="0"/>
              <a:t>Бригитте</a:t>
            </a:r>
            <a:r>
              <a:rPr lang="ru-RU" dirty="0" smtClean="0"/>
              <a:t> </a:t>
            </a:r>
            <a:r>
              <a:rPr lang="ru-RU" dirty="0" err="1" smtClean="0"/>
              <a:t>Фонтайн</a:t>
            </a:r>
            <a:r>
              <a:rPr lang="ru-RU" dirty="0" smtClean="0"/>
              <a:t>, приняла данное решение в связи с тем, что школьное образование в Германии сократили на 1 год. В связи с этим учебный день увеличился, появились сдвоенные уроки и учатся школьники интенсивнее. </a:t>
            </a:r>
            <a:r>
              <a:rPr lang="ru-RU" dirty="0" err="1" smtClean="0"/>
              <a:t>Фонтайн</a:t>
            </a:r>
            <a:r>
              <a:rPr lang="ru-RU" dirty="0" smtClean="0"/>
              <a:t> заявила, что у детей должно быть время на отдых и занятия спортом, именно по этим причинам домашняя работа отменена.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DAE143-0270-485C-A052-B472479EFC95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Правда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DAE143-0270-485C-A052-B472479EFC95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Обязательный дневной сон в китайской</a:t>
            </a:r>
            <a:r>
              <a:rPr lang="ru-RU" baseline="0" dirty="0" smtClean="0"/>
              <a:t> школе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DAE143-0270-485C-A052-B472479EFC95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Правда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DAE143-0270-485C-A052-B472479EFC95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Правда. Это правило</a:t>
            </a:r>
            <a:r>
              <a:rPr lang="ru-RU" baseline="0" dirty="0" smtClean="0"/>
              <a:t> нацелено на то, что  бы все дети дружили, что бы не было учеников, которые </a:t>
            </a:r>
            <a:r>
              <a:rPr lang="ru-RU" baseline="0" dirty="0" err="1" smtClean="0"/>
              <a:t>лишины</a:t>
            </a:r>
            <a:r>
              <a:rPr lang="ru-RU" baseline="0" dirty="0" smtClean="0"/>
              <a:t> общения. </a:t>
            </a:r>
            <a:r>
              <a:rPr lang="ru-RU" baseline="0" dirty="0" err="1" smtClean="0"/>
              <a:t>Чкм</a:t>
            </a:r>
            <a:r>
              <a:rPr lang="ru-RU" baseline="0" dirty="0" smtClean="0"/>
              <a:t> больше друзей , тем лучше.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DAE143-0270-485C-A052-B472479EFC95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Правда. </a:t>
            </a:r>
            <a:r>
              <a:rPr lang="ru-RU" sz="1200" dirty="0" smtClean="0"/>
              <a:t>. Они, кстати, настоящие, сшиты заключенными в местной тюрьме.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DAE143-0270-485C-A052-B472479EFC95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rtl="0"/>
            <a:r>
              <a:rPr lang="ru-RU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Школьник  не  имеет  право:</a:t>
            </a:r>
            <a:endParaRPr lang="ru-RU" sz="1200" b="0" i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rtl="0"/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1.Опаздывать  без  уважительной  причины.</a:t>
            </a:r>
          </a:p>
          <a:p>
            <a:pPr rtl="0"/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2.Не  выполнять  домашние  задания.</a:t>
            </a:r>
          </a:p>
          <a:p>
            <a:pPr rtl="0"/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3.Плохо  учиться.</a:t>
            </a:r>
          </a:p>
          <a:p>
            <a:pPr rtl="0"/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4.Пропускать  уроки  без  уважительной  причины.</a:t>
            </a:r>
          </a:p>
          <a:p>
            <a:pPr rtl="0"/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5.Врать  старшим.</a:t>
            </a:r>
          </a:p>
          <a:p>
            <a:pPr rtl="0"/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6.Обижать  младших  и  своих  сверстников.</a:t>
            </a:r>
          </a:p>
          <a:p>
            <a:pPr rtl="0"/>
            <a:r>
              <a:rPr lang="ru-RU" sz="1200" b="0" i="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7.Драться.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DAE143-0270-485C-A052-B472479EFC95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Италии дети начинают учиться в 6 лет, в общей сложности они получают образование 13 лет. Начальная школа встречает учеников с 1 по 5 класс. До 14 лет они посещают среднюю школу. Дальше – лицей. Заканчивая одну учебную ступень, ребята обязательно меняют школу, учителей, одноклассников.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DAE143-0270-485C-A052-B472479EFC95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Правда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DAE143-0270-485C-A052-B472479EFC95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Неправда.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DAE143-0270-485C-A052-B472479EFC95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Ежедневная уборка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DAE143-0270-485C-A052-B472479EFC95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Правда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DAE143-0270-485C-A052-B472479EFC95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DAE143-0270-485C-A052-B472479EFC95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Правда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DAE143-0270-485C-A052-B472479EFC95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Правда.Сорок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два года назад, закончив колледж и женившись,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Джагдиш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Ганди осознавал, что главная цель его жизни — служение человечеству. И он чувствовал, что для достижения этой цели будет хорошо заняться воспитанием и образованием детей.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DAE143-0270-485C-A052-B472479EFC95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353E0-DF80-499D-A369-C26FC282E5A0}" type="datetimeFigureOut">
              <a:rPr lang="ru-RU" smtClean="0"/>
              <a:pPr/>
              <a:t>02.04.2023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77521-F7FB-404F-9B77-732C52E247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353E0-DF80-499D-A369-C26FC282E5A0}" type="datetimeFigureOut">
              <a:rPr lang="ru-RU" smtClean="0"/>
              <a:pPr/>
              <a:t>02.04.2023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77521-F7FB-404F-9B77-732C52E247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353E0-DF80-499D-A369-C26FC282E5A0}" type="datetimeFigureOut">
              <a:rPr lang="ru-RU" smtClean="0"/>
              <a:pPr/>
              <a:t>02.04.2023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77521-F7FB-404F-9B77-732C52E247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353E0-DF80-499D-A369-C26FC282E5A0}" type="datetimeFigureOut">
              <a:rPr lang="ru-RU" smtClean="0"/>
              <a:pPr/>
              <a:t>02.04.2023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77521-F7FB-404F-9B77-732C52E247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353E0-DF80-499D-A369-C26FC282E5A0}" type="datetimeFigureOut">
              <a:rPr lang="ru-RU" smtClean="0"/>
              <a:pPr/>
              <a:t>02.04.2023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77521-F7FB-404F-9B77-732C52E247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353E0-DF80-499D-A369-C26FC282E5A0}" type="datetimeFigureOut">
              <a:rPr lang="ru-RU" smtClean="0"/>
              <a:pPr/>
              <a:t>02.04.2023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77521-F7FB-404F-9B77-732C52E247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353E0-DF80-499D-A369-C26FC282E5A0}" type="datetimeFigureOut">
              <a:rPr lang="ru-RU" smtClean="0"/>
              <a:pPr/>
              <a:t>02.04.2023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77521-F7FB-404F-9B77-732C52E247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353E0-DF80-499D-A369-C26FC282E5A0}" type="datetimeFigureOut">
              <a:rPr lang="ru-RU" smtClean="0"/>
              <a:pPr/>
              <a:t>02.04.2023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77521-F7FB-404F-9B77-732C52E247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353E0-DF80-499D-A369-C26FC282E5A0}" type="datetimeFigureOut">
              <a:rPr lang="ru-RU" smtClean="0"/>
              <a:pPr/>
              <a:t>02.04.2023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77521-F7FB-404F-9B77-732C52E247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353E0-DF80-499D-A369-C26FC282E5A0}" type="datetimeFigureOut">
              <a:rPr lang="ru-RU" smtClean="0"/>
              <a:pPr/>
              <a:t>02.04.2023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77521-F7FB-404F-9B77-732C52E247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353E0-DF80-499D-A369-C26FC282E5A0}" type="datetimeFigureOut">
              <a:rPr lang="ru-RU" smtClean="0"/>
              <a:pPr/>
              <a:t>02.04.2023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77521-F7FB-404F-9B77-732C52E247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B353E0-DF80-499D-A369-C26FC282E5A0}" type="datetimeFigureOut">
              <a:rPr lang="ru-RU" smtClean="0"/>
              <a:pPr/>
              <a:t>02.04.2023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E77521-F7FB-404F-9B77-732C52E247F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1 сентябр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6587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5949280"/>
            <a:ext cx="91440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rgbClr val="C00000"/>
                </a:solidFill>
              </a:rPr>
              <a:t>Составила: учитель начальных классов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МОУ Гимназия №16  г.Волгоград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Степаненко Наталья Александровна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32656"/>
            <a:ext cx="453650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Таким способом пользуются школьники в Колумбии, добираясь до школы в отдаленной деревне </a:t>
            </a:r>
            <a:r>
              <a:rPr lang="ru-RU" sz="2400" dirty="0" err="1"/>
              <a:t>Лос</a:t>
            </a:r>
            <a:r>
              <a:rPr lang="ru-RU" sz="2400" dirty="0"/>
              <a:t> </a:t>
            </a:r>
            <a:r>
              <a:rPr lang="ru-RU" sz="2400" dirty="0" err="1"/>
              <a:t>Пинос</a:t>
            </a:r>
            <a:r>
              <a:rPr lang="ru-RU" sz="2400" dirty="0"/>
              <a:t> в Колумбии. Пользоваться дорогой можно только с определенного возраста, поэтому школьникам начальных классов приходиться добираться вместе с родителями или своими старшими братьями и сестрами.</a:t>
            </a:r>
          </a:p>
        </p:txBody>
      </p:sp>
      <p:pic>
        <p:nvPicPr>
          <p:cNvPr id="2050" name="Picture 2" descr="https://ic.pics.livejournal.com/promolisor/56513944/92799/92799_origin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717032"/>
            <a:ext cx="4495394" cy="2808312"/>
          </a:xfrm>
          <a:prstGeom prst="rect">
            <a:avLst/>
          </a:prstGeom>
          <a:noFill/>
        </p:spPr>
      </p:pic>
      <p:pic>
        <p:nvPicPr>
          <p:cNvPr id="2052" name="Picture 4" descr="https://ic.pics.livejournal.com/promolisor/56513944/94057/94057_origina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4048" y="476672"/>
            <a:ext cx="3905250" cy="59055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facultet.net/storage/images/uploads/cc87b53e9e91ed0eadb964409f1e18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1988840"/>
            <a:ext cx="6096000" cy="4572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23528" y="0"/>
            <a:ext cx="849694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В Китае самые длинные – это зимние каникулы с декабря по февраль, а летом на отдых выделяется только один месяц – август. Учебный день очень загружен. С 8.00 ч. до 16.00 ч. уроки, с 16.00 ч. до 21.00 ч. дополнительные занятия.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0" y="147990"/>
            <a:ext cx="837658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Поражает численность учащихся в школе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Монтессори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(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Лакхнау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, Индия). Каждый день в школу приходят около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32000 человек.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6" name="Picture 2" descr="Как 1 Сентября должны пройти школьные линейки в Архангельской области, 2022  г. | 29.ru - новости Архангельск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1844824"/>
            <a:ext cx="4896544" cy="326163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059832" y="5229200"/>
            <a:ext cx="22520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Обычная школа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0" y="147990"/>
            <a:ext cx="837658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Поражает численность учащихся в школе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Монтессори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(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Лакхнау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, Индия). Каждый день в школу приходят около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32000 человек.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2" name="Picture 2" descr="https://facultet.net/storage/images/uploads/f20a54181535cc92aa21536ba1386d0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484784"/>
            <a:ext cx="8704965" cy="48965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332656"/>
            <a:ext cx="874846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Китайские </a:t>
            </a:r>
            <a:r>
              <a:rPr lang="ru-RU" sz="2800" dirty="0"/>
              <a:t>дети ходят в школу в свободных удобных спортивных костюмах. У каждой школы своя цветовая гамма «формы» и эмблема. Скорее всего, китайцы не зря выбрали для своих учеников такую форму, ведь они проводят в школе почти целый день и им должно быть удобно</a:t>
            </a:r>
          </a:p>
        </p:txBody>
      </p:sp>
      <p:pic>
        <p:nvPicPr>
          <p:cNvPr id="25602" name="Picture 2" descr="Изолированные маленькие дети бегут на улице | Премиум векторы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3573016"/>
            <a:ext cx="5962650" cy="29813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Подготовка к школе - первый раз в класс. Узнала, как все проходит в Китае |  Оксана про Китай | Яндекс Дзе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476672"/>
            <a:ext cx="7751192" cy="48732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404664"/>
            <a:ext cx="4104456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2800" dirty="0" smtClean="0"/>
              <a:t>В начале 1990-х многие американские школы запретили детям носить футболки с изображениями членов семьи Симпсон. </a:t>
            </a:r>
            <a:endParaRPr lang="ru-RU" sz="2800" dirty="0"/>
          </a:p>
        </p:txBody>
      </p:sp>
      <p:sp>
        <p:nvSpPr>
          <p:cNvPr id="4098" name="AutoShape 2" descr="Персонажи • Главные роли • Барт Симпсон - The Simpson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0" name="AutoShape 4" descr="Персонажи • Главные роли • Барт Симпсон - The Simpson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2" name="AutoShape 6" descr="Персонажи • Главные роли • Барт Симпсон - The Simpson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Рисунок 5" descr="барт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71592" y="764704"/>
            <a:ext cx="3672408" cy="49028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32656"/>
            <a:ext cx="4572000" cy="338554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 smtClean="0"/>
              <a:t>В гимназии </a:t>
            </a:r>
            <a:r>
              <a:rPr lang="ru-RU" sz="2800" dirty="0" err="1" smtClean="0"/>
              <a:t>Elsa-Braendstroem</a:t>
            </a:r>
            <a:r>
              <a:rPr lang="ru-RU" sz="2800" dirty="0" smtClean="0"/>
              <a:t>, которая находится в Северном Рейне-Вестфалии, сбылась мечта любого нормального школьника — никаких домашних работ.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6381328"/>
            <a:ext cx="83529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4" name="Picture 2" descr="Вес школьного портфеля и его влияние на здоровье школьника | Обучонок"/>
          <p:cNvPicPr>
            <a:picLocks noChangeAspect="1" noChangeArrowheads="1"/>
          </p:cNvPicPr>
          <p:nvPr/>
        </p:nvPicPr>
        <p:blipFill>
          <a:blip r:embed="rId3" cstate="print"/>
          <a:srcRect l="26460" t="2800" r="20621"/>
          <a:stretch>
            <a:fillRect/>
          </a:stretch>
        </p:blipFill>
        <p:spPr bwMode="auto">
          <a:xfrm>
            <a:off x="4894448" y="269450"/>
            <a:ext cx="3710000" cy="45997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332656"/>
            <a:ext cx="5112568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Исследования показывают, что 30-минутный сон в середине дня может улучшать память и способности к обучению. Китайцы взяли это на вооружение. Все школьники от мала до велика должны после обеда спать в течение получаса в классе. </a:t>
            </a:r>
            <a:endParaRPr lang="ru-RU" sz="3200" dirty="0"/>
          </a:p>
        </p:txBody>
      </p:sp>
      <p:pic>
        <p:nvPicPr>
          <p:cNvPr id="2050" name="Picture 2" descr="Купить Мягкая игрушка Сон для ребенка подушка спать на животике подушку  кладем подушку обед перерыв учеников подушки офисный стол на животик спать  артефакт в интернет-магазине с Таобао (Taobao) из Китая, низкие цены |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2321496"/>
            <a:ext cx="4211960" cy="4211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тихий час в школах Кита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60648"/>
            <a:ext cx="8424936" cy="63187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Правда или Ложь - Верю не верю APK 3.0 for Android – Download Правда или  Ложь - Верю не верю APK Latest Version from APKFab.co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908720"/>
            <a:ext cx="4876800" cy="48768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0"/>
            <a:ext cx="4104456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Вероятно, ученики, посещающие среднюю школу «</a:t>
            </a:r>
            <a:r>
              <a:rPr lang="ru-RU" sz="2800" dirty="0" err="1" smtClean="0"/>
              <a:t>Эвергрин</a:t>
            </a:r>
            <a:r>
              <a:rPr lang="ru-RU" sz="2800" dirty="0" smtClean="0"/>
              <a:t> Парк»</a:t>
            </a:r>
          </a:p>
          <a:p>
            <a:r>
              <a:rPr lang="ru-RU" sz="2800" dirty="0" smtClean="0"/>
              <a:t> в Чикаго, неплохо умеют контролировать свои физиологические потребности. В школе странное правило: в туалет во время урока можно выйти только… три раза за полугодие </a:t>
            </a:r>
          </a:p>
          <a:p>
            <a:r>
              <a:rPr lang="ru-RU" sz="2800" dirty="0" smtClean="0"/>
              <a:t>(2 четверти)! Если</a:t>
            </a:r>
          </a:p>
          <a:p>
            <a:r>
              <a:rPr lang="ru-RU" sz="2800" dirty="0" smtClean="0"/>
              <a:t> «отгулял» свои три раза, то больше до конца срока не положено.</a:t>
            </a:r>
            <a:endParaRPr lang="ru-RU" sz="2800" dirty="0"/>
          </a:p>
        </p:txBody>
      </p:sp>
      <p:sp>
        <p:nvSpPr>
          <p:cNvPr id="38914" name="AutoShape 2" descr="Банда умников - Учительница не пустила в туалет 😱  ----------------------------------- В Нижегородской области учительница не  отпустила первоклассника в туалет, и из-за расстройства кишечника ребёнок  не смог дотерпеть до перемены. В итоге он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Рисунок 4" descr="Без названия (2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9992" y="692696"/>
            <a:ext cx="4392488" cy="43924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60648"/>
            <a:ext cx="806489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И снова отличились англичане. Речь пойдет о частной элитной лондонской школе, которую, кстати, посещает принц Джордж. Для него, как для будущего короля, крайне важно хорошее образование. Но одно из странных правил этой школы в том, что в ней не позволяется иметь лучшего друга.  </a:t>
            </a:r>
            <a:endParaRPr lang="ru-RU" sz="2800" dirty="0"/>
          </a:p>
        </p:txBody>
      </p:sp>
      <p:pic>
        <p:nvPicPr>
          <p:cNvPr id="37890" name="Picture 2" descr="Правила для школьников в учебных заведениях разных стран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3501008"/>
            <a:ext cx="4762500" cy="2676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4536504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Ученики средней школы </a:t>
            </a:r>
            <a:r>
              <a:rPr lang="ru-RU" sz="3200" dirty="0" err="1" smtClean="0"/>
              <a:t>Gonzales</a:t>
            </a:r>
            <a:r>
              <a:rPr lang="ru-RU" sz="3200" dirty="0" smtClean="0"/>
              <a:t> в Техасе должны носить правильную одежду. Наказание за нарушение </a:t>
            </a:r>
            <a:r>
              <a:rPr lang="ru-RU" sz="3200" dirty="0" err="1" smtClean="0"/>
              <a:t>дресс-кода</a:t>
            </a:r>
            <a:r>
              <a:rPr lang="ru-RU" sz="3200" dirty="0" smtClean="0"/>
              <a:t> в этой школе – это ношение арестантской робы</a:t>
            </a:r>
            <a:endParaRPr lang="ru-RU" sz="3200" dirty="0"/>
          </a:p>
        </p:txBody>
      </p:sp>
      <p:pic>
        <p:nvPicPr>
          <p:cNvPr id="40962" name="Picture 2" descr="робы в школах СШ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188640"/>
            <a:ext cx="4157493" cy="62445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260648"/>
            <a:ext cx="725564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Правила поведения в школе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32770" name="Picture 2" descr="Идеи на тему «Школа рисунки» (52) в 2022 г | школа, школьные темы, рисунк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1196752"/>
            <a:ext cx="6264696" cy="523102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259632" y="5517232"/>
            <a:ext cx="540821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rgbClr val="00B050"/>
                </a:solidFill>
              </a:rPr>
              <a:t>Что самое главное?</a:t>
            </a:r>
            <a:endParaRPr lang="ru-RU" sz="48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78497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Мы привыкли к тому, что образование в школах России дети начинают получать с 7 лет. Но во многих странах мира возраст первоклассников значительно отличается от нашей страны. Это связано с различиями в структуре образовательных систем, в целом. Например</a:t>
            </a:r>
            <a:r>
              <a:rPr lang="ru-RU" sz="2400" dirty="0" smtClean="0"/>
              <a:t>, в некоторых странах </a:t>
            </a:r>
            <a:r>
              <a:rPr lang="ru-RU" sz="2400" dirty="0"/>
              <a:t>школы </a:t>
            </a:r>
            <a:r>
              <a:rPr lang="ru-RU" sz="2400" dirty="0" smtClean="0"/>
              <a:t> </a:t>
            </a:r>
            <a:r>
              <a:rPr lang="ru-RU" sz="2400" dirty="0"/>
              <a:t>принимают учеников в первый класс школы с 4 лет. Причем дети начинают учиться прямо в свой день рождения. Из-за этого в классе очень часто в течение года появляются новые ученики.</a:t>
            </a:r>
          </a:p>
        </p:txBody>
      </p:sp>
      <p:pic>
        <p:nvPicPr>
          <p:cNvPr id="9218" name="Picture 2" descr="Ребёнок боится тени | Уроки для мам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3284984"/>
            <a:ext cx="6762750" cy="33528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d1zah1nkiby91r.cloudfront.net/s3fs-public/styles/featured_content/public/media/institutions/aga_khan_foundation/akf-india-5._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982924" cy="3528392"/>
          </a:xfrm>
          <a:prstGeom prst="rect">
            <a:avLst/>
          </a:prstGeom>
          <a:noFill/>
        </p:spPr>
      </p:pic>
      <p:pic>
        <p:nvPicPr>
          <p:cNvPr id="8196" name="Picture 4" descr="https://facultet.net/storage/images/uploads/19b4be59f6f9fbc796e564f893ebc9ff.jpg"/>
          <p:cNvPicPr>
            <a:picLocks noChangeAspect="1" noChangeArrowheads="1"/>
          </p:cNvPicPr>
          <p:nvPr/>
        </p:nvPicPr>
        <p:blipFill>
          <a:blip r:embed="rId4" cstate="print"/>
          <a:srcRect l="8463" t="12400"/>
          <a:stretch>
            <a:fillRect/>
          </a:stretch>
        </p:blipFill>
        <p:spPr bwMode="auto">
          <a:xfrm>
            <a:off x="3563888" y="2852936"/>
            <a:ext cx="5580112" cy="400506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372200" y="620688"/>
            <a:ext cx="173477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Индия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51520" y="4941168"/>
            <a:ext cx="268932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Голландия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86409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</a:t>
            </a:r>
            <a:r>
              <a:rPr lang="ru-RU" sz="2400" dirty="0"/>
              <a:t>Ученики начальной школы в </a:t>
            </a:r>
            <a:r>
              <a:rPr lang="ru-RU" sz="2400" dirty="0" err="1"/>
              <a:t>Пхумачангтанге</a:t>
            </a:r>
            <a:r>
              <a:rPr lang="ru-RU" sz="2400" dirty="0"/>
              <a:t>, Тибет из окна классной комнаты видят только небо и отдаленные верхушки гор. Школа находится на высоте 5373 метров над уровнем моря, а это, кстати, </a:t>
            </a:r>
            <a:r>
              <a:rPr lang="ru-RU" sz="2400" dirty="0" smtClean="0"/>
              <a:t> выше Кавказской вершины Казбек (5033 м).</a:t>
            </a:r>
            <a:endParaRPr lang="ru-RU" sz="2400" dirty="0"/>
          </a:p>
        </p:txBody>
      </p:sp>
      <p:pic>
        <p:nvPicPr>
          <p:cNvPr id="7170" name="Picture 2" descr="Горная болезнь глазами альпинистов | Что? Почему? Как бороться?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1988840"/>
            <a:ext cx="6768752" cy="45107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404664"/>
            <a:ext cx="8712968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Не каждому альпинисту хватает сил дойти до этой точки, а ученики ходят в школу каждый день, вот уж кого не напугать низкими температурами и плохой погодой, которая мешает добраться до школы.</a:t>
            </a:r>
          </a:p>
          <a:p>
            <a:r>
              <a:rPr lang="ru-RU" dirty="0"/>
              <a:t> </a:t>
            </a:r>
          </a:p>
        </p:txBody>
      </p:sp>
      <p:pic>
        <p:nvPicPr>
          <p:cNvPr id="6146" name="Picture 2" descr="https://facultet.net/storage/images/uploads/08fb1c3a3b1c6f973dba8e7f264daca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2420888"/>
            <a:ext cx="6696744" cy="41801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84969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Воспоминания о </a:t>
            </a:r>
            <a:r>
              <a:rPr lang="ru-RU" sz="2400" dirty="0" smtClean="0"/>
              <a:t> </a:t>
            </a:r>
            <a:r>
              <a:rPr lang="ru-RU" sz="2400" dirty="0"/>
              <a:t>школьных дежурствах, генеральных уборках и субботников хранятся в голове всех </a:t>
            </a:r>
            <a:r>
              <a:rPr lang="ru-RU" sz="2400"/>
              <a:t>российских </a:t>
            </a:r>
            <a:r>
              <a:rPr lang="ru-RU" sz="2400" smtClean="0"/>
              <a:t>школьников.Такого </a:t>
            </a:r>
            <a:r>
              <a:rPr lang="ru-RU" sz="2400" dirty="0" smtClean="0"/>
              <a:t>больше нет в мире. </a:t>
            </a:r>
            <a:endParaRPr lang="ru-RU" sz="2400" dirty="0"/>
          </a:p>
        </p:txBody>
      </p:sp>
      <p:sp>
        <p:nvSpPr>
          <p:cNvPr id="5122" name="AutoShape 2" descr="Картинки дежурные в классе. Презентация - Обязанности дежурного в класс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4" name="AutoShape 4" descr="Картинки дежурные в классе. Презентация - Обязанности дежурного в класс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Рисунок 4" descr="Без названия (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1412776"/>
            <a:ext cx="8136904" cy="48821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 descr="Строгие правила японской школы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0" name="AutoShape 4" descr="Строгие правила японской школы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2" name="AutoShape 6" descr="Строгие правила японской школы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Рисунок 4" descr="Без названи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0"/>
            <a:ext cx="6508972" cy="3501008"/>
          </a:xfrm>
          <a:prstGeom prst="rect">
            <a:avLst/>
          </a:prstGeom>
        </p:spPr>
      </p:pic>
      <p:pic>
        <p:nvPicPr>
          <p:cNvPr id="4104" name="Picture 8" descr="Почему сегодня японские школьники сами моют унитазы, а мы в России растим  из детей белоручек и чистоплюев? | За семью 👨‍👩‍👧‍👦, детство 👶,  образование 📖 ! | Яндекс Дзен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5977" y="3175808"/>
            <a:ext cx="4788024" cy="368219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0" y="3441680"/>
            <a:ext cx="449999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Однако, такие правила действуют не только в нашей стране. Например, в Южной Корее, Японии считается, что система школьных дежурств приучает школьников к труду и порядку, ведь научиться убирать за собой человек должен научиться с детства.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facultet.net/storage/images/uploads/ef596b5778fb8acc0d3429524ce483e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88640"/>
            <a:ext cx="8136904" cy="522353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699792" y="5733256"/>
            <a:ext cx="25825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Дети идут в школу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315</TotalTime>
  <Words>936</Words>
  <Application>Microsoft Office PowerPoint</Application>
  <PresentationFormat>Экран (4:3)</PresentationFormat>
  <Paragraphs>79</Paragraphs>
  <Slides>23</Slides>
  <Notes>19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 Степаненко</dc:creator>
  <cp:lastModifiedBy>Наталья Степаненко</cp:lastModifiedBy>
  <cp:revision>36</cp:revision>
  <dcterms:created xsi:type="dcterms:W3CDTF">2022-08-18T06:13:18Z</dcterms:created>
  <dcterms:modified xsi:type="dcterms:W3CDTF">2023-04-02T06:06:21Z</dcterms:modified>
</cp:coreProperties>
</file>