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52" r:id="rId1"/>
  </p:sldMasterIdLst>
  <p:sldIdLst>
    <p:sldId id="256" r:id="rId2"/>
    <p:sldId id="269" r:id="rId3"/>
    <p:sldId id="270" r:id="rId4"/>
    <p:sldId id="271" r:id="rId5"/>
    <p:sldId id="295" r:id="rId6"/>
    <p:sldId id="294" r:id="rId7"/>
    <p:sldId id="281" r:id="rId8"/>
    <p:sldId id="272" r:id="rId9"/>
    <p:sldId id="288" r:id="rId10"/>
    <p:sldId id="289" r:id="rId11"/>
    <p:sldId id="291" r:id="rId12"/>
    <p:sldId id="292" r:id="rId13"/>
    <p:sldId id="280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99"/>
    <a:srgbClr val="00FF5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331596-82BA-4F83-9024-5B70EF49CAB4}" type="datetimeFigureOut">
              <a:rPr lang="ru-RU" smtClean="0"/>
              <a:pPr/>
              <a:t>02.04.2023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18F0E7-020F-4615-8294-D56D83B8D6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331596-82BA-4F83-9024-5B70EF49CAB4}" type="datetimeFigureOut">
              <a:rPr lang="ru-RU" smtClean="0"/>
              <a:pPr/>
              <a:t>02.04.2023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18F0E7-020F-4615-8294-D56D83B8D6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331596-82BA-4F83-9024-5B70EF49CAB4}" type="datetimeFigureOut">
              <a:rPr lang="ru-RU" smtClean="0"/>
              <a:pPr/>
              <a:t>02.04.2023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18F0E7-020F-4615-8294-D56D83B8D6A1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331596-82BA-4F83-9024-5B70EF49CAB4}" type="datetimeFigureOut">
              <a:rPr lang="ru-RU" smtClean="0"/>
              <a:pPr/>
              <a:t>02.04.2023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18F0E7-020F-4615-8294-D56D83B8D6A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331596-82BA-4F83-9024-5B70EF49CAB4}" type="datetimeFigureOut">
              <a:rPr lang="ru-RU" smtClean="0"/>
              <a:pPr/>
              <a:t>02.04.2023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18F0E7-020F-4615-8294-D56D83B8D6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331596-82BA-4F83-9024-5B70EF49CAB4}" type="datetimeFigureOut">
              <a:rPr lang="ru-RU" smtClean="0"/>
              <a:pPr/>
              <a:t>02.04.2023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18F0E7-020F-4615-8294-D56D83B8D6A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331596-82BA-4F83-9024-5B70EF49CAB4}" type="datetimeFigureOut">
              <a:rPr lang="ru-RU" smtClean="0"/>
              <a:pPr/>
              <a:t>02.04.2023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18F0E7-020F-4615-8294-D56D83B8D6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331596-82BA-4F83-9024-5B70EF49CAB4}" type="datetimeFigureOut">
              <a:rPr lang="ru-RU" smtClean="0"/>
              <a:pPr/>
              <a:t>02.04.2023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18F0E7-020F-4615-8294-D56D83B8D6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331596-82BA-4F83-9024-5B70EF49CAB4}" type="datetimeFigureOut">
              <a:rPr lang="ru-RU" smtClean="0"/>
              <a:pPr/>
              <a:t>02.04.2023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18F0E7-020F-4615-8294-D56D83B8D6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331596-82BA-4F83-9024-5B70EF49CAB4}" type="datetimeFigureOut">
              <a:rPr lang="ru-RU" smtClean="0"/>
              <a:pPr/>
              <a:t>02.04.2023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18F0E7-020F-4615-8294-D56D83B8D6A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331596-82BA-4F83-9024-5B70EF49CAB4}" type="datetimeFigureOut">
              <a:rPr lang="ru-RU" smtClean="0"/>
              <a:pPr/>
              <a:t>02.04.2023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18F0E7-020F-4615-8294-D56D83B8D6A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DD331596-82BA-4F83-9024-5B70EF49CAB4}" type="datetimeFigureOut">
              <a:rPr lang="ru-RU" smtClean="0"/>
              <a:pPr/>
              <a:t>02.04.2023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FB18F0E7-020F-4615-8294-D56D83B8D6A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  <p:sldLayoutId id="2147483862" r:id="rId10"/>
    <p:sldLayoutId id="2147483863" r:id="rId11"/>
  </p:sldLayoutIdLst>
  <p:transition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5207" y="0"/>
            <a:ext cx="9144000" cy="7002016"/>
          </a:xfrm>
          <a:prstGeom prst="rect">
            <a:avLst/>
          </a:prstGeom>
          <a:solidFill>
            <a:schemeClr val="accent6"/>
          </a:solidFill>
          <a:ln>
            <a:noFill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0"/>
            <a:ext cx="8064896" cy="2276872"/>
          </a:xfrm>
        </p:spPr>
        <p:txBody>
          <a:bodyPr>
            <a:normAutofit fontScale="90000"/>
          </a:bodyPr>
          <a:lstStyle/>
          <a:p>
            <a:r>
              <a:rPr lang="ru-RU" sz="2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Муниципальное бюджетное дошкольное образовательное учреждение детский сад №2 «Искорка»</a:t>
            </a:r>
            <a:r>
              <a:rPr lang="ru-RU" sz="3200" b="1" dirty="0" smtClean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</a:rPr>
              <a:t/>
            </a:r>
            <a:br>
              <a:rPr lang="ru-RU" sz="3200" b="1" dirty="0" smtClean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</a:rPr>
            </a:br>
            <a:r>
              <a:rPr lang="ru-RU" sz="3200" b="1" dirty="0" smtClean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</a:rPr>
              <a:t/>
            </a:r>
            <a:br>
              <a:rPr lang="ru-RU" sz="3200" b="1" dirty="0" smtClean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</a:rPr>
            </a:br>
            <a:r>
              <a:rPr lang="ru-RU" sz="3200" b="1" dirty="0" smtClean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</a:rPr>
              <a:t>Консультация для педагогов:</a:t>
            </a:r>
            <a:r>
              <a:rPr lang="ru-RU" sz="3200" dirty="0" smtClean="0"/>
              <a:t/>
            </a:r>
            <a:br>
              <a:rPr lang="ru-RU" sz="3200" dirty="0" smtClean="0"/>
            </a:br>
            <a:endParaRPr lang="ru-RU" sz="32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1844824"/>
            <a:ext cx="8064896" cy="4464496"/>
          </a:xfrm>
        </p:spPr>
        <p:txBody>
          <a:bodyPr>
            <a:normAutofit fontScale="77500" lnSpcReduction="20000"/>
          </a:bodyPr>
          <a:lstStyle/>
          <a:p>
            <a:endParaRPr lang="ru-RU" dirty="0" smtClean="0">
              <a:solidFill>
                <a:srgbClr val="7030A0"/>
              </a:solidFill>
            </a:endParaRPr>
          </a:p>
          <a:p>
            <a:endParaRPr lang="ru-RU" dirty="0">
              <a:solidFill>
                <a:srgbClr val="7030A0"/>
              </a:solidFill>
            </a:endParaRPr>
          </a:p>
          <a:p>
            <a:r>
              <a:rPr lang="ru-RU" sz="7700" b="1" dirty="0" smtClean="0">
                <a:solidFill>
                  <a:schemeClr val="tx2">
                    <a:lumMod val="75000"/>
                  </a:schemeClr>
                </a:solidFill>
                <a:latin typeface="Monotype Corsiva" pitchFamily="66" charset="0"/>
              </a:rPr>
              <a:t>«ДЕТИ  - МАНИПУЛЯТОРЫ»</a:t>
            </a:r>
          </a:p>
          <a:p>
            <a:endParaRPr lang="ru-RU" dirty="0">
              <a:solidFill>
                <a:schemeClr val="tx1"/>
              </a:solidFill>
            </a:endParaRPr>
          </a:p>
          <a:p>
            <a:endParaRPr lang="ru-RU" dirty="0">
              <a:solidFill>
                <a:schemeClr val="tx1"/>
              </a:solidFill>
            </a:endParaRPr>
          </a:p>
          <a:p>
            <a:pPr algn="r"/>
            <a:r>
              <a:rPr lang="ru-RU" dirty="0" smtClean="0">
                <a:solidFill>
                  <a:schemeClr val="tx1"/>
                </a:solidFill>
              </a:rPr>
              <a:t> </a:t>
            </a:r>
          </a:p>
          <a:p>
            <a:pPr algn="r"/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Подготовила: воспитатель Зайцева В.В.</a:t>
            </a:r>
          </a:p>
          <a:p>
            <a:pPr algn="r"/>
            <a:endParaRPr lang="ru-RU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sz="2400" dirty="0" smtClean="0">
              <a:solidFill>
                <a:schemeClr val="tx1"/>
              </a:solidFill>
            </a:endParaRPr>
          </a:p>
          <a:p>
            <a:pPr algn="r"/>
            <a:endParaRPr lang="ru-RU" sz="2400" dirty="0" smtClean="0">
              <a:solidFill>
                <a:schemeClr val="tx1"/>
              </a:solidFill>
            </a:endParaRPr>
          </a:p>
          <a:p>
            <a:r>
              <a:rPr lang="ru-RU" sz="2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</a:t>
            </a:r>
            <a:r>
              <a:rPr lang="ru-RU" sz="2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.о. Протвино.</a:t>
            </a:r>
            <a:r>
              <a:rPr lang="ru-RU" sz="2400" b="1" dirty="0" smtClean="0">
                <a:solidFill>
                  <a:schemeClr val="tx1"/>
                </a:solidFill>
              </a:rPr>
              <a:t> </a:t>
            </a:r>
            <a:endParaRPr lang="ru-RU" sz="24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54633647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79512" y="1052736"/>
            <a:ext cx="4752528" cy="5544616"/>
          </a:xfrm>
        </p:spPr>
        <p:style>
          <a:lnRef idx="1">
            <a:schemeClr val="accent5"/>
          </a:lnRef>
          <a:fillRef idx="1003">
            <a:schemeClr val="lt2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endParaRPr lang="ru-RU" dirty="0" smtClean="0"/>
          </a:p>
          <a:p>
            <a:pPr algn="ctr"/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Медлительных и беспомощных, вечно глядящих на вас жалостливыми заискивающими глазами нужно призвать к самостоятельности и устанавливать им жесткие временные рамки;</a:t>
            </a:r>
          </a:p>
          <a:p>
            <a:pPr algn="ctr"/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С детьми, чей любимый инструмент для манипуляции — истерика, следует сохранять «железное» спокойствие;</a:t>
            </a:r>
          </a:p>
          <a:p>
            <a:pPr algn="ctr"/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Задир и забияк, которые манипулируют при помощи драк и ссор, нужно поставить на место;</a:t>
            </a:r>
          </a:p>
          <a:p>
            <a:pPr algn="ctr"/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С имитирующими болезнь все обстоит довольно просто;</a:t>
            </a:r>
          </a:p>
          <a:p>
            <a:pPr algn="ctr"/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Самые опасные манипуляторы - те, которые начинают делать это в общественном месте;</a:t>
            </a:r>
          </a:p>
          <a:p>
            <a:pPr>
              <a:buNone/>
            </a:pPr>
            <a:endParaRPr lang="ru-RU" sz="16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714408"/>
          </a:xfrm>
        </p:spPr>
        <p:txBody>
          <a:bodyPr>
            <a:normAutofit fontScale="90000"/>
          </a:bodyPr>
          <a:lstStyle/>
          <a:p>
            <a:pPr fontAlgn="base"/>
            <a:r>
              <a:rPr lang="ru-RU" b="1" dirty="0" smtClean="0"/>
              <a:t>Как прекратить?</a:t>
            </a:r>
            <a:endParaRPr lang="ru-RU" b="1" dirty="0"/>
          </a:p>
        </p:txBody>
      </p:sp>
      <p:pic>
        <p:nvPicPr>
          <p:cNvPr id="4" name="Рисунок 3" descr="chto-delat-esli-rebenok-manipuliruet-roditelyami-sovety-psihologa-1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76056" y="2708920"/>
            <a:ext cx="3806948" cy="381642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359123681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51520" y="1484784"/>
            <a:ext cx="8640960" cy="4968552"/>
          </a:xfrm>
        </p:spPr>
        <p:style>
          <a:lnRef idx="1">
            <a:schemeClr val="accent5"/>
          </a:lnRef>
          <a:fillRef idx="1003">
            <a:schemeClr val="lt2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 algn="ctr">
              <a:lnSpc>
                <a:spcPct val="110000"/>
              </a:lnSpc>
              <a:spcBef>
                <a:spcPts val="0"/>
              </a:spcBef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Очень редко говорите слово «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нельзя».</a:t>
            </a:r>
          </a:p>
          <a:p>
            <a:pPr marL="0" indent="0" algn="ctr">
              <a:lnSpc>
                <a:spcPct val="110000"/>
              </a:lnSpc>
              <a:spcBef>
                <a:spcPts val="0"/>
              </a:spcBef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Чаще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предлагайте заниматься тем, чем нравиться ребенку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 algn="ctr">
              <a:lnSpc>
                <a:spcPct val="110000"/>
              </a:lnSpc>
              <a:spcBef>
                <a:spcPts val="0"/>
              </a:spcBef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Больше предоставляйте ребенку самостоятельности по мере взросления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lnSpc>
                <a:spcPct val="110000"/>
              </a:lnSpc>
              <a:spcBef>
                <a:spcPts val="0"/>
              </a:spcBef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Если вы хотите, чтобы ребенок сделал что-то, объясните, зачем это нужно, цель этого дела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marL="0" indent="0" algn="ctr">
              <a:lnSpc>
                <a:spcPct val="110000"/>
              </a:lnSpc>
              <a:spcBef>
                <a:spcPts val="0"/>
              </a:spcBef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Не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применяйте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силу.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lnSpc>
                <a:spcPct val="110000"/>
              </a:lnSpc>
              <a:spcBef>
                <a:spcPts val="0"/>
              </a:spcBef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Не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позволяйте ребенку «зацикливаться» на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капризе.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lnSpc>
                <a:spcPct val="110000"/>
              </a:lnSpc>
              <a:spcBef>
                <a:spcPts val="0"/>
              </a:spcBef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Не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обращайте особого внимания, если он капризничает, делайте свои дела, как ни в чем не бывало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lnSpc>
                <a:spcPct val="110000"/>
              </a:lnSpc>
              <a:spcBef>
                <a:spcPts val="0"/>
              </a:spcBef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Не ослабляйте свои позиции, если считаете, что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правы.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lnSpc>
                <a:spcPct val="110000"/>
              </a:lnSpc>
              <a:spcBef>
                <a:spcPts val="0"/>
              </a:spcBef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Придумайте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смешную ситуацию, которая выставит каприз в карикатурном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виде</a:t>
            </a:r>
            <a:r>
              <a:rPr lang="ru-RU" sz="2000" b="1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2000" b="1">
                <a:latin typeface="Times New Roman" pitchFamily="18" charset="0"/>
                <a:cs typeface="Times New Roman" pitchFamily="18" charset="0"/>
              </a:rPr>
              <a:t> </a:t>
            </a: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800" b="1" dirty="0"/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57039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Соблюдайте </a:t>
            </a:r>
            <a:r>
              <a:rPr lang="ru-RU" dirty="0"/>
              <a:t>следующие правила:</a:t>
            </a:r>
          </a:p>
        </p:txBody>
      </p:sp>
    </p:spTree>
    <p:extLst>
      <p:ext uri="{BB962C8B-B14F-4D97-AF65-F5344CB8AC3E}">
        <p14:creationId xmlns:p14="http://schemas.microsoft.com/office/powerpoint/2010/main" xmlns="" val="39820745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932040" y="2132856"/>
            <a:ext cx="3960439" cy="4320479"/>
          </a:xfrm>
        </p:spPr>
        <p:style>
          <a:lnRef idx="0">
            <a:scrgbClr r="0" g="0" b="0"/>
          </a:lnRef>
          <a:fillRef idx="1002">
            <a:schemeClr val="lt2"/>
          </a:fillRef>
          <a:effectRef idx="0">
            <a:scrgbClr r="0" g="0" b="0"/>
          </a:effectRef>
          <a:fontRef idx="major"/>
        </p:style>
        <p:txBody>
          <a:bodyPr/>
          <a:lstStyle/>
          <a:p>
            <a:endParaRPr lang="ru-RU" dirty="0" smtClean="0"/>
          </a:p>
          <a:p>
            <a:endParaRPr lang="ru-RU" dirty="0"/>
          </a:p>
          <a:p>
            <a:pPr algn="ctr"/>
            <a:r>
              <a:rPr lang="ru-RU" sz="3600" b="1" dirty="0"/>
              <a:t>показывайте ребенку, что вы его любите не смотря ни на что.</a:t>
            </a:r>
          </a:p>
          <a:p>
            <a:endParaRPr lang="ru-RU" dirty="0"/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930432"/>
          </a:xfrm>
        </p:spPr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 САМОЕ ГЛАВНОЕ!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chto-delat-esli-rebenok-manipuliruet-roditelyami-sovety-psihologa-1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5536" y="2276872"/>
            <a:ext cx="4203551" cy="39604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01519405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79512" y="116632"/>
            <a:ext cx="8856983" cy="6552728"/>
          </a:xfrm>
        </p:spPr>
        <p:style>
          <a:lnRef idx="1">
            <a:schemeClr val="accent5"/>
          </a:lnRef>
          <a:fillRef idx="1002">
            <a:schemeClr val="lt2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 algn="ctr"/>
            <a:endParaRPr lang="ru-RU" dirty="0" smtClean="0"/>
          </a:p>
          <a:p>
            <a:pPr marL="0" indent="0" algn="ctr">
              <a:buNone/>
            </a:pPr>
            <a:endParaRPr lang="ru-RU" dirty="0" smtClean="0"/>
          </a:p>
          <a:p>
            <a:pPr algn="ctr"/>
            <a:endParaRPr lang="ru-RU" dirty="0"/>
          </a:p>
          <a:p>
            <a:pPr marL="0" indent="0" algn="ctr">
              <a:buNone/>
            </a:pPr>
            <a:r>
              <a:rPr lang="ru-RU" sz="72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* СПАСИБО ЗА </a:t>
            </a:r>
          </a:p>
          <a:p>
            <a:pPr marL="0" indent="0" algn="ctr">
              <a:buNone/>
            </a:pPr>
            <a:r>
              <a:rPr lang="ru-RU" sz="72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ВНИМАНИЕ *</a:t>
            </a:r>
            <a:endParaRPr lang="ru-RU" sz="72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836347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1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4294967295"/>
          </p:nvPr>
        </p:nvSpPr>
        <p:spPr>
          <a:xfrm>
            <a:off x="467544" y="3861048"/>
            <a:ext cx="8207375" cy="2808288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lvl="0" indent="0" algn="ctr">
              <a:buClr>
                <a:srgbClr val="31B6FD"/>
              </a:buClr>
              <a:buNone/>
            </a:pPr>
            <a:r>
              <a:rPr lang="ru-RU" sz="2000" b="1" dirty="0">
                <a:solidFill>
                  <a:srgbClr val="073E87"/>
                </a:solidFill>
                <a:latin typeface="Times New Roman" pitchFamily="18" charset="0"/>
                <a:cs typeface="Times New Roman" pitchFamily="18" charset="0"/>
              </a:rPr>
              <a:t>Говоря о манипуляторах невозможно не сказать о самых лучших из них, о детях</a:t>
            </a:r>
            <a:r>
              <a:rPr lang="ru-RU" sz="2000" b="1" dirty="0" smtClean="0">
                <a:solidFill>
                  <a:srgbClr val="073E87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lvl="0" indent="0" algn="ctr">
              <a:buClr>
                <a:srgbClr val="31B6FD"/>
              </a:buClr>
              <a:buNone/>
            </a:pPr>
            <a:r>
              <a:rPr lang="ru-RU" sz="2000" b="1" dirty="0" smtClean="0">
                <a:solidFill>
                  <a:srgbClr val="073E87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>
                <a:solidFill>
                  <a:srgbClr val="073E87"/>
                </a:solidFill>
                <a:latin typeface="Times New Roman" pitchFamily="18" charset="0"/>
                <a:cs typeface="Times New Roman" pitchFamily="18" charset="0"/>
              </a:rPr>
              <a:t>Дети - это профессиональные манипуляторы! </a:t>
            </a:r>
          </a:p>
          <a:p>
            <a:pPr marL="0" lvl="0" indent="0" algn="ctr">
              <a:buClr>
                <a:srgbClr val="31B6FD"/>
              </a:buClr>
              <a:buNone/>
            </a:pPr>
            <a:r>
              <a:rPr lang="ru-RU" sz="2000" b="1" dirty="0" smtClean="0">
                <a:solidFill>
                  <a:srgbClr val="073E87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Если </a:t>
            </a:r>
            <a:r>
              <a:rPr lang="ru-RU" sz="2000" b="1" dirty="0">
                <a:solidFill>
                  <a:srgbClr val="073E87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ребенок умеет добиться от вас практически всего, причем любыми средствами - истерикой, угрозами, невыносимым нытьем, </a:t>
            </a:r>
            <a:r>
              <a:rPr lang="ru-RU" sz="2000" b="1" dirty="0">
                <a:solidFill>
                  <a:srgbClr val="073E87"/>
                </a:solidFill>
                <a:latin typeface="Times New Roman" pitchFamily="18" charset="0"/>
                <a:cs typeface="Times New Roman" pitchFamily="18" charset="0"/>
              </a:rPr>
              <a:t>хитростью, упрямством, шантажом... и </a:t>
            </a:r>
            <a:r>
              <a:rPr lang="ru-RU" sz="2000" b="1" dirty="0">
                <a:solidFill>
                  <a:srgbClr val="073E87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т.п. </a:t>
            </a:r>
            <a:r>
              <a:rPr lang="ru-RU" sz="2000" b="1" dirty="0" smtClean="0">
                <a:solidFill>
                  <a:srgbClr val="073E87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То </a:t>
            </a:r>
            <a:r>
              <a:rPr lang="ru-RU" sz="2000" b="1" dirty="0">
                <a:solidFill>
                  <a:srgbClr val="073E87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перед вами –  </a:t>
            </a:r>
          </a:p>
          <a:p>
            <a:pPr marL="0" lvl="0" indent="0" algn="ctr">
              <a:buClr>
                <a:srgbClr val="31B6FD"/>
              </a:buClr>
              <a:buNone/>
            </a:pPr>
            <a:r>
              <a:rPr lang="ru-RU" sz="2000" b="1" dirty="0">
                <a:solidFill>
                  <a:srgbClr val="073E87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"ребенок-манипулятор".</a:t>
            </a:r>
            <a:endParaRPr lang="ru-RU" sz="2000" b="1" dirty="0">
              <a:solidFill>
                <a:srgbClr val="073E87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</p:txBody>
      </p:sp>
      <p:pic>
        <p:nvPicPr>
          <p:cNvPr id="4" name="Рисунок 3" descr="chto-delat-esli-rebenok-manipuliruet-roditelyami-sovety-psihologa-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3568" y="332656"/>
            <a:ext cx="3600400" cy="324036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 descr="chto-delat-esli-rebenok-manipuliruet-roditelyami-sovety-psihologa-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10800000" flipV="1">
            <a:off x="4571999" y="332656"/>
            <a:ext cx="3963374" cy="331236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1957599662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788024" y="2708920"/>
            <a:ext cx="3816424" cy="3816424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pPr marL="0" lvl="0" indent="0" algn="ctr">
              <a:spcBef>
                <a:spcPts val="0"/>
              </a:spcBef>
              <a:buClrTx/>
              <a:buSzTx/>
              <a:buNone/>
            </a:pPr>
            <a:r>
              <a:rPr lang="ru-RU" sz="3600" b="1" dirty="0" smtClean="0"/>
              <a:t>Манипуляция – это неявная, скрытая тактика воздействия на психику других с целью добиться желаемого. 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858424"/>
          </a:xfrm>
        </p:spPr>
        <p:txBody>
          <a:bodyPr/>
          <a:lstStyle/>
          <a:p>
            <a:r>
              <a:rPr lang="ru-RU" dirty="0" smtClean="0"/>
              <a:t>Что такое манипуляция?</a:t>
            </a:r>
            <a:endParaRPr lang="ru-RU" dirty="0"/>
          </a:p>
        </p:txBody>
      </p:sp>
      <p:pic>
        <p:nvPicPr>
          <p:cNvPr id="5" name="Рисунок 4" descr="chto-delat-esli-rebenok-manipuliruet-roditelyami-sovety-psihologa-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7544" y="2132856"/>
            <a:ext cx="3528392" cy="446449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409000911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539552" y="2636912"/>
            <a:ext cx="8208911" cy="3888432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pPr marL="0" lvl="0" indent="0" algn="ctr">
              <a:spcBef>
                <a:spcPts val="0"/>
              </a:spcBef>
              <a:buClrTx/>
              <a:buSzTx/>
              <a:buNone/>
            </a:pPr>
            <a:r>
              <a:rPr lang="ru-RU" sz="3600" b="1" dirty="0">
                <a:solidFill>
                  <a:prstClr val="black"/>
                </a:solidFill>
              </a:rPr>
              <a:t>Манипуляторами не рождаются, ими становятся. Их заботливо выращивают сами </a:t>
            </a:r>
            <a:r>
              <a:rPr lang="ru-RU" sz="3600" b="1" dirty="0" smtClean="0">
                <a:solidFill>
                  <a:prstClr val="black"/>
                </a:solidFill>
              </a:rPr>
              <a:t>взрослые. </a:t>
            </a:r>
            <a:r>
              <a:rPr lang="ru-RU" sz="3600" b="1" dirty="0">
                <a:solidFill>
                  <a:prstClr val="black"/>
                </a:solidFill>
                <a:cs typeface="Calibri" pitchFamily="34" charset="0"/>
              </a:rPr>
              <a:t>Один раз уступив незаконному требованию, поддавшись чувству жалости, вины или просто потому, что так проще, вы даете </a:t>
            </a:r>
            <a:r>
              <a:rPr lang="ru-RU" sz="3600" b="1" dirty="0" smtClean="0">
                <a:solidFill>
                  <a:prstClr val="black"/>
                </a:solidFill>
                <a:cs typeface="Calibri" pitchFamily="34" charset="0"/>
              </a:rPr>
              <a:t>ребёнку впервые </a:t>
            </a:r>
            <a:r>
              <a:rPr lang="ru-RU" sz="3600" b="1" dirty="0">
                <a:solidFill>
                  <a:prstClr val="black"/>
                </a:solidFill>
                <a:cs typeface="Calibri" pitchFamily="34" charset="0"/>
              </a:rPr>
              <a:t>почувствовать реальную власть над человеком, и этот человек - вы. </a:t>
            </a:r>
            <a:endParaRPr lang="ru-RU" sz="3600" b="1" dirty="0">
              <a:solidFill>
                <a:prstClr val="black"/>
              </a:solidFill>
            </a:endParaRPr>
          </a:p>
          <a:p>
            <a:pPr marL="0" lvl="0" indent="0" algn="ctr">
              <a:spcBef>
                <a:spcPts val="0"/>
              </a:spcBef>
              <a:buClrTx/>
              <a:buSzTx/>
              <a:buNone/>
            </a:pPr>
            <a:endParaRPr lang="ru-RU" sz="3600" b="1" dirty="0">
              <a:solidFill>
                <a:prstClr val="black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786416"/>
          </a:xfrm>
        </p:spPr>
        <p:txBody>
          <a:bodyPr/>
          <a:lstStyle/>
          <a:p>
            <a:r>
              <a:rPr lang="ru-RU" dirty="0" smtClean="0"/>
              <a:t>Как это происходит?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65669720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hto-delat-esli-rebenok-manipuliruet-roditelyami-sovety-psihologa-1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520" y="1340768"/>
            <a:ext cx="4320480" cy="441538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" name="Рисунок 2" descr="chto-delat-esli-rebenok-manipuliruet-roditelyami-sovety-psihologa-1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88024" y="1772816"/>
            <a:ext cx="4059503" cy="47971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3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chto-delat-esli-rebenok-manipuliruet-roditelyami-sovety-psihologa-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115616" y="2564904"/>
            <a:ext cx="6768752" cy="403244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506496"/>
          </a:xfrm>
        </p:spPr>
        <p:txBody>
          <a:bodyPr>
            <a:normAutofit fontScale="90000"/>
          </a:bodyPr>
          <a:lstStyle/>
          <a:p>
            <a:r>
              <a:rPr lang="ru-RU" sz="3200" b="1" dirty="0" smtClean="0"/>
              <a:t>Манипуляцию важно распознать как можно быстрее и принять меры, иначе негативных последствий не избежать.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51520" y="1484784"/>
            <a:ext cx="4536503" cy="5184576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92500" lnSpcReduction="20000"/>
          </a:bodyPr>
          <a:lstStyle/>
          <a:p>
            <a:endParaRPr lang="ru-RU" b="1" i="1" dirty="0" smtClean="0">
              <a:solidFill>
                <a:schemeClr val="tx1"/>
              </a:solidFill>
            </a:endParaRPr>
          </a:p>
          <a:p>
            <a:pPr fontAlgn="base"/>
            <a:r>
              <a:rPr lang="ru-RU" b="1" dirty="0" smtClean="0"/>
              <a:t>У вас нет права выбора. </a:t>
            </a:r>
            <a:endParaRPr lang="ru-RU" dirty="0" smtClean="0"/>
          </a:p>
          <a:p>
            <a:pPr fontAlgn="base"/>
            <a:r>
              <a:rPr lang="ru-RU" b="1" dirty="0" smtClean="0"/>
              <a:t>Если вы не уверены, хороший ли вы родитель (воспитатель) и многое делаете методом проб, часто меняете тактику воспитания ребенка.</a:t>
            </a:r>
            <a:r>
              <a:rPr lang="ru-RU" dirty="0" smtClean="0"/>
              <a:t> </a:t>
            </a:r>
          </a:p>
          <a:p>
            <a:pPr fontAlgn="base"/>
            <a:r>
              <a:rPr lang="ru-RU" b="1" dirty="0" smtClean="0"/>
              <a:t>Если ребенок повторяет одну и ту же ситуацию часто, причем в ней точь-в-точь воспроизводит свою мимику, слова, жесты. </a:t>
            </a:r>
            <a:endParaRPr lang="ru-RU" dirty="0" smtClean="0"/>
          </a:p>
          <a:p>
            <a:pPr fontAlgn="base"/>
            <a:r>
              <a:rPr lang="ru-RU" b="1" dirty="0" smtClean="0"/>
              <a:t>Если у взрослых все чаще возникает ощущение, что их «загнали в угол».</a:t>
            </a:r>
            <a:endParaRPr lang="ru-RU" dirty="0" smtClean="0"/>
          </a:p>
          <a:p>
            <a:pPr fontAlgn="base"/>
            <a:r>
              <a:rPr lang="ru-RU" b="1" dirty="0" smtClean="0"/>
              <a:t>Если каждый раз из маленькой проблемы малыш устраивает целый спектакль.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1258400"/>
          </a:xfrm>
        </p:spPr>
        <p:txBody>
          <a:bodyPr>
            <a:normAutofit fontScale="90000"/>
          </a:bodyPr>
          <a:lstStyle/>
          <a:p>
            <a:r>
              <a:rPr lang="ru-RU" b="1" i="1" u="sng" dirty="0" smtClean="0"/>
              <a:t/>
            </a:r>
            <a:br>
              <a:rPr lang="ru-RU" b="1" i="1" u="sng" dirty="0" smtClean="0"/>
            </a:br>
            <a:r>
              <a:rPr lang="ru-RU" b="1" i="1" u="sng" dirty="0" smtClean="0"/>
              <a:t/>
            </a:r>
            <a:br>
              <a:rPr lang="ru-RU" b="1" i="1" u="sng" dirty="0" smtClean="0"/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Как распознать или Вы - стопроцентная жертва юного манипулятора, если: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dirty="0"/>
              <a:t> </a:t>
            </a:r>
            <a:br>
              <a:rPr lang="ru-RU" dirty="0"/>
            </a:br>
            <a:endParaRPr lang="ru-RU" dirty="0"/>
          </a:p>
        </p:txBody>
      </p:sp>
      <p:pic>
        <p:nvPicPr>
          <p:cNvPr id="4" name="Рисунок 3" descr="chto-delat-esli-rebenok-manipuliruet-roditelyami-sovety-psihologa-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76056" y="2778671"/>
            <a:ext cx="3797424" cy="374667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96623984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5076056" y="2636912"/>
            <a:ext cx="3816424" cy="3960440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77500" lnSpcReduction="20000"/>
          </a:bodyPr>
          <a:lstStyle/>
          <a:p>
            <a:r>
              <a:rPr lang="ru-RU" sz="3200" b="1" dirty="0" smtClean="0"/>
              <a:t>истерики, капризы;</a:t>
            </a:r>
          </a:p>
          <a:p>
            <a:r>
              <a:rPr lang="ru-RU" sz="3200" b="1" dirty="0" smtClean="0"/>
              <a:t>слабость, мнимая болезнь;</a:t>
            </a:r>
          </a:p>
          <a:p>
            <a:r>
              <a:rPr lang="ru-RU" sz="3200" b="1" dirty="0" smtClean="0"/>
              <a:t>прием «если…, то…»;</a:t>
            </a:r>
          </a:p>
          <a:p>
            <a:r>
              <a:rPr lang="ru-RU" sz="3200" b="1" dirty="0" smtClean="0"/>
              <a:t>ложь, вымышленные рассказы, </a:t>
            </a:r>
            <a:r>
              <a:rPr lang="ru-RU" sz="2800" b="1" dirty="0" smtClean="0"/>
              <a:t>притворная беспомощность </a:t>
            </a:r>
            <a:r>
              <a:rPr lang="ru-RU" sz="3200" b="1" dirty="0" smtClean="0"/>
              <a:t>;</a:t>
            </a:r>
          </a:p>
          <a:p>
            <a:r>
              <a:rPr lang="ru-RU" sz="3200" b="1" dirty="0" smtClean="0"/>
              <a:t>лесть;</a:t>
            </a:r>
          </a:p>
          <a:p>
            <a:r>
              <a:rPr lang="ru-RU" sz="3200" b="1" dirty="0" smtClean="0"/>
              <a:t>использование внутрисемейных разногласий.</a:t>
            </a:r>
          </a:p>
          <a:p>
            <a:pPr marL="0" indent="0">
              <a:buNone/>
            </a:pPr>
            <a:endParaRPr lang="ru-RU" sz="3200" b="1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844824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32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психологической литературе, да и на практике, выделяют </a:t>
            </a:r>
            <a:r>
              <a:rPr lang="ru-RU" sz="3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несколько  наиболее частых форм детской манипуляции:</a:t>
            </a:r>
            <a:endParaRPr lang="ru-RU" sz="32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chto-delat-esli-rebenok-manipuliruet-roditelyami-sovety-psihologa-1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3528" y="2348880"/>
            <a:ext cx="4392488" cy="43053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122231118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95536" y="1268760"/>
            <a:ext cx="4536503" cy="5400600"/>
          </a:xfrm>
        </p:spPr>
        <p:style>
          <a:lnRef idx="1">
            <a:schemeClr val="accent5"/>
          </a:lnRef>
          <a:fillRef idx="1003">
            <a:schemeClr val="lt2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85000" lnSpcReduction="10000"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Оценка ситуации</a:t>
            </a:r>
          </a:p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Занимать уверенную позицию, сохранять спокойствие</a:t>
            </a:r>
          </a:p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Искать конструктивное решение в данной ситуации, компромисс.</a:t>
            </a:r>
          </a:p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Игнорировать</a:t>
            </a:r>
          </a:p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Отвлечь ребенка, не акцентировать внимание на манипуляции ребенка</a:t>
            </a:r>
          </a:p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Помочь ребенку успокоится, а потом расспросить.</a:t>
            </a:r>
          </a:p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Обсуждать с ребенком ситуацию</a:t>
            </a:r>
          </a:p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Выслушать и понять ребенка</a:t>
            </a:r>
          </a:p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Говорить ребенку о собственных чувствах</a:t>
            </a:r>
          </a:p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Раскрыть манипуляцию.</a:t>
            </a:r>
          </a:p>
          <a:p>
            <a:endParaRPr lang="ru-RU" b="1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39552" y="332656"/>
            <a:ext cx="8229600" cy="930432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Рекомендации: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chto-delat-esli-rebenok-manipuliruet-roditelyami-sovety-psihologa-1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76056" y="2924944"/>
            <a:ext cx="3821410" cy="345335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281086835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Начальная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632</TotalTime>
  <Words>475</Words>
  <Application>Microsoft Office PowerPoint</Application>
  <PresentationFormat>Экран (4:3)</PresentationFormat>
  <Paragraphs>74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Волна</vt:lpstr>
      <vt:lpstr>       Муниципальное бюджетное дошкольное образовательное учреждение детский сад №2 «Искорка»  Консультация для педагогов: </vt:lpstr>
      <vt:lpstr>Слайд 2</vt:lpstr>
      <vt:lpstr>Что такое манипуляция?</vt:lpstr>
      <vt:lpstr>Как это происходит?</vt:lpstr>
      <vt:lpstr>Слайд 5</vt:lpstr>
      <vt:lpstr>Манипуляцию важно распознать как можно быстрее и принять меры, иначе негативных последствий не избежать.</vt:lpstr>
      <vt:lpstr>  Как распознать или Вы - стопроцентная жертва юного манипулятора, если:   </vt:lpstr>
      <vt:lpstr>В психологической литературе, да и на практике, выделяют несколько  наиболее частых форм детской манипуляции:</vt:lpstr>
      <vt:lpstr>Рекомендации:</vt:lpstr>
      <vt:lpstr>Как прекратить?</vt:lpstr>
      <vt:lpstr>Соблюдайте следующие правила:</vt:lpstr>
      <vt:lpstr>И САМОЕ ГЛАВНОЕ!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Информация для родителей по теме:</dc:title>
  <dc:creator>Алекс</dc:creator>
  <cp:lastModifiedBy>сергей</cp:lastModifiedBy>
  <cp:revision>77</cp:revision>
  <dcterms:created xsi:type="dcterms:W3CDTF">2002-06-01T15:45:08Z</dcterms:created>
  <dcterms:modified xsi:type="dcterms:W3CDTF">2023-04-02T10:53:46Z</dcterms:modified>
</cp:coreProperties>
</file>