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8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59B1F-D3D8-4D55-B7E8-C3667599C2F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C51FB-A8D8-4E80-9E98-E825E1FDD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C51FB-A8D8-4E80-9E98-E825E1FDD92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Дискинезия желчевыводящих путей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Дискинезия желчевыводящих путей (ДЖВП)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Содержимое 11" descr="ДЖВ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167594"/>
            <a:ext cx="6552728" cy="3294366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Диетотерапия: </a:t>
            </a:r>
            <a:r>
              <a:rPr lang="ru-RU" b="1" dirty="0" smtClean="0"/>
              <a:t>диета № 5 и 5 а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dirty="0" smtClean="0"/>
              <a:t>     Прием пищи дробный от 4 до 6 раз в </a:t>
            </a:r>
            <a:r>
              <a:rPr lang="ru-RU" dirty="0" err="1" smtClean="0"/>
              <a:t>сутки.При</a:t>
            </a:r>
            <a:r>
              <a:rPr lang="ru-RU" dirty="0" smtClean="0"/>
              <a:t> гипертонической форме в рационе ограничить количество жира, при гипотонической – увеличить количество белка, ввести соки с мякотью, фрукты, ягоды. Увеличить объем вводимой жидкости в виде минеральной воды, разведенных соков, компотов, отвара шиповника.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Лекарственные препараты: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1"/>
            <a:r>
              <a:rPr lang="ru-RU" dirty="0" smtClean="0"/>
              <a:t>При гипертонической форме: </a:t>
            </a:r>
            <a:r>
              <a:rPr lang="ru-RU" dirty="0" err="1" smtClean="0"/>
              <a:t>спазмолитики</a:t>
            </a:r>
            <a:r>
              <a:rPr lang="ru-RU" dirty="0" smtClean="0"/>
              <a:t>.</a:t>
            </a:r>
            <a:endParaRPr lang="ru-RU" sz="2400" dirty="0" smtClean="0"/>
          </a:p>
          <a:p>
            <a:pPr lvl="1"/>
            <a:r>
              <a:rPr lang="ru-RU" dirty="0" smtClean="0"/>
              <a:t>При гипотонической форме: желчегонные.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Фитотерапия.</a:t>
            </a:r>
            <a:endParaRPr lang="ru-RU" dirty="0"/>
          </a:p>
        </p:txBody>
      </p:sp>
      <p:pic>
        <p:nvPicPr>
          <p:cNvPr id="4" name="Содержимое 3" descr="фитотера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347614"/>
            <a:ext cx="4752528" cy="28083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Курсы лечения минеральной водой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987574"/>
            <a:ext cx="4040188" cy="1008111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Гипотоническая</a:t>
            </a:r>
          </a:p>
          <a:p>
            <a:r>
              <a:rPr lang="ru-RU" sz="2000" dirty="0" smtClean="0"/>
              <a:t> (Ессентуки №17, Арзни) </a:t>
            </a:r>
            <a:endParaRPr lang="ru-RU" sz="2000" dirty="0"/>
          </a:p>
        </p:txBody>
      </p:sp>
      <p:pic>
        <p:nvPicPr>
          <p:cNvPr id="8" name="Содержимое 7" descr="460x460_voda-mineralnaya-essentuki-4-05l-stekl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95728" y="2283718"/>
            <a:ext cx="2448272" cy="2675830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Гипертоническая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(Ессентуки №4, 20, Нарзан)</a:t>
            </a:r>
            <a:endParaRPr lang="ru-RU" dirty="0"/>
          </a:p>
        </p:txBody>
      </p:sp>
      <p:pic>
        <p:nvPicPr>
          <p:cNvPr id="9" name="Рисунок 8" descr="нарз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355726"/>
            <a:ext cx="1296144" cy="2641476"/>
          </a:xfrm>
          <a:prstGeom prst="rect">
            <a:avLst/>
          </a:prstGeom>
        </p:spPr>
      </p:pic>
      <p:pic>
        <p:nvPicPr>
          <p:cNvPr id="10" name="Рисунок 9" descr="арзн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211710"/>
            <a:ext cx="1847850" cy="2466975"/>
          </a:xfrm>
          <a:prstGeom prst="rect">
            <a:avLst/>
          </a:prstGeom>
        </p:spPr>
      </p:pic>
      <p:pic>
        <p:nvPicPr>
          <p:cNvPr id="11" name="Рисунок 10" descr="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2139702"/>
            <a:ext cx="1639824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Физиотерапия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43558"/>
            <a:ext cx="4040188" cy="787599"/>
          </a:xfrm>
        </p:spPr>
        <p:txBody>
          <a:bodyPr>
            <a:normAutofit fontScale="475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sz="4400" dirty="0" smtClean="0"/>
              <a:t>Парафиновые аппликации</a:t>
            </a:r>
          </a:p>
          <a:p>
            <a:endParaRPr lang="ru-RU" dirty="0"/>
          </a:p>
        </p:txBody>
      </p:sp>
      <p:pic>
        <p:nvPicPr>
          <p:cNvPr id="7" name="Содержимое 6" descr="парафи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95363" y="1630363"/>
            <a:ext cx="2963862" cy="296386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Электрофарез</a:t>
            </a:r>
            <a:endParaRPr lang="ru-RU" dirty="0"/>
          </a:p>
        </p:txBody>
      </p:sp>
      <p:pic>
        <p:nvPicPr>
          <p:cNvPr id="8" name="Содержимое 7" descr="электрофарез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79818" y="1630363"/>
            <a:ext cx="3772188" cy="296386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ЛФК.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лфк у дет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9582"/>
            <a:ext cx="4178200" cy="2340719"/>
          </a:xfrm>
        </p:spPr>
      </p:pic>
      <p:pic>
        <p:nvPicPr>
          <p:cNvPr id="4" name="Рисунок 3" descr="лф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067694"/>
            <a:ext cx="3312368" cy="27157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Тюбаж</a:t>
            </a:r>
            <a:r>
              <a:rPr lang="ru-RU" b="1" dirty="0" smtClean="0"/>
              <a:t> по Демьянову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1 раз в 7-10 дней с сульфатными водами.</a:t>
            </a:r>
          </a:p>
          <a:p>
            <a:endParaRPr lang="ru-RU" dirty="0"/>
          </a:p>
        </p:txBody>
      </p:sp>
      <p:pic>
        <p:nvPicPr>
          <p:cNvPr id="4" name="Рисунок 3" descr="дюба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067694"/>
            <a:ext cx="4243214" cy="2430586"/>
          </a:xfrm>
          <a:prstGeom prst="rect">
            <a:avLst/>
          </a:prstGeom>
        </p:spPr>
      </p:pic>
      <p:pic>
        <p:nvPicPr>
          <p:cNvPr id="5" name="Рисунок 4" descr="магния сульфа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067694"/>
            <a:ext cx="3024336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Профилактика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Соблюдать режим питания, не переедать.</a:t>
            </a:r>
          </a:p>
          <a:p>
            <a:pPr lvl="0"/>
            <a:r>
              <a:rPr lang="ru-RU" dirty="0" smtClean="0"/>
              <a:t>Не злоупотреблять жирной и острой пищей.</a:t>
            </a:r>
          </a:p>
          <a:p>
            <a:pPr lvl="0"/>
            <a:r>
              <a:rPr lang="ru-RU" dirty="0" smtClean="0"/>
              <a:t>Избегать физических перенапряжений, стрессовых ситуаций.</a:t>
            </a:r>
          </a:p>
          <a:p>
            <a:pPr lvl="0"/>
            <a:r>
              <a:rPr lang="ru-RU" dirty="0" smtClean="0"/>
              <a:t>Соблюдать противоэпидемические мероприятия при угрозе возникновения кишечных инфекций.</a:t>
            </a:r>
          </a:p>
          <a:p>
            <a:pPr lvl="0"/>
            <a:r>
              <a:rPr lang="ru-RU" dirty="0" smtClean="0"/>
              <a:t>Своевременно санировать очаги хронической инфекции.</a:t>
            </a:r>
          </a:p>
          <a:p>
            <a:pPr lvl="0"/>
            <a:r>
              <a:rPr lang="ru-RU" dirty="0" smtClean="0"/>
              <a:t>Вести активный образ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Сестринский </a:t>
            </a:r>
            <a:r>
              <a:rPr lang="ru-RU" b="1" dirty="0" smtClean="0"/>
              <a:t>уход при ДЖВП.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Возможные проблемы пациента:</a:t>
            </a:r>
            <a:endParaRPr lang="ru-RU" dirty="0" smtClean="0"/>
          </a:p>
          <a:p>
            <a:pPr lvl="0"/>
            <a:r>
              <a:rPr lang="ru-RU" dirty="0" smtClean="0"/>
              <a:t>Нарушение питания.</a:t>
            </a:r>
          </a:p>
          <a:p>
            <a:pPr lvl="0"/>
            <a:r>
              <a:rPr lang="ru-RU" dirty="0" smtClean="0"/>
              <a:t>Болевой синдром, связанный с усиленной перистальтикой и спазмами желчного пузыря и протоков.</a:t>
            </a:r>
          </a:p>
          <a:p>
            <a:pPr lvl="0"/>
            <a:r>
              <a:rPr lang="ru-RU" dirty="0" smtClean="0"/>
              <a:t>Нарушение сна из-за болей.</a:t>
            </a:r>
          </a:p>
          <a:p>
            <a:pPr lvl="0"/>
            <a:r>
              <a:rPr lang="ru-RU" dirty="0" smtClean="0"/>
              <a:t>Снижение аппетита.</a:t>
            </a:r>
          </a:p>
          <a:p>
            <a:pPr lvl="0"/>
            <a:r>
              <a:rPr lang="ru-RU" dirty="0" smtClean="0"/>
              <a:t>Диспепсические расстройства.</a:t>
            </a:r>
          </a:p>
          <a:p>
            <a:pPr lvl="0"/>
            <a:r>
              <a:rPr lang="ru-RU" dirty="0" smtClean="0"/>
              <a:t>Беспокойство, чувство тревоги, связанные с заболеванием и недостаточной информацией, с незнакомой окружающей обстановкой при госпитализации.</a:t>
            </a:r>
          </a:p>
          <a:p>
            <a:pPr lvl="0"/>
            <a:r>
              <a:rPr lang="ru-RU" dirty="0" smtClean="0"/>
              <a:t>Страх перед манипуляциями.</a:t>
            </a:r>
          </a:p>
          <a:p>
            <a:pPr lvl="0"/>
            <a:r>
              <a:rPr lang="ru-RU" dirty="0" smtClean="0"/>
              <a:t>Снижение познавательной активности.</a:t>
            </a:r>
          </a:p>
          <a:p>
            <a:pPr lvl="0"/>
            <a:r>
              <a:rPr lang="ru-RU" dirty="0" smtClean="0"/>
              <a:t>Разлука с родителями, со сверстниками при госпитализации.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Возможные </a:t>
            </a:r>
            <a:r>
              <a:rPr lang="ru-RU" b="1" dirty="0" smtClean="0"/>
              <a:t>проблемы родителей: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Дефицит знаний о заболевании.</a:t>
            </a:r>
          </a:p>
          <a:p>
            <a:pPr lvl="0"/>
            <a:r>
              <a:rPr lang="ru-RU" dirty="0" smtClean="0"/>
              <a:t>Неадекватная оценка состояния ребенка.</a:t>
            </a:r>
          </a:p>
          <a:p>
            <a:pPr lvl="0"/>
            <a:r>
              <a:rPr lang="ru-RU" dirty="0" smtClean="0"/>
              <a:t>Необходимость длительного соблюдения режима диетического питания ребенка.</a:t>
            </a:r>
          </a:p>
          <a:p>
            <a:pPr lvl="0"/>
            <a:r>
              <a:rPr lang="ru-RU" dirty="0" smtClean="0"/>
              <a:t>Изменение стереотипа и традиций питания в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ДЖВП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Заболевание, характеризующееся нарушением тонуса и моторики желчного пузыря и протоков, приводящими к нарушению оттока желчи из печени в 12-перстную кишку. Среди всех хронических заболеваний желудочно-кишечного тракта у детей ДЖВП составляет 80%. ДЖВП, в основном, возникают в дошкольном и младшем школьном возрасте, у девочек встречаются в 2 раза чаще.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Причины и факторы риска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21601"/>
            <a:ext cx="8229600" cy="3373022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Наследственная предрасположенность</a:t>
            </a:r>
          </a:p>
          <a:p>
            <a:pPr lvl="0"/>
            <a:r>
              <a:rPr lang="ru-RU" sz="1600" dirty="0" smtClean="0"/>
              <a:t>Длительное нарушение ритма питания (длительные интервалы между приемами пищи).</a:t>
            </a:r>
          </a:p>
          <a:p>
            <a:pPr lvl="0"/>
            <a:r>
              <a:rPr lang="ru-RU" sz="1600" dirty="0" smtClean="0"/>
              <a:t>Раннее введение в пищевой рацион жирной и острой пищи.</a:t>
            </a:r>
          </a:p>
          <a:p>
            <a:pPr lvl="0"/>
            <a:r>
              <a:rPr lang="ru-RU" sz="1600" dirty="0" smtClean="0"/>
              <a:t>Переедание.</a:t>
            </a:r>
          </a:p>
          <a:p>
            <a:pPr lvl="0"/>
            <a:r>
              <a:rPr lang="ru-RU" sz="1600" dirty="0" smtClean="0"/>
              <a:t>Пороки развития желчевыделительной системы.</a:t>
            </a:r>
          </a:p>
          <a:p>
            <a:pPr lvl="0"/>
            <a:r>
              <a:rPr lang="ru-RU" sz="1600" dirty="0" smtClean="0"/>
              <a:t>ОКИ (особенно сальмонеллёз, дизентерия, вирусный гепатит), паразитарные заболевания.</a:t>
            </a:r>
          </a:p>
          <a:p>
            <a:pPr lvl="0"/>
            <a:r>
              <a:rPr lang="ru-RU" sz="1600" dirty="0" smtClean="0"/>
              <a:t>Пищевая аллергия.</a:t>
            </a:r>
          </a:p>
          <a:p>
            <a:pPr lvl="0"/>
            <a:r>
              <a:rPr lang="ru-RU" sz="1600" dirty="0" smtClean="0"/>
              <a:t>Хронические очаги инфекции.</a:t>
            </a:r>
          </a:p>
          <a:p>
            <a:pPr lvl="0"/>
            <a:r>
              <a:rPr lang="ru-RU" sz="1600" dirty="0" smtClean="0"/>
              <a:t>Нервные перенапряжения, стрессовые ситуации.</a:t>
            </a:r>
          </a:p>
          <a:p>
            <a:pPr lvl="0"/>
            <a:r>
              <a:rPr lang="ru-RU" sz="1600" dirty="0" smtClean="0"/>
              <a:t>Гипокинезия.</a:t>
            </a:r>
          </a:p>
          <a:p>
            <a:pPr lvl="0"/>
            <a:r>
              <a:rPr lang="ru-RU" sz="1600" dirty="0" smtClean="0"/>
              <a:t>Заболевания желудка и 12-перстной кишки.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Клиническая картина.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Выделяют две основные формы ДЖВП, определяющих клиническую картину заболевания и тактику лечения: гипотоничекую и гипертоническую дискинезии.</a:t>
            </a:r>
          </a:p>
          <a:p>
            <a:r>
              <a:rPr lang="ru-RU" b="1" dirty="0" smtClean="0"/>
              <a:t>Основные клинические проявления ДЖВП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Осложнения: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Дисбактериоз кишечника</a:t>
            </a:r>
            <a:endParaRPr lang="ru-RU" dirty="0"/>
          </a:p>
        </p:txBody>
      </p:sp>
      <p:pic>
        <p:nvPicPr>
          <p:cNvPr id="6" name="Содержимое 5" descr="дисбактериоз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67594" y="2302669"/>
            <a:ext cx="2819400" cy="1619250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Желчекаменная болезнь</a:t>
            </a:r>
            <a:endParaRPr lang="ru-RU" dirty="0"/>
          </a:p>
        </p:txBody>
      </p:sp>
      <p:pic>
        <p:nvPicPr>
          <p:cNvPr id="7" name="Содержимое 6" descr="жкб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13362" y="2269331"/>
            <a:ext cx="2705100" cy="16859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Методы диагностики: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Холецистография </a:t>
            </a:r>
            <a:endParaRPr lang="ru-RU" dirty="0"/>
          </a:p>
        </p:txBody>
      </p:sp>
      <p:pic>
        <p:nvPicPr>
          <p:cNvPr id="7" name="Содержимое 6" descr="холицистегр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7530"/>
            <a:ext cx="4040188" cy="268952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 Дуоденальное зондирование</a:t>
            </a:r>
            <a:endParaRPr lang="ru-RU" dirty="0"/>
          </a:p>
        </p:txBody>
      </p:sp>
      <p:pic>
        <p:nvPicPr>
          <p:cNvPr id="8" name="Содержимое 7" descr="дуод зонд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90004" y="1779662"/>
            <a:ext cx="3951816" cy="273630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Биохимическое исследование желчи</a:t>
            </a:r>
            <a:endParaRPr lang="ru-RU" dirty="0"/>
          </a:p>
        </p:txBody>
      </p:sp>
      <p:pic>
        <p:nvPicPr>
          <p:cNvPr id="9" name="Содержимое 8" descr="биохим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419622"/>
            <a:ext cx="2657475" cy="1724025"/>
          </a:xfrm>
        </p:spPr>
      </p:pic>
      <p:sp>
        <p:nvSpPr>
          <p:cNvPr id="10" name="Прямоугольник 9"/>
          <p:cNvSpPr/>
          <p:nvPr/>
        </p:nvSpPr>
        <p:spPr>
          <a:xfrm>
            <a:off x="3995936" y="2499742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Анализы крови для обследования печени и желчного пузыря - это лабораторные тесты, используемые для оценки их состояния и функционирования.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Основные принципы лечения: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    Тактика лечения зависит от формы дискинезии, поэтому на первом этапе желательно полное обследование и лечение ребенка в стационаре.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Лечение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Постельный режим при выраженном болевом синдроме, т.к. в горизонтальном положении улучшаются </a:t>
            </a:r>
            <a:r>
              <a:rPr lang="ru-RU" dirty="0" err="1" smtClean="0"/>
              <a:t>микроциркуляция</a:t>
            </a:r>
            <a:r>
              <a:rPr lang="ru-RU" dirty="0" smtClean="0"/>
              <a:t> органов пищеварения и отток желчи.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466</Words>
  <Application>Microsoft Office PowerPoint</Application>
  <PresentationFormat>Экран (16:9)</PresentationFormat>
  <Paragraphs>85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Дискинезия желчевыводящих путей (ДЖВП) </vt:lpstr>
      <vt:lpstr>ДЖВП</vt:lpstr>
      <vt:lpstr>Причины и факторы риска </vt:lpstr>
      <vt:lpstr> Клиническая картина. </vt:lpstr>
      <vt:lpstr> Осложнения: </vt:lpstr>
      <vt:lpstr> Методы диагностики: </vt:lpstr>
      <vt:lpstr>Биохимическое исследование желчи</vt:lpstr>
      <vt:lpstr> Основные принципы лечения: </vt:lpstr>
      <vt:lpstr>Лечение:</vt:lpstr>
      <vt:lpstr>СУ</vt:lpstr>
      <vt:lpstr> Лекарственные препараты: </vt:lpstr>
      <vt:lpstr>Фитотерапия.</vt:lpstr>
      <vt:lpstr>Курсы лечения минеральной водой</vt:lpstr>
      <vt:lpstr>Физиотерапия </vt:lpstr>
      <vt:lpstr> ЛФК. </vt:lpstr>
      <vt:lpstr>Тюбаж по Демьянову</vt:lpstr>
      <vt:lpstr> Профилактика. </vt:lpstr>
      <vt:lpstr> Сестринский уход при ДЖВП. </vt:lpstr>
      <vt:lpstr> Возможные проблемы родителей: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Дискинезия желчевыводящих путей (ДЖВП)</dc:title>
  <dc:creator>05092022</dc:creator>
  <cp:lastModifiedBy>05092022</cp:lastModifiedBy>
  <cp:revision>8</cp:revision>
  <dcterms:created xsi:type="dcterms:W3CDTF">2023-03-21T08:06:14Z</dcterms:created>
  <dcterms:modified xsi:type="dcterms:W3CDTF">2023-03-22T05:54:12Z</dcterms:modified>
</cp:coreProperties>
</file>