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70" r:id="rId7"/>
    <p:sldId id="260" r:id="rId8"/>
    <p:sldId id="261" r:id="rId9"/>
    <p:sldId id="263" r:id="rId10"/>
    <p:sldId id="264" r:id="rId11"/>
    <p:sldId id="268" r:id="rId12"/>
    <p:sldId id="27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3610111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2649525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10341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3584236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04236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1777023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21430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2800029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61441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4686E6-7EA7-4AA4-94E3-7F5876EC2184}" type="datetimeFigureOut">
              <a:rPr lang="ru-RU" smtClean="0"/>
              <a:t>02.04.2023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1825042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04686E6-7EA7-4AA4-94E3-7F5876EC2184}" type="datetimeFigureOut">
              <a:rPr lang="ru-RU" smtClean="0"/>
              <a:t>02.04.2023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1750763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04686E6-7EA7-4AA4-94E3-7F5876EC2184}" type="datetimeFigureOut">
              <a:rPr lang="ru-RU" smtClean="0"/>
              <a:t>02.04.2023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4145249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04686E6-7EA7-4AA4-94E3-7F5876EC2184}" type="datetimeFigureOut">
              <a:rPr lang="ru-RU" smtClean="0"/>
              <a:t>02.04.2023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2230968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686E6-7EA7-4AA4-94E3-7F5876EC2184}" type="datetimeFigureOut">
              <a:rPr lang="ru-RU" smtClean="0"/>
              <a:t>02.04.2023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3491938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04686E6-7EA7-4AA4-94E3-7F5876EC2184}" type="datetimeFigureOut">
              <a:rPr lang="ru-RU" smtClean="0"/>
              <a:t>02.04.2023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3277717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04686E6-7EA7-4AA4-94E3-7F5876EC2184}" type="datetimeFigureOut">
              <a:rPr lang="ru-RU" smtClean="0"/>
              <a:t>02.04.2023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52A511F-13B4-4FE1-AEAF-C552B15F9107}" type="slidenum">
              <a:rPr lang="ru-RU" smtClean="0"/>
              <a:t>‹#›</a:t>
            </a:fld>
            <a:endParaRPr lang="ru-RU"/>
          </a:p>
        </p:txBody>
      </p:sp>
    </p:spTree>
    <p:extLst>
      <p:ext uri="{BB962C8B-B14F-4D97-AF65-F5344CB8AC3E}">
        <p14:creationId xmlns:p14="http://schemas.microsoft.com/office/powerpoint/2010/main" val="877021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04686E6-7EA7-4AA4-94E3-7F5876EC2184}" type="datetimeFigureOut">
              <a:rPr lang="ru-RU" smtClean="0"/>
              <a:t>02.04.2023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52A511F-13B4-4FE1-AEAF-C552B15F9107}" type="slidenum">
              <a:rPr lang="ru-RU" smtClean="0"/>
              <a:t>‹#›</a:t>
            </a:fld>
            <a:endParaRPr lang="ru-RU"/>
          </a:p>
        </p:txBody>
      </p:sp>
    </p:spTree>
    <p:extLst>
      <p:ext uri="{BB962C8B-B14F-4D97-AF65-F5344CB8AC3E}">
        <p14:creationId xmlns:p14="http://schemas.microsoft.com/office/powerpoint/2010/main" val="2958176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592F17-2EBD-4BFA-895B-7F77AA155593}"/>
              </a:ext>
            </a:extLst>
          </p:cNvPr>
          <p:cNvSpPr>
            <a:spLocks noGrp="1"/>
          </p:cNvSpPr>
          <p:nvPr>
            <p:ph type="title"/>
          </p:nvPr>
        </p:nvSpPr>
        <p:spPr>
          <a:xfrm>
            <a:off x="677334" y="609600"/>
            <a:ext cx="8596668" cy="3811480"/>
          </a:xfrm>
        </p:spPr>
        <p:txBody>
          <a:bodyPr>
            <a:normAutofit fontScale="90000"/>
          </a:bodyPr>
          <a:lstStyle/>
          <a:p>
            <a: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 </a:t>
            </a:r>
            <a:b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r>
              <a:rPr lang="ru-RU" sz="2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a:t>
            </a:r>
            <a:r>
              <a:rPr lang="ru-RU" sz="4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Экологические игры</a:t>
            </a:r>
            <a:br>
              <a:rPr lang="ru-RU" sz="4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r>
              <a:rPr lang="ru-RU" sz="4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 с применением технологии ТРИЗ».</a:t>
            </a:r>
            <a:br>
              <a:rPr lang="ru-RU" sz="4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4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2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2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b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Выполнила: </a:t>
            </a:r>
            <a:r>
              <a:rPr lang="ru-RU" sz="18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Миханникова</a:t>
            </a:r>
            <a: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Екатерина Евгеньевна ,воспитатель МБДОУ детский сад №7 «Солнышко»,</a:t>
            </a:r>
            <a:b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ru-RU" sz="18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п.Свердловский</a:t>
            </a:r>
            <a: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ru-RU" sz="18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Лосино</a:t>
            </a:r>
            <a: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–Петровский </a:t>
            </a:r>
            <a:r>
              <a:rPr lang="ru-RU" sz="180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г.о</a:t>
            </a:r>
            <a:r>
              <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Московской области.</a:t>
            </a:r>
            <a:endParaRPr lang="ru-RU" dirty="0">
              <a:solidFill>
                <a:schemeClr val="tx1"/>
              </a:solidFill>
            </a:endParaRPr>
          </a:p>
        </p:txBody>
      </p:sp>
    </p:spTree>
    <p:extLst>
      <p:ext uri="{BB962C8B-B14F-4D97-AF65-F5344CB8AC3E}">
        <p14:creationId xmlns:p14="http://schemas.microsoft.com/office/powerpoint/2010/main" val="2823378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C78C8E-19F7-437A-AAE6-7D31AF466E50}"/>
              </a:ext>
            </a:extLst>
          </p:cNvPr>
          <p:cNvSpPr>
            <a:spLocks noGrp="1"/>
          </p:cNvSpPr>
          <p:nvPr>
            <p:ph type="title"/>
          </p:nvPr>
        </p:nvSpPr>
        <p:spPr>
          <a:xfrm>
            <a:off x="677334" y="609600"/>
            <a:ext cx="11514666" cy="917359"/>
          </a:xfrm>
        </p:spPr>
        <p:txBody>
          <a:bodyPr>
            <a:normAutofit fontScale="90000"/>
          </a:bodyPr>
          <a:lstStyle/>
          <a:p>
            <a:pPr>
              <a:lnSpc>
                <a:spcPct val="107000"/>
              </a:lnSpc>
              <a:spcAft>
                <a:spcPts val="0"/>
              </a:spcAft>
            </a:pPr>
            <a:r>
              <a:rPr lang="ru-RU"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Игра «Вкус и запах».</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Цель: развитие обонятельной памяти.</a:t>
            </a:r>
            <a:b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Вопросы :Как пахнет лимон, каков он на вкус? Какого он цвета? Чем отличается лимон от апельсина?</a:t>
            </a:r>
            <a:b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Подержи в руке ,</a:t>
            </a:r>
            <a:r>
              <a:rPr lang="ru-RU" sz="16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понюхай,что</a:t>
            </a: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ты чувствуешь?</a:t>
            </a:r>
            <a:b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2C62F3DC-7359-4899-9F2C-8F746FC6E6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59403" y="1793289"/>
            <a:ext cx="2990296" cy="3987061"/>
          </a:xfrm>
          <a:prstGeom prst="rect">
            <a:avLst/>
          </a:prstGeom>
        </p:spPr>
      </p:pic>
      <p:pic>
        <p:nvPicPr>
          <p:cNvPr id="8" name="Рисунок 7">
            <a:extLst>
              <a:ext uri="{FF2B5EF4-FFF2-40B4-BE49-F238E27FC236}">
                <a16:creationId xmlns:a16="http://schemas.microsoft.com/office/drawing/2014/main" id="{10F1E591-161C-41BA-B73B-1BA09EEC95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16724" y="1793288"/>
            <a:ext cx="2990296" cy="3987061"/>
          </a:xfrm>
          <a:prstGeom prst="rect">
            <a:avLst/>
          </a:prstGeom>
        </p:spPr>
      </p:pic>
    </p:spTree>
    <p:extLst>
      <p:ext uri="{BB962C8B-B14F-4D97-AF65-F5344CB8AC3E}">
        <p14:creationId xmlns:p14="http://schemas.microsoft.com/office/powerpoint/2010/main" val="1252854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A05FDA9-E702-4542-96D6-C1335FDE4813}"/>
              </a:ext>
            </a:extLst>
          </p:cNvPr>
          <p:cNvSpPr>
            <a:spLocks noGrp="1"/>
          </p:cNvSpPr>
          <p:nvPr>
            <p:ph type="title"/>
          </p:nvPr>
        </p:nvSpPr>
        <p:spPr>
          <a:xfrm>
            <a:off x="677334" y="248575"/>
            <a:ext cx="8596668" cy="1681825"/>
          </a:xfrm>
        </p:spPr>
        <p:txBody>
          <a:bodyPr>
            <a:normAutofit fontScale="90000"/>
          </a:bodyPr>
          <a:lstStyle/>
          <a:p>
            <a:r>
              <a:rPr lang="ru-RU" sz="1400" b="1" dirty="0">
                <a:solidFill>
                  <a:srgbClr val="C00000"/>
                </a:solidFill>
                <a:latin typeface="Times New Roman" panose="02020603050405020304" pitchFamily="18" charset="0"/>
                <a:cs typeface="Times New Roman" panose="02020603050405020304" pitchFamily="18" charset="0"/>
              </a:rPr>
              <a:t>Деловая игра «Садовник и цветы».</a:t>
            </a:r>
            <a:r>
              <a:rPr lang="ru-RU" sz="1600" dirty="0">
                <a:solidFill>
                  <a:schemeClr val="tx1"/>
                </a:solidFill>
              </a:rPr>
              <a:t> </a:t>
            </a:r>
            <a:r>
              <a:rPr lang="ru-RU" sz="1400" dirty="0">
                <a:solidFill>
                  <a:schemeClr val="tx1"/>
                </a:solidFill>
                <a:latin typeface="Times New Roman" panose="02020603050405020304" pitchFamily="18" charset="0"/>
                <a:cs typeface="Times New Roman" panose="02020603050405020304" pitchFamily="18" charset="0"/>
              </a:rPr>
              <a:t>Цель :</a:t>
            </a:r>
            <a:r>
              <a:rPr lang="ru-RU" sz="1400" b="0" i="0" dirty="0">
                <a:solidFill>
                  <a:srgbClr val="000000"/>
                </a:solidFill>
                <a:effectLst/>
                <a:latin typeface="YS Text"/>
              </a:rPr>
              <a:t>учить детей понимать чувства, переживаемые другими, стимулировать желание оказать помощь ,развивать чувство доброты.</a:t>
            </a:r>
            <a:r>
              <a:rPr lang="ru-RU" sz="1800" dirty="0">
                <a:solidFill>
                  <a:srgbClr val="111115"/>
                </a:solidFill>
                <a:effectLst/>
                <a:latin typeface="Times New Roman" panose="02020603050405020304" pitchFamily="18" charset="0"/>
                <a:ea typeface="Times New Roman" panose="02020603050405020304" pitchFamily="18" charset="0"/>
              </a:rPr>
              <a:t> </a:t>
            </a:r>
            <a:r>
              <a:rPr lang="ru-RU" sz="1600" dirty="0">
                <a:solidFill>
                  <a:srgbClr val="111115"/>
                </a:solidFill>
                <a:effectLst/>
                <a:latin typeface="Times New Roman" panose="02020603050405020304" pitchFamily="18" charset="0"/>
                <a:ea typeface="Times New Roman" panose="02020603050405020304" pitchFamily="18" charset="0"/>
                <a:cs typeface="Times New Roman" panose="02020603050405020304" pitchFamily="18" charset="0"/>
              </a:rPr>
              <a:t>«Если цветы, которые стоят в вашей группе, долго не поливать водой - они завянут. Но сегодня мы свами отправимся в необыкновенный сад, где растут цветы, которым не надо воды. Они увядают, если долго не слышат о себе добрых и вежливых слов.</a:t>
            </a:r>
            <a:r>
              <a:rPr lang="ru-RU" sz="1800" dirty="0">
                <a:solidFill>
                  <a:srgbClr val="111115"/>
                </a:solidFill>
                <a:effectLst/>
                <a:latin typeface="Times New Roman" panose="02020603050405020304" pitchFamily="18" charset="0"/>
                <a:ea typeface="Times New Roman" panose="02020603050405020304" pitchFamily="18" charset="0"/>
              </a:rPr>
              <a:t> . </a:t>
            </a:r>
            <a:r>
              <a:rPr lang="ru-RU" sz="1600" dirty="0">
                <a:solidFill>
                  <a:srgbClr val="111115"/>
                </a:solidFill>
                <a:effectLst/>
                <a:latin typeface="Times New Roman" panose="02020603050405020304" pitchFamily="18" charset="0"/>
                <a:ea typeface="Times New Roman" panose="02020603050405020304" pitchFamily="18" charset="0"/>
              </a:rPr>
              <a:t>Пусть одна подгруппа будет цветами, которые завяли, а другая - садовниками, которых вызвали на помощь увядающим цветам. Садовники должны ходить по саду и обращаться к каждому цветку с вежливыми словами и тогда цветы будут постепенно оживать и распускаться. </a:t>
            </a:r>
            <a:r>
              <a:rPr lang="ru-RU" sz="1600" dirty="0">
                <a:solidFill>
                  <a:srgbClr val="111115"/>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1600" b="0" i="0" dirty="0">
                <a:solidFill>
                  <a:srgbClr val="000000"/>
                </a:solidFill>
                <a:effectLst/>
                <a:latin typeface="Times New Roman" panose="02020603050405020304" pitchFamily="18" charset="0"/>
                <a:cs typeface="Times New Roman" panose="02020603050405020304" pitchFamily="18" charset="0"/>
              </a:rPr>
            </a:br>
            <a:endParaRPr lang="ru-RU" sz="1600" b="1" dirty="0">
              <a:solidFill>
                <a:srgbClr val="C00000"/>
              </a:solidFill>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A8BCCFA0-323A-4E16-BCB8-B0AC156F199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66963" y="2272683"/>
            <a:ext cx="2659598" cy="3599895"/>
          </a:xfrm>
          <a:prstGeom prst="rect">
            <a:avLst/>
          </a:prstGeom>
        </p:spPr>
      </p:pic>
      <p:pic>
        <p:nvPicPr>
          <p:cNvPr id="10" name="Рисунок 9">
            <a:extLst>
              <a:ext uri="{FF2B5EF4-FFF2-40B4-BE49-F238E27FC236}">
                <a16:creationId xmlns:a16="http://schemas.microsoft.com/office/drawing/2014/main" id="{047D0604-3EF4-4A73-8B49-CDAB3884C0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6879" y="2310413"/>
            <a:ext cx="2659598" cy="3599895"/>
          </a:xfrm>
          <a:prstGeom prst="rect">
            <a:avLst/>
          </a:prstGeom>
        </p:spPr>
      </p:pic>
    </p:spTree>
    <p:extLst>
      <p:ext uri="{BB962C8B-B14F-4D97-AF65-F5344CB8AC3E}">
        <p14:creationId xmlns:p14="http://schemas.microsoft.com/office/powerpoint/2010/main" val="2079795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2E37EB-1338-4891-ADDC-AF43958D71E6}"/>
              </a:ext>
            </a:extLst>
          </p:cNvPr>
          <p:cNvSpPr>
            <a:spLocks noGrp="1"/>
          </p:cNvSpPr>
          <p:nvPr>
            <p:ph type="title"/>
          </p:nvPr>
        </p:nvSpPr>
        <p:spPr>
          <a:xfrm>
            <a:off x="677334" y="355108"/>
            <a:ext cx="8596668" cy="1438181"/>
          </a:xfrm>
        </p:spPr>
        <p:txBody>
          <a:bodyPr>
            <a:normAutofit fontScale="90000"/>
          </a:bodyPr>
          <a:lstStyle/>
          <a:p>
            <a:pPr indent="228600">
              <a:lnSpc>
                <a:spcPct val="115000"/>
              </a:lnSpc>
              <a:spcAft>
                <a:spcPts val="0"/>
              </a:spcAft>
            </a:pPr>
            <a:br>
              <a:rPr lang="ru-RU"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Интересным в работе с детьми является такой игровой приём, как получение </a:t>
            </a:r>
            <a:r>
              <a:rPr lang="ru-RU"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писем-жалоб</a:t>
            </a:r>
            <a:r>
              <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 от  жителей леса, сада или  огорода. При получении такого письма дети задумываются над его содержанием, обговаривают различные экологические ситуации, решают, как можно помочь тому или иному живому существу, как нужно оберегать и охранять природу – своей области, села, и всей планеты.</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r>
              <a:rPr lang="ru-RU" sz="1600"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13" name="Рисунок 12">
            <a:extLst>
              <a:ext uri="{FF2B5EF4-FFF2-40B4-BE49-F238E27FC236}">
                <a16:creationId xmlns:a16="http://schemas.microsoft.com/office/drawing/2014/main" id="{CD0BE1BE-E6C8-4521-AF4C-203378922A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8670" y="2016771"/>
            <a:ext cx="2683417" cy="3577889"/>
          </a:xfrm>
          <a:prstGeom prst="rect">
            <a:avLst/>
          </a:prstGeom>
        </p:spPr>
      </p:pic>
      <p:pic>
        <p:nvPicPr>
          <p:cNvPr id="15" name="Рисунок 14">
            <a:extLst>
              <a:ext uri="{FF2B5EF4-FFF2-40B4-BE49-F238E27FC236}">
                <a16:creationId xmlns:a16="http://schemas.microsoft.com/office/drawing/2014/main" id="{A4861511-02FC-4433-9659-424E7DA1AC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75668" y="2045623"/>
            <a:ext cx="2494306" cy="3577889"/>
          </a:xfrm>
          <a:prstGeom prst="rect">
            <a:avLst/>
          </a:prstGeom>
        </p:spPr>
      </p:pic>
      <p:pic>
        <p:nvPicPr>
          <p:cNvPr id="5" name="Рисунок 4">
            <a:extLst>
              <a:ext uri="{FF2B5EF4-FFF2-40B4-BE49-F238E27FC236}">
                <a16:creationId xmlns:a16="http://schemas.microsoft.com/office/drawing/2014/main" id="{7AF1DF32-7C9E-4722-943F-C1CDFBDC00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31070" y="2169171"/>
            <a:ext cx="2683417" cy="3577889"/>
          </a:xfrm>
          <a:prstGeom prst="rect">
            <a:avLst/>
          </a:prstGeom>
        </p:spPr>
      </p:pic>
    </p:spTree>
    <p:extLst>
      <p:ext uri="{BB962C8B-B14F-4D97-AF65-F5344CB8AC3E}">
        <p14:creationId xmlns:p14="http://schemas.microsoft.com/office/powerpoint/2010/main" val="227301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A9F878-71BF-4BD4-A698-E62EE9A73DE8}"/>
              </a:ext>
            </a:extLst>
          </p:cNvPr>
          <p:cNvSpPr>
            <a:spLocks noGrp="1"/>
          </p:cNvSpPr>
          <p:nvPr>
            <p:ph type="title"/>
          </p:nvPr>
        </p:nvSpPr>
        <p:spPr>
          <a:xfrm>
            <a:off x="854887" y="680622"/>
            <a:ext cx="8596668" cy="1320800"/>
          </a:xfrm>
        </p:spPr>
        <p:txBody>
          <a:bodyPr>
            <a:normAutofit fontScale="90000"/>
          </a:bodyPr>
          <a:lstStyle/>
          <a:p>
            <a:r>
              <a:rPr lang="ru-RU" sz="2000" b="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Экологическая</a:t>
            </a:r>
            <a:r>
              <a:rPr lang="ru-RU" sz="20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 игра помогает в более доступной форме донести сложные природные явления; развитию </a:t>
            </a:r>
            <a:r>
              <a:rPr lang="ru-RU" sz="1800" dirty="0">
                <a:solidFill>
                  <a:srgbClr val="111111"/>
                </a:solidFill>
                <a:effectLst/>
                <a:latin typeface="Arial" panose="020B0604020202020204" pitchFamily="34" charset="0"/>
                <a:ea typeface="Times New Roman" panose="02020603050405020304" pitchFamily="18" charset="0"/>
                <a:cs typeface="Times New Roman" panose="02020603050405020304" pitchFamily="18" charset="0"/>
              </a:rPr>
              <a:t>познавательных способностей; уточнению, закреплению, расширению имеющиеся у них представления о предметах и явлениях природы, растениях, животных.</a:t>
            </a:r>
            <a:br>
              <a:rPr lang="ru-RU" sz="1800" dirty="0">
                <a:solidFill>
                  <a:srgbClr val="111111"/>
                </a:solidFill>
                <a:effectLst/>
                <a:latin typeface="Arial" panose="020B0604020202020204" pitchFamily="34" charset="0"/>
                <a:ea typeface="Times New Roman" panose="02020603050405020304" pitchFamily="18" charset="0"/>
                <a:cs typeface="Times New Roman" panose="02020603050405020304" pitchFamily="18" charset="0"/>
              </a:rPr>
            </a:br>
            <a:r>
              <a:rPr lang="ru-RU" sz="1800" dirty="0">
                <a:solidFill>
                  <a:srgbClr val="111111"/>
                </a:solidFill>
                <a:effectLst/>
                <a:latin typeface="Arial" panose="020B0604020202020204" pitchFamily="34" charset="0"/>
                <a:ea typeface="Times New Roman" panose="02020603050405020304" pitchFamily="18" charset="0"/>
                <a:cs typeface="Times New Roman" panose="02020603050405020304" pitchFamily="18" charset="0"/>
              </a:rPr>
              <a:t> Я в своей деятельности использую экологические игры с применением технологии ТРИЗ, игры-ребусы, игры-опыты, игры-исследования, игры-медитации, </a:t>
            </a:r>
            <a:r>
              <a:rPr lang="ru-RU" sz="1800" dirty="0" err="1">
                <a:solidFill>
                  <a:srgbClr val="111111"/>
                </a:solidFill>
                <a:effectLst/>
                <a:latin typeface="Arial" panose="020B0604020202020204" pitchFamily="34" charset="0"/>
                <a:ea typeface="Times New Roman" panose="02020603050405020304" pitchFamily="18" charset="0"/>
                <a:cs typeface="Times New Roman" panose="02020603050405020304" pitchFamily="18" charset="0"/>
              </a:rPr>
              <a:t>мнемотаблицы</a:t>
            </a:r>
            <a:r>
              <a:rPr lang="ru-RU" sz="1800" dirty="0">
                <a:solidFill>
                  <a:srgbClr val="111111"/>
                </a:solidFill>
                <a:latin typeface="Arial" panose="020B0604020202020204" pitchFamily="34" charset="0"/>
                <a:ea typeface="Times New Roman" panose="02020603050405020304" pitchFamily="18" charset="0"/>
                <a:cs typeface="Times New Roman" panose="02020603050405020304" pitchFamily="18" charset="0"/>
              </a:rPr>
              <a:t>,</a:t>
            </a:r>
            <a:r>
              <a:rPr lang="ru-RU" sz="1800" dirty="0">
                <a:solidFill>
                  <a:srgbClr val="111111"/>
                </a:solidFill>
                <a:effectLst/>
                <a:latin typeface="Arial" panose="020B0604020202020204" pitchFamily="34" charset="0"/>
                <a:ea typeface="Times New Roman" panose="02020603050405020304" pitchFamily="18" charset="0"/>
                <a:cs typeface="Times New Roman" panose="02020603050405020304" pitchFamily="18" charset="0"/>
              </a:rPr>
              <a:t> которые  дают детям новые впечатления о жизни и труде людей, о состоянии природы и её изменениях; пробуждают интерес к природе и развивают ценностное отношение к ней; формируют мотивы и практические умения экологически целесообразной деятельности; предоставляют возможности для проявления самостоятельности, инициативности, сотрудничества, ответственности и способности принимать правильные решения. В данных играх дети применяют свой жизненный опыт и отражают то, что их интересует, волнует, радует.</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pic>
        <p:nvPicPr>
          <p:cNvPr id="8" name="Рисунок 7">
            <a:extLst>
              <a:ext uri="{FF2B5EF4-FFF2-40B4-BE49-F238E27FC236}">
                <a16:creationId xmlns:a16="http://schemas.microsoft.com/office/drawing/2014/main" id="{6438CDD7-CB96-4489-A72B-11F14263F8F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08847" y="4066958"/>
            <a:ext cx="3906173" cy="2110420"/>
          </a:xfrm>
          <a:prstGeom prst="rect">
            <a:avLst/>
          </a:prstGeom>
        </p:spPr>
      </p:pic>
    </p:spTree>
    <p:extLst>
      <p:ext uri="{BB962C8B-B14F-4D97-AF65-F5344CB8AC3E}">
        <p14:creationId xmlns:p14="http://schemas.microsoft.com/office/powerpoint/2010/main" val="2975894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3CA7BE-C878-4617-8DE8-41F725596D60}"/>
              </a:ext>
            </a:extLst>
          </p:cNvPr>
          <p:cNvSpPr>
            <a:spLocks noGrp="1"/>
          </p:cNvSpPr>
          <p:nvPr>
            <p:ph type="title"/>
          </p:nvPr>
        </p:nvSpPr>
        <p:spPr/>
        <p:txBody>
          <a:bodyPr>
            <a:normAutofit fontScale="90000"/>
          </a:bodyPr>
          <a:lstStyle/>
          <a:p>
            <a:r>
              <a:rPr lang="ru-RU" altLang="ru-RU" sz="1800" dirty="0">
                <a:solidFill>
                  <a:srgbClr val="FF0000"/>
                </a:solidFill>
                <a:cs typeface="Times New Roman" panose="02020603050405020304" pitchFamily="18" charset="0"/>
              </a:rPr>
              <a:t> </a:t>
            </a:r>
            <a:r>
              <a:rPr lang="ru-RU" altLang="ru-RU" sz="1600" b="1" dirty="0">
                <a:solidFill>
                  <a:srgbClr val="FF0000"/>
                </a:solidFill>
                <a:latin typeface="Times New Roman" panose="02020603050405020304" pitchFamily="18" charset="0"/>
                <a:cs typeface="Times New Roman" panose="02020603050405020304" pitchFamily="18" charset="0"/>
              </a:rPr>
              <a:t>Составление </a:t>
            </a:r>
            <a:r>
              <a:rPr lang="ru-RU" altLang="ru-RU" sz="1600" b="1" dirty="0" err="1">
                <a:solidFill>
                  <a:srgbClr val="FF0000"/>
                </a:solidFill>
                <a:latin typeface="Times New Roman" panose="02020603050405020304" pitchFamily="18" charset="0"/>
                <a:cs typeface="Times New Roman" panose="02020603050405020304" pitchFamily="18" charset="0"/>
              </a:rPr>
              <a:t>мнемозагадок</a:t>
            </a:r>
            <a:r>
              <a:rPr lang="ru-RU" altLang="ru-RU" sz="1600" b="1" dirty="0">
                <a:solidFill>
                  <a:srgbClr val="FF0000"/>
                </a:solidFill>
                <a:latin typeface="Times New Roman" panose="02020603050405020304" pitchFamily="18" charset="0"/>
                <a:cs typeface="Times New Roman" panose="02020603050405020304" pitchFamily="18" charset="0"/>
              </a:rPr>
              <a:t> .</a:t>
            </a:r>
            <a:r>
              <a:rPr lang="ru-RU" altLang="ru-RU" sz="1600" b="1" dirty="0">
                <a:solidFill>
                  <a:srgbClr val="111111"/>
                </a:solidFill>
                <a:latin typeface="Times New Roman" panose="02020603050405020304" pitchFamily="18" charset="0"/>
                <a:cs typeface="Times New Roman" panose="02020603050405020304" pitchFamily="18" charset="0"/>
              </a:rPr>
              <a:t> </a:t>
            </a:r>
            <a:r>
              <a:rPr lang="ru-RU" sz="1600" b="1" dirty="0">
                <a:solidFill>
                  <a:srgbClr val="FF0000"/>
                </a:solidFill>
                <a:latin typeface="Times New Roman" panose="02020603050405020304" pitchFamily="18" charset="0"/>
                <a:cs typeface="Times New Roman" panose="02020603050405020304" pitchFamily="18" charset="0"/>
              </a:rPr>
              <a:t>Использование  </a:t>
            </a:r>
            <a:r>
              <a:rPr lang="ru-RU" sz="1600" b="1" dirty="0" err="1">
                <a:solidFill>
                  <a:srgbClr val="FF0000"/>
                </a:solidFill>
                <a:latin typeface="Times New Roman" panose="02020603050405020304" pitchFamily="18" charset="0"/>
                <a:cs typeface="Times New Roman" panose="02020603050405020304" pitchFamily="18" charset="0"/>
              </a:rPr>
              <a:t>мнемотаблиц</a:t>
            </a:r>
            <a:r>
              <a:rPr lang="ru-RU" sz="1600" b="1" dirty="0">
                <a:solidFill>
                  <a:srgbClr val="FF0000"/>
                </a:solidFill>
                <a:latin typeface="Times New Roman" panose="02020603050405020304" pitchFamily="18" charset="0"/>
                <a:cs typeface="Times New Roman" panose="02020603050405020304" pitchFamily="18" charset="0"/>
              </a:rPr>
              <a:t>.</a:t>
            </a:r>
            <a:br>
              <a:rPr lang="ru-RU" sz="1600" b="1" dirty="0">
                <a:solidFill>
                  <a:srgbClr val="FF0000"/>
                </a:solidFill>
                <a:latin typeface="Times New Roman" panose="02020603050405020304" pitchFamily="18" charset="0"/>
                <a:cs typeface="Times New Roman" panose="02020603050405020304" pitchFamily="18" charset="0"/>
              </a:rPr>
            </a:br>
            <a:r>
              <a:rPr lang="ru-RU" sz="1400" dirty="0" err="1">
                <a:solidFill>
                  <a:schemeClr val="tx2"/>
                </a:solidFill>
                <a:latin typeface="Times New Roman" panose="02020603050405020304" pitchFamily="18" charset="0"/>
                <a:cs typeface="Times New Roman" panose="02020603050405020304" pitchFamily="18" charset="0"/>
              </a:rPr>
              <a:t>Мнемотаблица</a:t>
            </a:r>
            <a:r>
              <a:rPr lang="ru-RU" sz="1400" dirty="0">
                <a:solidFill>
                  <a:schemeClr val="tx2"/>
                </a:solidFill>
                <a:latin typeface="Times New Roman" panose="02020603050405020304" pitchFamily="18" charset="0"/>
                <a:cs typeface="Times New Roman" panose="02020603050405020304" pitchFamily="18" charset="0"/>
              </a:rPr>
              <a:t>-это схема ,в которой заложена определенная </a:t>
            </a:r>
            <a:r>
              <a:rPr lang="ru-RU" sz="1400" dirty="0" err="1">
                <a:solidFill>
                  <a:schemeClr val="tx2"/>
                </a:solidFill>
                <a:latin typeface="Times New Roman" panose="02020603050405020304" pitchFamily="18" charset="0"/>
                <a:cs typeface="Times New Roman" panose="02020603050405020304" pitchFamily="18" charset="0"/>
              </a:rPr>
              <a:t>информация,которая</a:t>
            </a:r>
            <a:r>
              <a:rPr lang="ru-RU" sz="1400" dirty="0">
                <a:solidFill>
                  <a:schemeClr val="tx2"/>
                </a:solidFill>
                <a:latin typeface="Times New Roman" panose="02020603050405020304" pitchFamily="18" charset="0"/>
                <a:cs typeface="Times New Roman" panose="02020603050405020304" pitchFamily="18" charset="0"/>
              </a:rPr>
              <a:t> обеспечивает эффективное запоминание. Работа с </a:t>
            </a:r>
            <a:r>
              <a:rPr lang="ru-RU" sz="1400" dirty="0" err="1">
                <a:solidFill>
                  <a:schemeClr val="tx2"/>
                </a:solidFill>
                <a:latin typeface="Times New Roman" panose="02020603050405020304" pitchFamily="18" charset="0"/>
                <a:cs typeface="Times New Roman" panose="02020603050405020304" pitchFamily="18" charset="0"/>
              </a:rPr>
              <a:t>мнемотаблицами</a:t>
            </a:r>
            <a:r>
              <a:rPr lang="ru-RU" sz="1400" dirty="0">
                <a:solidFill>
                  <a:schemeClr val="tx2"/>
                </a:solidFill>
                <a:latin typeface="Times New Roman" panose="02020603050405020304" pitchFamily="18" charset="0"/>
                <a:cs typeface="Times New Roman" panose="02020603050405020304" pitchFamily="18" charset="0"/>
              </a:rPr>
              <a:t>  превращается в игру. Учим стихи играя.</a:t>
            </a:r>
            <a:br>
              <a:rPr lang="ru-RU" altLang="ru-RU" sz="1400" dirty="0">
                <a:solidFill>
                  <a:srgbClr val="111111"/>
                </a:solidFill>
                <a:cs typeface="Times New Roman" panose="02020603050405020304" pitchFamily="18" charset="0"/>
              </a:rPr>
            </a:br>
            <a:r>
              <a:rPr lang="ru-RU" altLang="ru-RU" sz="1400" dirty="0">
                <a:solidFill>
                  <a:srgbClr val="111111"/>
                </a:solidFill>
                <a:cs typeface="Times New Roman" panose="02020603050405020304" pitchFamily="18" charset="0"/>
              </a:rPr>
              <a:t> </a:t>
            </a:r>
            <a:r>
              <a:rPr lang="ru-RU" altLang="ru-RU" sz="1400" dirty="0" err="1">
                <a:solidFill>
                  <a:srgbClr val="111111"/>
                </a:solidFill>
                <a:latin typeface="Times New Roman" panose="02020603050405020304" pitchFamily="18" charset="0"/>
                <a:cs typeface="Times New Roman" panose="02020603050405020304" pitchFamily="18" charset="0"/>
              </a:rPr>
              <a:t>Мнемозагадки</a:t>
            </a:r>
            <a:r>
              <a:rPr lang="ru-RU" altLang="ru-RU" sz="1400" dirty="0">
                <a:solidFill>
                  <a:srgbClr val="111111"/>
                </a:solidFill>
                <a:latin typeface="Times New Roman" panose="02020603050405020304" pitchFamily="18" charset="0"/>
                <a:cs typeface="Times New Roman" panose="02020603050405020304" pitchFamily="18" charset="0"/>
              </a:rPr>
              <a:t>-это загадки не простые. При составлении этих загадок дети учатся по признакам, описанных при помощи знаков ,определять объект.</a:t>
            </a:r>
            <a:r>
              <a:rPr lang="ru-RU" sz="1400" dirty="0">
                <a:solidFill>
                  <a:schemeClr val="tx1"/>
                </a:solidFill>
                <a:latin typeface="Times New Roman" panose="02020603050405020304" pitchFamily="18" charset="0"/>
                <a:cs typeface="Times New Roman" panose="02020603050405020304" pitchFamily="18" charset="0"/>
              </a:rPr>
              <a:t> Составляем загадку про ежа. «Мимо сосен, мимо елок, катится клубок иголок. Кто это?»</a:t>
            </a:r>
          </a:p>
        </p:txBody>
      </p:sp>
      <p:pic>
        <p:nvPicPr>
          <p:cNvPr id="4" name="Рисунок 3">
            <a:extLst>
              <a:ext uri="{FF2B5EF4-FFF2-40B4-BE49-F238E27FC236}">
                <a16:creationId xmlns:a16="http://schemas.microsoft.com/office/drawing/2014/main" id="{7A47A1F5-84A7-403A-BA86-995161DBAC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40757" y="2132881"/>
            <a:ext cx="2316247" cy="2998906"/>
          </a:xfrm>
          <a:prstGeom prst="rect">
            <a:avLst/>
          </a:prstGeom>
        </p:spPr>
      </p:pic>
      <p:pic>
        <p:nvPicPr>
          <p:cNvPr id="6" name="Рисунок 5">
            <a:extLst>
              <a:ext uri="{FF2B5EF4-FFF2-40B4-BE49-F238E27FC236}">
                <a16:creationId xmlns:a16="http://schemas.microsoft.com/office/drawing/2014/main" id="{A150BF33-862D-4872-A974-2C4E53EACF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9532" y="2132882"/>
            <a:ext cx="2090146" cy="2998905"/>
          </a:xfrm>
          <a:prstGeom prst="rect">
            <a:avLst/>
          </a:prstGeom>
        </p:spPr>
      </p:pic>
      <p:pic>
        <p:nvPicPr>
          <p:cNvPr id="7" name="Рисунок 6">
            <a:extLst>
              <a:ext uri="{FF2B5EF4-FFF2-40B4-BE49-F238E27FC236}">
                <a16:creationId xmlns:a16="http://schemas.microsoft.com/office/drawing/2014/main" id="{06416632-5BA8-412E-A040-458931FB46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90294" y="2132881"/>
            <a:ext cx="2154092" cy="2997201"/>
          </a:xfrm>
          <a:prstGeom prst="rect">
            <a:avLst/>
          </a:prstGeom>
        </p:spPr>
      </p:pic>
    </p:spTree>
    <p:extLst>
      <p:ext uri="{BB962C8B-B14F-4D97-AF65-F5344CB8AC3E}">
        <p14:creationId xmlns:p14="http://schemas.microsoft.com/office/powerpoint/2010/main" val="1639119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2DCFE3-2647-4156-BA8B-7EA16B645F35}"/>
              </a:ext>
            </a:extLst>
          </p:cNvPr>
          <p:cNvSpPr>
            <a:spLocks noGrp="1"/>
          </p:cNvSpPr>
          <p:nvPr>
            <p:ph type="title"/>
          </p:nvPr>
        </p:nvSpPr>
        <p:spPr>
          <a:xfrm>
            <a:off x="677334" y="257452"/>
            <a:ext cx="8596668" cy="2139519"/>
          </a:xfrm>
        </p:spPr>
        <p:txBody>
          <a:bodyPr>
            <a:normAutofit fontScale="90000"/>
          </a:bodyPr>
          <a:lstStyle/>
          <a:p>
            <a:pPr>
              <a:lnSpc>
                <a:spcPct val="115000"/>
              </a:lnSpc>
              <a:spcAft>
                <a:spcPts val="0"/>
              </a:spcAft>
            </a:pPr>
            <a:r>
              <a:rPr lang="ru-RU" sz="1600" b="1" dirty="0">
                <a:solidFill>
                  <a:srgbClr val="C00000"/>
                </a:solidFill>
                <a:latin typeface="Times New Roman" panose="02020603050405020304" pitchFamily="18" charset="0"/>
                <a:cs typeface="Times New Roman" panose="02020603050405020304" pitchFamily="18" charset="0"/>
              </a:rPr>
              <a:t>«Игра «Кто где живет?» </a:t>
            </a:r>
            <a:br>
              <a:rPr lang="ru-RU" sz="1600" b="1" dirty="0">
                <a:solidFill>
                  <a:srgbClr val="C00000"/>
                </a:solidFill>
                <a:latin typeface="Times New Roman" panose="02020603050405020304" pitchFamily="18"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Цель: на выявление над-системных связей, развивать речь, мышление.</a:t>
            </a:r>
            <a:r>
              <a:rPr lang="ru-RU" sz="1600" dirty="0">
                <a:solidFill>
                  <a:schemeClr val="tx1"/>
                </a:solidFill>
                <a:latin typeface="Times New Roman" panose="02020603050405020304" pitchFamily="18" charset="0"/>
                <a:cs typeface="Times New Roman" panose="02020603050405020304" pitchFamily="18" charset="0"/>
              </a:rPr>
              <a:t> Н</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аучить определять разные места обитания объекта, искать объекты, выполнять те же самые функции.</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Правила</a:t>
            </a:r>
            <a:r>
              <a:rPr lang="ru-RU"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игры: Дети  выбирают из стопки картин одну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картинку какого-нибудь растения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насекомого, животного. Воспитатель задает вопрос :</a:t>
            </a:r>
            <a:br>
              <a:rPr lang="ru-RU" sz="1400" dirty="0">
                <a:solidFill>
                  <a:schemeClr val="tx1"/>
                </a:solidFill>
                <a:latin typeface="Times New Roman" panose="02020603050405020304" pitchFamily="18" charset="0"/>
                <a:cs typeface="Times New Roman" panose="02020603050405020304" pitchFamily="18" charset="0"/>
              </a:rPr>
            </a:b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Например</a:t>
            </a:r>
            <a:r>
              <a:rPr lang="ru-RU" sz="1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Где живет медведь?</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Дети :в лесу.</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Воспитатель :А еще где?</a:t>
            </a:r>
            <a:br>
              <a:rPr lang="ru-RU" sz="1600" dirty="0">
                <a:effectLst/>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Дети : в сказках, в зоопарке ,в книжках и </a:t>
            </a:r>
            <a:r>
              <a:rPr lang="ru-RU" sz="16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т.д</a:t>
            </a: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D09D1D3C-766E-48CD-ADA5-828489E0EC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8088" y="2509546"/>
            <a:ext cx="2907784" cy="4091002"/>
          </a:xfrm>
          <a:prstGeom prst="rect">
            <a:avLst/>
          </a:prstGeom>
        </p:spPr>
      </p:pic>
      <p:pic>
        <p:nvPicPr>
          <p:cNvPr id="8" name="Рисунок 7">
            <a:extLst>
              <a:ext uri="{FF2B5EF4-FFF2-40B4-BE49-F238E27FC236}">
                <a16:creationId xmlns:a16="http://schemas.microsoft.com/office/drawing/2014/main" id="{794373DE-10E7-47B0-B36C-BC79C1C91C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13537" y="2584252"/>
            <a:ext cx="3000976" cy="4016296"/>
          </a:xfrm>
          <a:prstGeom prst="rect">
            <a:avLst/>
          </a:prstGeom>
        </p:spPr>
      </p:pic>
    </p:spTree>
    <p:extLst>
      <p:ext uri="{BB962C8B-B14F-4D97-AF65-F5344CB8AC3E}">
        <p14:creationId xmlns:p14="http://schemas.microsoft.com/office/powerpoint/2010/main" val="2233635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8FC635-6A6B-49DF-992E-1A7B69F87E35}"/>
              </a:ext>
            </a:extLst>
          </p:cNvPr>
          <p:cNvSpPr>
            <a:spLocks noGrp="1"/>
          </p:cNvSpPr>
          <p:nvPr>
            <p:ph type="title"/>
          </p:nvPr>
        </p:nvSpPr>
        <p:spPr>
          <a:xfrm>
            <a:off x="677334" y="609600"/>
            <a:ext cx="8596668" cy="837460"/>
          </a:xfrm>
        </p:spPr>
        <p:txBody>
          <a:bodyPr>
            <a:normAutofit fontScale="90000"/>
          </a:bodyPr>
          <a:lstStyle/>
          <a:p>
            <a:r>
              <a:rPr lang="ru-RU" sz="1400" b="1" dirty="0">
                <a:solidFill>
                  <a:srgbClr val="C00000"/>
                </a:solidFill>
                <a:latin typeface="Times New Roman" panose="02020603050405020304" pitchFamily="18" charset="0"/>
                <a:cs typeface="Times New Roman" panose="02020603050405020304" pitchFamily="18" charset="0"/>
              </a:rPr>
              <a:t>Игра «Я еду в деревню и беру с собой…»</a:t>
            </a:r>
            <a:r>
              <a:rPr lang="ru-RU" sz="1800" dirty="0">
                <a:solidFill>
                  <a:srgbClr val="000000"/>
                </a:solidFill>
                <a:effectLst/>
                <a:latin typeface="Times New Roman" panose="02020603050405020304" pitchFamily="18" charset="0"/>
                <a:ea typeface="Times New Roman" panose="02020603050405020304" pitchFamily="18" charset="0"/>
              </a:rPr>
              <a:t> </a:t>
            </a:r>
            <a: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Цель: учить определять по объекту классификационную группу и пополнять группу другими объектами. Вопросы : Кого или что ты берешь в деревню ,для чего, почему?</a:t>
            </a:r>
            <a:b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Например : Я еду в деревн</a:t>
            </a: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ю и беру с собой </a:t>
            </a:r>
            <a:r>
              <a:rPr lang="ru-RU" sz="14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кошечеку</a:t>
            </a:r>
            <a:r>
              <a:rPr lang="ru-RU"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,чтобы она там ловила мышей.</a:t>
            </a:r>
            <a:b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1400" b="1" dirty="0">
              <a:solidFill>
                <a:srgbClr val="C00000"/>
              </a:solidFill>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43B41E31-C345-41CC-941D-47D3434DB6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48412" y="1562713"/>
            <a:ext cx="3048185" cy="4064247"/>
          </a:xfrm>
          <a:prstGeom prst="rect">
            <a:avLst/>
          </a:prstGeom>
        </p:spPr>
      </p:pic>
      <p:pic>
        <p:nvPicPr>
          <p:cNvPr id="6" name="Рисунок 5">
            <a:extLst>
              <a:ext uri="{FF2B5EF4-FFF2-40B4-BE49-F238E27FC236}">
                <a16:creationId xmlns:a16="http://schemas.microsoft.com/office/drawing/2014/main" id="{0CB0D874-5ED7-41FF-AD24-A68CCBBE90C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10161" y="1562714"/>
            <a:ext cx="3048185" cy="4064247"/>
          </a:xfrm>
          <a:prstGeom prst="rect">
            <a:avLst/>
          </a:prstGeom>
        </p:spPr>
      </p:pic>
    </p:spTree>
    <p:extLst>
      <p:ext uri="{BB962C8B-B14F-4D97-AF65-F5344CB8AC3E}">
        <p14:creationId xmlns:p14="http://schemas.microsoft.com/office/powerpoint/2010/main" val="3639780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5DB903-7F1C-43E8-A114-0EF9CBB6FA23}"/>
              </a:ext>
            </a:extLst>
          </p:cNvPr>
          <p:cNvSpPr>
            <a:spLocks noGrp="1"/>
          </p:cNvSpPr>
          <p:nvPr>
            <p:ph type="title"/>
          </p:nvPr>
        </p:nvSpPr>
        <p:spPr/>
        <p:txBody>
          <a:bodyPr>
            <a:normAutofit/>
          </a:bodyPr>
          <a:lstStyle/>
          <a:p>
            <a:r>
              <a:rPr lang="ru-RU" altLang="ru-RU" sz="1400" b="1" dirty="0">
                <a:solidFill>
                  <a:srgbClr val="C00000"/>
                </a:solidFill>
                <a:latin typeface="Times New Roman" panose="02020603050405020304" pitchFamily="18" charset="0"/>
                <a:cs typeface="Times New Roman" panose="02020603050405020304" pitchFamily="18" charset="0"/>
              </a:rPr>
              <a:t>Игра на объединение надсистемы и подсистемы объекта: «Хорошо-плохо».</a:t>
            </a:r>
            <a:br>
              <a:rPr lang="ru-RU" altLang="ru-RU" sz="1400" b="1" dirty="0">
                <a:solidFill>
                  <a:srgbClr val="C00000"/>
                </a:solidFill>
                <a:latin typeface="Times New Roman" panose="02020603050405020304" pitchFamily="18" charset="0"/>
                <a:cs typeface="Times New Roman" panose="02020603050405020304" pitchFamily="18" charset="0"/>
              </a:rPr>
            </a:br>
            <a:r>
              <a:rPr lang="ru-RU" sz="1800" dirty="0">
                <a:solidFill>
                  <a:srgbClr val="111111"/>
                </a:solidFill>
                <a:effectLst/>
                <a:latin typeface="Arial" panose="020B0604020202020204" pitchFamily="34" charset="0"/>
                <a:ea typeface="Times New Roman" panose="02020603050405020304" pitchFamily="18" charset="0"/>
              </a:rPr>
              <a:t> </a:t>
            </a:r>
            <a: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Цель: Учить детей выделять в предметах и объектах окружающего мира положительные и отрицательные стороны.</a:t>
            </a:r>
            <a:r>
              <a:rPr lang="ru-RU" sz="1400" dirty="0">
                <a:solidFill>
                  <a:srgbClr val="111111"/>
                </a:solidFill>
                <a:latin typeface="Times New Roman" panose="02020603050405020304" pitchFamily="18" charset="0"/>
                <a:ea typeface="Times New Roman" panose="02020603050405020304" pitchFamily="18" charset="0"/>
                <a:cs typeface="Times New Roman" panose="02020603050405020304" pitchFamily="18" charset="0"/>
              </a:rPr>
              <a:t> Данная игра с</a:t>
            </a:r>
            <a:r>
              <a:rPr lang="ru-RU" sz="14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овершенствует знания детей о явлениях живой и неживой природы, животных и растениях.</a:t>
            </a:r>
            <a:br>
              <a:rPr lang="ru-RU" sz="14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1400" b="1" dirty="0">
              <a:solidFill>
                <a:srgbClr val="C00000"/>
              </a:solidFill>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30E4560F-82D0-4E73-8838-A32EF75095D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7442" y="2320276"/>
            <a:ext cx="2897636" cy="3756699"/>
          </a:xfrm>
          <a:prstGeom prst="rect">
            <a:avLst/>
          </a:prstGeom>
        </p:spPr>
      </p:pic>
      <p:pic>
        <p:nvPicPr>
          <p:cNvPr id="8" name="Рисунок 7">
            <a:extLst>
              <a:ext uri="{FF2B5EF4-FFF2-40B4-BE49-F238E27FC236}">
                <a16:creationId xmlns:a16="http://schemas.microsoft.com/office/drawing/2014/main" id="{A7FB432B-94CC-4787-AAD1-F9C5C734B9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5580" y="2320275"/>
            <a:ext cx="3053842" cy="3756699"/>
          </a:xfrm>
          <a:prstGeom prst="rect">
            <a:avLst/>
          </a:prstGeom>
        </p:spPr>
      </p:pic>
    </p:spTree>
    <p:extLst>
      <p:ext uri="{BB962C8B-B14F-4D97-AF65-F5344CB8AC3E}">
        <p14:creationId xmlns:p14="http://schemas.microsoft.com/office/powerpoint/2010/main" val="1849317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3A5803-452E-4A29-A598-87676EF38EEE}"/>
              </a:ext>
            </a:extLst>
          </p:cNvPr>
          <p:cNvSpPr>
            <a:spLocks noGrp="1"/>
          </p:cNvSpPr>
          <p:nvPr>
            <p:ph type="title"/>
          </p:nvPr>
        </p:nvSpPr>
        <p:spPr/>
        <p:txBody>
          <a:bodyPr>
            <a:normAutofit/>
          </a:bodyPr>
          <a:lstStyle/>
          <a:p>
            <a:pPr>
              <a:lnSpc>
                <a:spcPts val="1575"/>
              </a:lnSpc>
              <a:spcBef>
                <a:spcPts val="375"/>
              </a:spcBef>
              <a:spcAft>
                <a:spcPts val="375"/>
              </a:spcAft>
            </a:pPr>
            <a:r>
              <a:rPr lang="ru-RU"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Игра «Четвертый лишний».</a:t>
            </a:r>
            <a:br>
              <a:rPr lang="ru-RU"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400" dirty="0">
                <a:solidFill>
                  <a:srgbClr val="303F50"/>
                </a:solidFill>
                <a:effectLst/>
                <a:latin typeface="Times New Roman" panose="02020603050405020304" pitchFamily="18" charset="0"/>
                <a:ea typeface="Times New Roman" panose="02020603050405020304" pitchFamily="18" charset="0"/>
                <a:cs typeface="Times New Roman" panose="02020603050405020304" pitchFamily="18" charset="0"/>
              </a:rPr>
              <a:t>Цель: учить детей классифицировать объекты природы и обосновывать свои действия.</a:t>
            </a:r>
            <a:b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1400" b="1" dirty="0">
              <a:solidFill>
                <a:srgbClr val="C00000"/>
              </a:solidFill>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C5C5FCE2-9F9C-4E31-AC53-84EA4E21478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6443" y="1527509"/>
            <a:ext cx="3125049" cy="3802982"/>
          </a:xfrm>
          <a:prstGeom prst="rect">
            <a:avLst/>
          </a:prstGeom>
        </p:spPr>
      </p:pic>
      <p:pic>
        <p:nvPicPr>
          <p:cNvPr id="6" name="Рисунок 5">
            <a:extLst>
              <a:ext uri="{FF2B5EF4-FFF2-40B4-BE49-F238E27FC236}">
                <a16:creationId xmlns:a16="http://schemas.microsoft.com/office/drawing/2014/main" id="{BBE60F0B-1A42-4698-926C-CF38CA3FB4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24192" y="1527509"/>
            <a:ext cx="3196006" cy="3970282"/>
          </a:xfrm>
          <a:prstGeom prst="rect">
            <a:avLst/>
          </a:prstGeom>
        </p:spPr>
      </p:pic>
    </p:spTree>
    <p:extLst>
      <p:ext uri="{BB962C8B-B14F-4D97-AF65-F5344CB8AC3E}">
        <p14:creationId xmlns:p14="http://schemas.microsoft.com/office/powerpoint/2010/main" val="479216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5BA727-BDBF-4FC5-94AD-8E65165BDA69}"/>
              </a:ext>
            </a:extLst>
          </p:cNvPr>
          <p:cNvSpPr>
            <a:spLocks noGrp="1"/>
          </p:cNvSpPr>
          <p:nvPr>
            <p:ph type="title"/>
          </p:nvPr>
        </p:nvSpPr>
        <p:spPr>
          <a:xfrm>
            <a:off x="677334" y="128723"/>
            <a:ext cx="8596668" cy="1566911"/>
          </a:xfrm>
        </p:spPr>
        <p:txBody>
          <a:bodyPr>
            <a:normAutofit fontScale="90000"/>
          </a:bodyPr>
          <a:lstStyle/>
          <a:p>
            <a:r>
              <a:rPr lang="ru-RU" sz="1800" dirty="0">
                <a:solidFill>
                  <a:srgbClr val="C00000"/>
                </a:solidFill>
                <a:effectLst/>
                <a:latin typeface="Calibri" panose="020F0502020204030204" pitchFamily="34" charset="0"/>
                <a:ea typeface="Times New Roman" panose="02020603050405020304" pitchFamily="18" charset="0"/>
              </a:rPr>
              <a:t> Игра «Представь себя каким – </a:t>
            </a:r>
            <a:r>
              <a:rPr lang="ru-RU" sz="1800" dirty="0" err="1">
                <a:solidFill>
                  <a:srgbClr val="C00000"/>
                </a:solidFill>
                <a:effectLst/>
                <a:latin typeface="Calibri" panose="020F0502020204030204" pitchFamily="34" charset="0"/>
                <a:ea typeface="Times New Roman" panose="02020603050405020304" pitchFamily="18" charset="0"/>
              </a:rPr>
              <a:t>нибудь</a:t>
            </a:r>
            <a:r>
              <a:rPr lang="ru-RU" sz="1800" dirty="0">
                <a:solidFill>
                  <a:srgbClr val="C00000"/>
                </a:solidFill>
                <a:effectLst/>
                <a:latin typeface="Calibri" panose="020F0502020204030204" pitchFamily="34" charset="0"/>
                <a:ea typeface="Times New Roman" panose="02020603050405020304" pitchFamily="18" charset="0"/>
              </a:rPr>
              <a:t> объектом…»</a:t>
            </a:r>
            <a:br>
              <a:rPr lang="ru-RU" sz="1800" dirty="0">
                <a:solidFill>
                  <a:srgbClr val="C00000"/>
                </a:solidFill>
                <a:effectLst/>
                <a:latin typeface="Calibri" panose="020F0502020204030204" pitchFamily="34" charset="0"/>
                <a:ea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Цель :умение анализировать представленную информацию.</a:t>
            </a:r>
            <a:b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Представь себе, что ты дерево (кустик, камень, птица, собака и т.п.). Как ты растёшь? Что ты чувствуешь? Что тебе нравится? Кого ты боишься? О чем ты мечтаешь?».</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Помогите ребёнку ответить на эти вопросы. Обратите внимание, что деревьям плохо, когда их ломают. Что животным больно, если их ударить, что птицам зимой очень голодно. Эти «превращения» помогут вашему малышу более внимательно и заботливо относиться к природе, живым существам.</a:t>
            </a:r>
            <a:b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448E388B-C1E6-415C-A47D-D9D4D78832A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21204" y="2254928"/>
            <a:ext cx="2571751" cy="3551069"/>
          </a:xfrm>
          <a:prstGeom prst="rect">
            <a:avLst/>
          </a:prstGeom>
        </p:spPr>
      </p:pic>
      <p:pic>
        <p:nvPicPr>
          <p:cNvPr id="6" name="Рисунок 5">
            <a:extLst>
              <a:ext uri="{FF2B5EF4-FFF2-40B4-BE49-F238E27FC236}">
                <a16:creationId xmlns:a16="http://schemas.microsoft.com/office/drawing/2014/main" id="{7DA72DBA-3F4B-4FCF-96ED-931DEF558F6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67245" y="2254927"/>
            <a:ext cx="2815619" cy="3551070"/>
          </a:xfrm>
          <a:prstGeom prst="rect">
            <a:avLst/>
          </a:prstGeom>
        </p:spPr>
      </p:pic>
    </p:spTree>
    <p:extLst>
      <p:ext uri="{BB962C8B-B14F-4D97-AF65-F5344CB8AC3E}">
        <p14:creationId xmlns:p14="http://schemas.microsoft.com/office/powerpoint/2010/main" val="266679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5B4197-49FF-4FE5-92C1-CA8CDEB45D59}"/>
              </a:ext>
            </a:extLst>
          </p:cNvPr>
          <p:cNvSpPr>
            <a:spLocks noGrp="1"/>
          </p:cNvSpPr>
          <p:nvPr>
            <p:ph type="title"/>
          </p:nvPr>
        </p:nvSpPr>
        <p:spPr/>
        <p:txBody>
          <a:bodyPr>
            <a:normAutofit/>
          </a:bodyPr>
          <a:lstStyle/>
          <a:p>
            <a:r>
              <a:rPr lang="ru-RU" sz="1400" b="1" dirty="0">
                <a:solidFill>
                  <a:srgbClr val="C00000"/>
                </a:solidFill>
                <a:latin typeface="Times New Roman" panose="02020603050405020304" pitchFamily="18" charset="0"/>
                <a:cs typeface="Times New Roman" panose="02020603050405020304" pitchFamily="18" charset="0"/>
              </a:rPr>
              <a:t>Игра «</a:t>
            </a:r>
            <a:r>
              <a:rPr lang="ru-RU" sz="1400" b="1" dirty="0" err="1">
                <a:solidFill>
                  <a:srgbClr val="C00000"/>
                </a:solidFill>
                <a:latin typeface="Times New Roman" panose="02020603050405020304" pitchFamily="18" charset="0"/>
                <a:cs typeface="Times New Roman" panose="02020603050405020304" pitchFamily="18" charset="0"/>
              </a:rPr>
              <a:t>Объяснялки</a:t>
            </a:r>
            <a:r>
              <a:rPr lang="ru-RU" sz="1400" b="1" dirty="0">
                <a:solidFill>
                  <a:srgbClr val="C00000"/>
                </a:solidFill>
                <a:latin typeface="Times New Roman" panose="02020603050405020304" pitchFamily="18" charset="0"/>
                <a:cs typeface="Times New Roman" panose="02020603050405020304" pitchFamily="18" charset="0"/>
              </a:rPr>
              <a:t>».</a:t>
            </a:r>
            <a:br>
              <a:rPr lang="ru-RU" sz="1400" b="1" dirty="0">
                <a:solidFill>
                  <a:srgbClr val="C00000"/>
                </a:solidFill>
                <a:latin typeface="Times New Roman" panose="02020603050405020304" pitchFamily="18" charset="0"/>
                <a:cs typeface="Times New Roman" panose="02020603050405020304" pitchFamily="18" charset="0"/>
              </a:rPr>
            </a:br>
            <a:r>
              <a:rPr lang="ru-RU" sz="1400" dirty="0">
                <a:solidFill>
                  <a:schemeClr val="tx1"/>
                </a:solidFill>
                <a:latin typeface="Times New Roman" panose="02020603050405020304" pitchFamily="18" charset="0"/>
                <a:cs typeface="Times New Roman" panose="02020603050405020304" pitchFamily="18" charset="0"/>
              </a:rPr>
              <a:t>Цель формировать умение строить цепочку из слов, связывая их по смыслу  с помощью вопросов . Дети выбирают не глядя две картинки и должны составить небольшой связный  рассказ, объединяя  эти две картинки в одно целое.</a:t>
            </a:r>
          </a:p>
        </p:txBody>
      </p:sp>
      <p:pic>
        <p:nvPicPr>
          <p:cNvPr id="6" name="Рисунок 5">
            <a:extLst>
              <a:ext uri="{FF2B5EF4-FFF2-40B4-BE49-F238E27FC236}">
                <a16:creationId xmlns:a16="http://schemas.microsoft.com/office/drawing/2014/main" id="{93B703CC-2611-4E39-95A8-99FCB5A6134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97982" y="1930652"/>
            <a:ext cx="2432886" cy="3538548"/>
          </a:xfrm>
          <a:prstGeom prst="rect">
            <a:avLst/>
          </a:prstGeom>
        </p:spPr>
      </p:pic>
      <p:pic>
        <p:nvPicPr>
          <p:cNvPr id="10" name="Рисунок 9">
            <a:extLst>
              <a:ext uri="{FF2B5EF4-FFF2-40B4-BE49-F238E27FC236}">
                <a16:creationId xmlns:a16="http://schemas.microsoft.com/office/drawing/2014/main" id="{092407C1-FC17-45E5-AFC6-EB98B10324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2000" y="1930400"/>
            <a:ext cx="2298837" cy="3538044"/>
          </a:xfrm>
          <a:prstGeom prst="rect">
            <a:avLst/>
          </a:prstGeom>
        </p:spPr>
      </p:pic>
    </p:spTree>
    <p:extLst>
      <p:ext uri="{BB962C8B-B14F-4D97-AF65-F5344CB8AC3E}">
        <p14:creationId xmlns:p14="http://schemas.microsoft.com/office/powerpoint/2010/main" val="200570547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Аспект</Template>
  <TotalTime>349</TotalTime>
  <Words>871</Words>
  <Application>Microsoft Office PowerPoint</Application>
  <PresentationFormat>Широкоэкранный</PresentationFormat>
  <Paragraphs>12</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Calibri</vt:lpstr>
      <vt:lpstr>Times New Roman</vt:lpstr>
      <vt:lpstr>Trebuchet MS</vt:lpstr>
      <vt:lpstr>Wingdings 3</vt:lpstr>
      <vt:lpstr>YS Text</vt:lpstr>
      <vt:lpstr>Аспект</vt:lpstr>
      <vt:lpstr>    «Экологические игры  с применением технологии ТРИЗ».       Выполнила: Миханникова Екатерина Евгеньевна ,воспитатель МБДОУ детский сад №7 «Солнышко», п.Свердловский, Лосино –Петровский г.о. Московской области.</vt:lpstr>
      <vt:lpstr>Экологическая игра помогает в более доступной форме донести сложные природные явления; развитию познавательных способностей; уточнению, закреплению, расширению имеющиеся у них представления о предметах и явлениях природы, растениях, животных.  Я в своей деятельности использую экологические игры с применением технологии ТРИЗ, игры-ребусы, игры-опыты, игры-исследования, игры-медитации, мнемотаблицы, которые  дают детям новые впечатления о жизни и труде людей, о состоянии природы и её изменениях; пробуждают интерес к природе и развивают ценностное отношение к ней; формируют мотивы и практические умения экологически целесообразной деятельности; предоставляют возможности для проявления самостоятельности, инициативности, сотрудничества, ответственности и способности принимать правильные решения. В данных играх дети применяют свой жизненный опыт и отражают то, что их интересует, волнует, радует.  </vt:lpstr>
      <vt:lpstr> Составление мнемозагадок . Использование  мнемотаблиц. Мнемотаблица-это схема ,в которой заложена определенная информация,которая обеспечивает эффективное запоминание. Работа с мнемотаблицами  превращается в игру. Учим стихи играя.  Мнемозагадки-это загадки не простые. При составлении этих загадок дети учатся по признакам, описанных при помощи знаков ,определять объект. Составляем загадку про ежа. «Мимо сосен, мимо елок, катится клубок иголок. Кто это?»</vt:lpstr>
      <vt:lpstr>«Игра «Кто где живет?»  Цель: на выявление над-системных связей, развивать речь, мышление. Научить определять разные места обитания объекта, искать объекты, выполнять те же самые функции. Правила игры: Дети  выбирают из стопки картин одну   картинку какого-нибудь растения , насекомого, животного. Воспитатель задает вопрос : Например: Где живет медведь? Дети :в лесу. Воспитатель :А еще где? Дети : в сказках, в зоопарке ,в книжках и т.д</vt:lpstr>
      <vt:lpstr>Игра «Я еду в деревню и беру с собой…» Цель: учить определять по объекту классификационную группу и пополнять группу другими объектами. Вопросы : Кого или что ты берешь в деревню ,для чего, почему? Например : Я еду в деревню и беру с собой кошечеку ,чтобы она там ловила мышей. </vt:lpstr>
      <vt:lpstr>Игра на объединение надсистемы и подсистемы объекта: «Хорошо-плохо».  Цель: Учить детей выделять в предметах и объектах окружающего мира положительные и отрицательные стороны. Данная игра совершенствует знания детей о явлениях живой и неживой природы, животных и растениях. </vt:lpstr>
      <vt:lpstr>Игра «Четвертый лишний». Цель: учить детей классифицировать объекты природы и обосновывать свои действия. </vt:lpstr>
      <vt:lpstr> Игра «Представь себя каким – нибудь объектом…» Цель :умение анализировать представленную информацию. Представь себе, что ты дерево (кустик, камень, птица, собака и т.п.). Как ты растёшь? Что ты чувствуешь? Что тебе нравится? Кого ты боишься? О чем ты мечтаешь?». Помогите ребёнку ответить на эти вопросы. Обратите внимание, что деревьям плохо, когда их ломают. Что животным больно, если их ударить, что птицам зимой очень голодно. Эти «превращения» помогут вашему малышу более внимательно и заботливо относиться к природе, живым существам. </vt:lpstr>
      <vt:lpstr>Игра «Объяснялки». Цель формировать умение строить цепочку из слов, связывая их по смыслу  с помощью вопросов . Дети выбирают не глядя две картинки и должны составить небольшой связный  рассказ, объединяя  эти две картинки в одно целое.</vt:lpstr>
      <vt:lpstr>Игра «Вкус и запах». Цель: развитие обонятельной памяти. Вопросы :Как пахнет лимон, каков он на вкус? Какого он цвета? Чем отличается лимон от апельсина? Подержи в руке ,понюхай,что ты чувствуешь?   </vt:lpstr>
      <vt:lpstr>Деловая игра «Садовник и цветы». Цель :учить детей понимать чувства, переживаемые другими, стимулировать желание оказать помощь ,развивать чувство доброты. «Если цветы, которые стоят в вашей группе, долго не поливать водой - они завянут. Но сегодня мы свами отправимся в необыкновенный сад, где растут цветы, которым не надо воды. Они увядают, если долго не слышат о себе добрых и вежливых слов. . Пусть одна подгруппа будет цветами, которые завяли, а другая - садовниками, которых вызвали на помощь увядающим цветам. Садовники должны ходить по саду и обращаться к каждому цветку с вежливыми словами и тогда цветы будут постепенно оживать и распускаться. »  </vt:lpstr>
      <vt:lpstr> Интересным в работе с детьми является такой игровой приём, как получение писем-жалоб от  жителей леса, сада или  огорода. При получении такого письма дети задумываются над его содержанием, обговаривают различные экологические ситуации, решают, как можно помочь тому или иному живому существу, как нужно оберегать и охранять природу – своей области, села, и всей планеты.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«Экологические игры с применением технологии ТРИЗ»                    Выполнила: воспитатель МБДОУ детский сад №7 «Солнышко», п.Свердловский, Лосино –Петровский г.о. Московской области.</dc:title>
  <dc:creator>TSP</dc:creator>
  <cp:lastModifiedBy>TSP</cp:lastModifiedBy>
  <cp:revision>31</cp:revision>
  <dcterms:created xsi:type="dcterms:W3CDTF">2023-03-15T09:15:08Z</dcterms:created>
  <dcterms:modified xsi:type="dcterms:W3CDTF">2023-04-02T19:54:28Z</dcterms:modified>
</cp:coreProperties>
</file>