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D5C65-87FA-4C96-AF23-AF45B444F930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629B6-2D55-45B5-916A-B7D7DFAD1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57CAA-87CC-4FC2-AEE1-907FC66D66F1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B1806-62A1-4E54-A246-224E04920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7FC3F-1451-4587-941B-C3EE1D2C44E3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E08C4-193B-41B2-B5E3-416447931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BF17F-12C0-482F-B69C-61F38D9C1D63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C49F5-F613-4B7A-94BB-C7BEBEF91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01654-EA34-41F0-8480-34C957C6C997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F0590-51A8-4C09-9025-389F03DF1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5C235-80BB-42E5-AF06-B07C7609F1ED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FEF3D-F5AC-4FA6-AE00-3185FBC42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AA39-E4B1-4D85-9F20-3D343D34A34E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6D70-DE8E-4535-96DD-4111516CC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AD8D-18AF-46E7-81DC-7B5EF25C4C65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0ABC4-2ABA-4E2F-ACFB-E5F488625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9ADCD-AFAD-4583-A290-C09A25B42DAD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14758-18C8-4B29-9256-A19C2DF26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2556BD-E021-45D9-B153-73BF72DC3CB1}" type="datetimeFigureOut">
              <a:rPr lang="ru-RU"/>
              <a:pPr>
                <a:defRPr/>
              </a:pPr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6ACAD0-DAE3-4812-8459-E0C2F3E67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2881313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</a:rPr>
              <a:t>Окружная исследовательская конференция для учащихся 5-7 классов</a:t>
            </a:r>
            <a:r>
              <a:rPr lang="en-US" sz="2400" dirty="0" smtClean="0">
                <a:latin typeface="Times New Roman" pitchFamily="18" charset="0"/>
              </a:rPr>
              <a:t> </a:t>
            </a:r>
            <a:br>
              <a:rPr lang="en-US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«Первая ступень в науку»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</a:rPr>
              <a:t>Направление</a:t>
            </a:r>
            <a:r>
              <a:rPr lang="ru-RU" sz="2400" dirty="0" smtClean="0">
                <a:latin typeface="Times New Roman" pitchFamily="18" charset="0"/>
              </a:rPr>
              <a:t>: ЛИНГВИСТИКА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</a:rPr>
              <a:t>Тема: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«Тайна фамилии РОМАШОВ»</a:t>
            </a:r>
            <a:r>
              <a:rPr lang="ru-RU" sz="2000" dirty="0" smtClean="0">
                <a:latin typeface="Times New Roman" pitchFamily="18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292600"/>
            <a:ext cx="6369050" cy="1993900"/>
          </a:xfrm>
        </p:spPr>
        <p:txBody>
          <a:bodyPr/>
          <a:lstStyle/>
          <a:p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: Ромашова Елизавета, ученица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7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класса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</a:rPr>
              <a:t>Больше-Алдаркинского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филиала ГБОУ СОШ № 2 «ОЦ» с. Борское</a:t>
            </a:r>
          </a:p>
          <a:p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</a:rPr>
              <a:t>Руководитель: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Никифорова Т.А.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891212"/>
          </a:xfrm>
        </p:spPr>
        <p:txBody>
          <a:bodyPr/>
          <a:lstStyle/>
          <a:p>
            <a:r>
              <a:rPr lang="ru-RU" sz="4800" smtClean="0">
                <a:latin typeface="Times New Roman" pitchFamily="18" charset="0"/>
              </a:rPr>
              <a:t>Родовое именование РОМАШОВ принадлежит к характерному для славян типу фамилий, образованных от обиходных форм крестильного имени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Фамилия РОМАШОВ была образована от народной формы Ромаш мужского канонического имени Роман, в переводе с латинского языка означающего «римский, римлянин». На Русь имя пришло из Византии и уже в </a:t>
            </a:r>
            <a:r>
              <a:rPr lang="en-US" sz="3600" smtClean="0">
                <a:latin typeface="Times New Roman" pitchFamily="18" charset="0"/>
              </a:rPr>
              <a:t>XII</a:t>
            </a:r>
            <a:r>
              <a:rPr lang="ru-RU" sz="3600" smtClean="0">
                <a:latin typeface="Times New Roman" pitchFamily="18" charset="0"/>
              </a:rPr>
              <a:t> веке им называли русских князей.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r>
              <a:rPr lang="ru-RU" sz="4800" smtClean="0">
                <a:latin typeface="Times New Roman" pitchFamily="18" charset="0"/>
              </a:rPr>
              <a:t>Покровителем имени является святой мученик Роман, диакон храма Кесари Палестинской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/>
          </p:cNvSpPr>
          <p:nvPr>
            <p:ph type="title" idx="4294967295"/>
          </p:nvPr>
        </p:nvSpPr>
        <p:spPr>
          <a:xfrm>
            <a:off x="5364163" y="274638"/>
            <a:ext cx="3322637" cy="5962650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В русском православном именнике это имя появилось в честь святого Романа Угличского, отличавшегося благочестием. Он прославился построением города Романова (ныне город Тутаев)</a:t>
            </a:r>
          </a:p>
        </p:txBody>
      </p:sp>
      <p:sp>
        <p:nvSpPr>
          <p:cNvPr id="3584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692150"/>
            <a:ext cx="4038600" cy="5434013"/>
          </a:xfrm>
        </p:spPr>
        <p:txBody>
          <a:bodyPr/>
          <a:lstStyle/>
          <a:p>
            <a:endParaRPr lang="ru-RU" sz="2800" smtClean="0"/>
          </a:p>
        </p:txBody>
      </p:sp>
      <p:pic>
        <p:nvPicPr>
          <p:cNvPr id="35847" name="Picture 7" descr="1330368862_svjatojj-trifon-apamejjskijj-muchenik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692150"/>
            <a:ext cx="2100263" cy="537368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5113337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До введения на Руси христианства наречение ребёнка именем, представляющим собой название животного или растения, было очень распространено. Это соответствовало языческим представлениям о мире.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u="sng" smtClean="0">
                <a:latin typeface="Times New Roman" pitchFamily="18" charset="0"/>
              </a:rPr>
              <a:t>Существует много похожих фамилий: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4800" b="1" smtClean="0">
                <a:latin typeface="Times New Roman" pitchFamily="18" charset="0"/>
              </a:rPr>
              <a:t>Романенко, Романин, Романихин, Романцов, Ромашенко, Ромашин др.</a:t>
            </a: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l"/>
            <a:r>
              <a:rPr lang="ru-RU" sz="3600" smtClean="0">
                <a:latin typeface="Times New Roman" pitchFamily="18" charset="0"/>
              </a:rPr>
              <a:t>50% - русское происхождение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5% - украинское происхождение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10% - белорусское происхождение</a:t>
            </a:r>
            <a:br>
              <a:rPr lang="ru-RU" sz="3600" smtClean="0">
                <a:latin typeface="Times New Roman" pitchFamily="18" charset="0"/>
              </a:rPr>
            </a:br>
            <a:r>
              <a:rPr lang="ru-RU" sz="3600" smtClean="0">
                <a:latin typeface="Times New Roman" pitchFamily="18" charset="0"/>
              </a:rPr>
              <a:t>30% - происходит из языков народов России (татары, мордва, башкиры, буряты)</a:t>
            </a:r>
          </a:p>
        </p:txBody>
      </p:sp>
      <p:sp>
        <p:nvSpPr>
          <p:cNvPr id="44037" name="Rectangle 5"/>
          <p:cNvSpPr>
            <a:spLocks noGrp="1"/>
          </p:cNvSpPr>
          <p:nvPr>
            <p:ph type="subTitle" idx="4294967295"/>
          </p:nvPr>
        </p:nvSpPr>
        <p:spPr>
          <a:xfrm>
            <a:off x="900113" y="0"/>
            <a:ext cx="6400800" cy="11525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mtClean="0"/>
              <a:t>Фамилия РОМАШОВ: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u="sng" smtClean="0"/>
              <a:t>Ромашовых-мужчин чаще называют</a:t>
            </a:r>
            <a:r>
              <a:rPr lang="ru-RU" sz="4000" smtClean="0"/>
              <a:t>: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Сергей – 9%</a:t>
            </a:r>
          </a:p>
          <a:p>
            <a:r>
              <a:rPr lang="ru-RU" sz="3600" smtClean="0">
                <a:latin typeface="Times New Roman" pitchFamily="18" charset="0"/>
              </a:rPr>
              <a:t>Александр – 8%</a:t>
            </a:r>
          </a:p>
          <a:p>
            <a:r>
              <a:rPr lang="ru-RU" sz="3600" smtClean="0">
                <a:latin typeface="Times New Roman" pitchFamily="18" charset="0"/>
              </a:rPr>
              <a:t>Владимир – 7%</a:t>
            </a:r>
          </a:p>
          <a:p>
            <a:r>
              <a:rPr lang="ru-RU" sz="3600" smtClean="0">
                <a:latin typeface="Times New Roman" pitchFamily="18" charset="0"/>
              </a:rPr>
              <a:t>Николай – 6%</a:t>
            </a:r>
          </a:p>
          <a:p>
            <a:r>
              <a:rPr lang="ru-RU" sz="3600" smtClean="0">
                <a:latin typeface="Times New Roman" pitchFamily="18" charset="0"/>
              </a:rPr>
              <a:t>Андрей – 5%</a:t>
            </a:r>
          </a:p>
          <a:p>
            <a:r>
              <a:rPr lang="ru-RU" sz="3600" smtClean="0">
                <a:latin typeface="Times New Roman" pitchFamily="18" charset="0"/>
              </a:rPr>
              <a:t>Иван – 5%</a:t>
            </a:r>
          </a:p>
        </p:txBody>
      </p:sp>
      <p:pic>
        <p:nvPicPr>
          <p:cNvPr id="47109" name="Picture 5" descr="2802201545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251450" y="1268413"/>
            <a:ext cx="2917825" cy="5040312"/>
          </a:xfrm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u="sng" smtClean="0"/>
              <a:t>Ромашовых-женщин чаще называют:</a:t>
            </a:r>
          </a:p>
        </p:txBody>
      </p:sp>
      <p:sp>
        <p:nvSpPr>
          <p:cNvPr id="50180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Наталья – 8%</a:t>
            </a:r>
          </a:p>
          <a:p>
            <a:r>
              <a:rPr lang="ru-RU" sz="3600" smtClean="0">
                <a:latin typeface="Times New Roman" pitchFamily="18" charset="0"/>
              </a:rPr>
              <a:t>Екатерина – 6%</a:t>
            </a:r>
          </a:p>
          <a:p>
            <a:r>
              <a:rPr lang="ru-RU" sz="3600" smtClean="0">
                <a:latin typeface="Times New Roman" pitchFamily="18" charset="0"/>
              </a:rPr>
              <a:t>Татьяна – 6%</a:t>
            </a:r>
          </a:p>
          <a:p>
            <a:r>
              <a:rPr lang="ru-RU" sz="3600" smtClean="0">
                <a:latin typeface="Times New Roman" pitchFamily="18" charset="0"/>
              </a:rPr>
              <a:t>Валентина – 4%</a:t>
            </a:r>
          </a:p>
          <a:p>
            <a:r>
              <a:rPr lang="ru-RU" sz="3600" smtClean="0">
                <a:latin typeface="Times New Roman" pitchFamily="18" charset="0"/>
              </a:rPr>
              <a:t>Любовь – 4%</a:t>
            </a:r>
          </a:p>
          <a:p>
            <a:r>
              <a:rPr lang="ru-RU" sz="3600" smtClean="0">
                <a:latin typeface="Times New Roman" pitchFamily="18" charset="0"/>
              </a:rPr>
              <a:t>Надежда – 4%</a:t>
            </a:r>
          </a:p>
        </p:txBody>
      </p:sp>
      <p:pic>
        <p:nvPicPr>
          <p:cNvPr id="50182" name="Picture 6" descr="2512201443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91063" y="1700213"/>
            <a:ext cx="3724275" cy="4608512"/>
          </a:xfrm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u="sng" smtClean="0"/>
              <a:t>Ромашовы по знакам зодиака:</a:t>
            </a:r>
          </a:p>
        </p:txBody>
      </p:sp>
      <p:sp>
        <p:nvSpPr>
          <p:cNvPr id="5222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Близнецы – 16%</a:t>
            </a:r>
          </a:p>
          <a:p>
            <a:r>
              <a:rPr lang="ru-RU" sz="3600" smtClean="0">
                <a:latin typeface="Times New Roman" pitchFamily="18" charset="0"/>
              </a:rPr>
              <a:t>Овны – 13%</a:t>
            </a:r>
          </a:p>
          <a:p>
            <a:r>
              <a:rPr lang="ru-RU" sz="3600" smtClean="0">
                <a:latin typeface="Times New Roman" pitchFamily="18" charset="0"/>
              </a:rPr>
              <a:t>Тельцы – 11%</a:t>
            </a:r>
          </a:p>
        </p:txBody>
      </p:sp>
      <p:pic>
        <p:nvPicPr>
          <p:cNvPr id="52230" name="Picture 6" descr="Овен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557338"/>
            <a:ext cx="2376488" cy="1792287"/>
          </a:xfrm>
        </p:spPr>
      </p:pic>
      <p:pic>
        <p:nvPicPr>
          <p:cNvPr id="52231" name="Picture 7" descr="Близне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09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 descr="Близне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0" y="215900"/>
            <a:ext cx="1009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9" descr="Близне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4005263"/>
            <a:ext cx="2233613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Picture 10" descr="Телец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444875"/>
            <a:ext cx="259238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3946525"/>
          </a:xfrm>
        </p:spPr>
        <p:txBody>
          <a:bodyPr/>
          <a:lstStyle/>
          <a:p>
            <a:pPr algn="l"/>
            <a:r>
              <a:rPr lang="ru-RU" sz="2000" b="1" smtClean="0">
                <a:latin typeface="Times New Roman" pitchFamily="18" charset="0"/>
              </a:rPr>
              <a:t>«Фамилий каких только нету: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Смешных, горделивых, серьёзных,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Кричащих, угрюмых, курьёзных!...»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«Горжусь я своей фамилией, 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 Ведь это не просто слово  ,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 Оно дорогое мне, милое,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 Его повторяю я снова.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 Ведь это моя фамилия,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 Ведь это моя реликвия» .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                                                                     </a:t>
            </a:r>
            <a:r>
              <a:rPr lang="ru-RU" sz="2000" i="1" smtClean="0">
                <a:latin typeface="Times New Roman" pitchFamily="18" charset="0"/>
              </a:rPr>
              <a:t>(М. Щенников.)</a:t>
            </a:r>
            <a:r>
              <a:rPr lang="ru-RU" sz="2000" b="1" smtClean="0">
                <a:latin typeface="Times New Roman" pitchFamily="18" charset="0"/>
              </a:rPr>
              <a:t>                                                          </a:t>
            </a:r>
          </a:p>
        </p:txBody>
      </p:sp>
      <p:pic>
        <p:nvPicPr>
          <p:cNvPr id="17414" name="Picture 6" descr="2612201443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03263" y="1773238"/>
            <a:ext cx="3090862" cy="46799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smtClean="0"/>
              <a:t>Знаменитые РОМАШОВЫ: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908050"/>
            <a:ext cx="4038600" cy="5949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 Борис Сергеевич</a:t>
            </a:r>
            <a:r>
              <a:rPr lang="ru-RU" sz="2000" smtClean="0">
                <a:latin typeface="Times New Roman" pitchFamily="18" charset="0"/>
              </a:rPr>
              <a:t> – советский драматург</a:t>
            </a:r>
          </a:p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Ромашов-Быковский Дмитрий</a:t>
            </a:r>
            <a:r>
              <a:rPr lang="ru-RU" sz="2000" smtClean="0">
                <a:latin typeface="Times New Roman" pitchFamily="18" charset="0"/>
              </a:rPr>
              <a:t> Анатольевич – российский актёр театра и кино</a:t>
            </a:r>
          </a:p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 Фёдор Николаевич</a:t>
            </a:r>
            <a:r>
              <a:rPr lang="ru-RU" sz="2000" smtClean="0">
                <a:latin typeface="Times New Roman" pitchFamily="18" charset="0"/>
              </a:rPr>
              <a:t> – доктор медицинских наук, профессор</a:t>
            </a:r>
          </a:p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 Дмитрий Дмитриевич</a:t>
            </a:r>
            <a:r>
              <a:rPr lang="ru-RU" sz="2000" smtClean="0">
                <a:latin typeface="Times New Roman" pitchFamily="18" charset="0"/>
              </a:rPr>
              <a:t> – русский генетик</a:t>
            </a:r>
          </a:p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Ромашова Анна</a:t>
            </a:r>
            <a:r>
              <a:rPr lang="ru-RU" sz="2000" smtClean="0">
                <a:latin typeface="Times New Roman" pitchFamily="18" charset="0"/>
              </a:rPr>
              <a:t> – советская лыжница, чемпионка СССР 1947 года</a:t>
            </a:r>
          </a:p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 Георгий</a:t>
            </a:r>
            <a:r>
              <a:rPr lang="ru-RU" sz="2000" smtClean="0">
                <a:latin typeface="Times New Roman" pitchFamily="18" charset="0"/>
              </a:rPr>
              <a:t> – герой книги  А. Куприна «Поединок»</a:t>
            </a:r>
          </a:p>
          <a:p>
            <a:pPr>
              <a:lnSpc>
                <a:spcPct val="90000"/>
              </a:lnSpc>
            </a:pPr>
            <a:r>
              <a:rPr lang="ru-RU" sz="2000" u="sng" smtClean="0">
                <a:latin typeface="Times New Roman" pitchFamily="18" charset="0"/>
              </a:rPr>
              <a:t>Ромашов Михаил</a:t>
            </a:r>
            <a:r>
              <a:rPr lang="ru-RU" sz="2000" smtClean="0">
                <a:latin typeface="Times New Roman" pitchFamily="18" charset="0"/>
              </a:rPr>
              <a:t> – отрицательный герой книги В. Каверина «Два капитана»</a:t>
            </a:r>
          </a:p>
          <a:p>
            <a:pPr>
              <a:lnSpc>
                <a:spcPct val="9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54278" name="Picture 6" descr="ромашов борис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516688" y="908050"/>
            <a:ext cx="2195512" cy="2185988"/>
          </a:xfrm>
        </p:spPr>
      </p:pic>
      <p:pic>
        <p:nvPicPr>
          <p:cNvPr id="54279" name="Picture 7" descr="ромашов дмитрий анатольевич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2060575"/>
            <a:ext cx="2020888" cy="2663825"/>
          </a:xfrm>
        </p:spPr>
      </p:pic>
      <p:pic>
        <p:nvPicPr>
          <p:cNvPr id="54280" name="Picture 8" descr="06_DK_nayti_i_ne_sdavat-s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4389438"/>
            <a:ext cx="2808288" cy="20907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602287"/>
          </a:xfrm>
        </p:spPr>
        <p:txBody>
          <a:bodyPr/>
          <a:lstStyle/>
          <a:p>
            <a:r>
              <a:rPr lang="ru-RU" b="1" i="1" smtClean="0"/>
              <a:t>СПАСИБО ЗА ВНИМАНИЕ!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u="sng" smtClean="0"/>
              <a:t>Цель моей работы: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i="1" smtClean="0">
                <a:latin typeface="Times New Roman" pitchFamily="18" charset="0"/>
              </a:rPr>
              <a:t>изучить историю появления фамилии – РОМАШОВ и поделиться своим открытием с другими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u="sng" smtClean="0">
                <a:latin typeface="Times New Roman" pitchFamily="18" charset="0"/>
              </a:rPr>
              <a:t>Задачи моего исследования:</a:t>
            </a:r>
          </a:p>
        </p:txBody>
      </p:sp>
      <p:sp>
        <p:nvSpPr>
          <p:cNvPr id="14341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провести опрос среди учащихся нашей школы;</a:t>
            </a:r>
          </a:p>
          <a:p>
            <a:r>
              <a:rPr lang="ru-RU" sz="2800" smtClean="0">
                <a:latin typeface="Times New Roman" pitchFamily="18" charset="0"/>
              </a:rPr>
              <a:t>познакомиться с наукой, которая изучает фамилии;</a:t>
            </a:r>
          </a:p>
          <a:p>
            <a:r>
              <a:rPr lang="ru-RU" sz="2800" smtClean="0">
                <a:latin typeface="Times New Roman" pitchFamily="18" charset="0"/>
              </a:rPr>
              <a:t>узнать историю происхождения фамилии РОМАШОВ;</a:t>
            </a:r>
          </a:p>
          <a:p>
            <a:r>
              <a:rPr lang="ru-RU" sz="2800" smtClean="0">
                <a:latin typeface="Times New Roman" pitchFamily="18" charset="0"/>
              </a:rPr>
              <a:t>узнать, кто из известных людей носил такую фамилию;</a:t>
            </a:r>
          </a:p>
          <a:p>
            <a:r>
              <a:rPr lang="ru-RU" sz="2800" smtClean="0">
                <a:latin typeface="Times New Roman" pitchFamily="18" charset="0"/>
              </a:rPr>
              <a:t>выступить с презентацией своей исследовательской работы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u="sng" smtClean="0">
                <a:latin typeface="Times New Roman" pitchFamily="18" charset="0"/>
              </a:rPr>
              <a:t>Гипотеза: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возможно, моя фамилия произошла от названия растения;</a:t>
            </a:r>
          </a:p>
          <a:p>
            <a:r>
              <a:rPr lang="ru-RU" smtClean="0">
                <a:latin typeface="Times New Roman" pitchFamily="18" charset="0"/>
              </a:rPr>
              <a:t>возможно я узнаю много интересного о происхождении моей фамилии;</a:t>
            </a:r>
          </a:p>
          <a:p>
            <a:r>
              <a:rPr lang="ru-RU" smtClean="0">
                <a:latin typeface="Times New Roman" pitchFamily="18" charset="0"/>
              </a:rPr>
              <a:t>возможно моё исследование будет интересно всем носителям этой красивой фамилии и моим слушателям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u="sng" smtClean="0">
                <a:latin typeface="Times New Roman" pitchFamily="18" charset="0"/>
              </a:rPr>
              <a:t>Опрос учащихся нашей школы</a:t>
            </a:r>
            <a:r>
              <a:rPr lang="ru-RU" sz="4000" smtClean="0"/>
              <a:t>: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Знаете ли вы, какая наука изучает фамилии, имена, отчества, прозвища?</a:t>
            </a:r>
          </a:p>
          <a:p>
            <a:r>
              <a:rPr lang="ru-RU" smtClean="0">
                <a:latin typeface="Times New Roman" pitchFamily="18" charset="0"/>
              </a:rPr>
              <a:t>Знаете ли вы откуда произошла ваша фамилия?</a:t>
            </a:r>
          </a:p>
          <a:p>
            <a:r>
              <a:rPr lang="ru-RU" smtClean="0">
                <a:latin typeface="Times New Roman" pitchFamily="18" charset="0"/>
              </a:rPr>
              <a:t>Знаете ли вы знаменитых людей, носящих вашу фамилию?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Результаты опроса: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Никто не знает, какая наука изучает имена, фамилии, отчества и прозвища.</a:t>
            </a:r>
          </a:p>
          <a:p>
            <a:r>
              <a:rPr lang="ru-RU" smtClean="0">
                <a:latin typeface="Times New Roman" pitchFamily="18" charset="0"/>
              </a:rPr>
              <a:t>30% знают (или имеют представление) откуда произошла их фамилия.</a:t>
            </a:r>
          </a:p>
          <a:p>
            <a:r>
              <a:rPr lang="ru-RU" smtClean="0">
                <a:latin typeface="Times New Roman" pitchFamily="18" charset="0"/>
              </a:rPr>
              <a:t>25% знают знаменитых людей, носящих их  фамилию.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/>
          </p:cNvSpPr>
          <p:nvPr>
            <p:ph type="title" idx="4294967295"/>
          </p:nvPr>
        </p:nvSpPr>
        <p:spPr>
          <a:xfrm>
            <a:off x="539750" y="274638"/>
            <a:ext cx="8147050" cy="5314950"/>
          </a:xfrm>
        </p:spPr>
        <p:txBody>
          <a:bodyPr/>
          <a:lstStyle/>
          <a:p>
            <a:r>
              <a:rPr lang="ru-RU" sz="4000" b="1" u="sng" smtClean="0">
                <a:latin typeface="Times New Roman" pitchFamily="18" charset="0"/>
              </a:rPr>
              <a:t>Антропонимия</a:t>
            </a:r>
            <a:r>
              <a:rPr lang="ru-RU" sz="4000" smtClean="0">
                <a:latin typeface="Times New Roman" pitchFamily="18" charset="0"/>
              </a:rPr>
              <a:t> (греч. «человек», «имя») – наука, изучающая человеческие имена, отчества, фамилии, прозвища, происхождение, изменение этих имён, географическое распространение и социальное функционирование; является разделом ономастики.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Слово «фамилия» заимствовано из латинского языка («</a:t>
            </a:r>
            <a:r>
              <a:rPr lang="en-US" sz="4000" smtClean="0">
                <a:latin typeface="Times New Roman" pitchFamily="18" charset="0"/>
              </a:rPr>
              <a:t>familia</a:t>
            </a:r>
            <a:r>
              <a:rPr lang="ru-RU" sz="4000" smtClean="0">
                <a:latin typeface="Times New Roman" pitchFamily="18" charset="0"/>
              </a:rPr>
              <a:t>»</a:t>
            </a:r>
            <a:r>
              <a:rPr lang="en-US" sz="4000" smtClean="0">
                <a:latin typeface="Times New Roman" pitchFamily="18" charset="0"/>
              </a:rPr>
              <a:t>)</a:t>
            </a:r>
            <a:r>
              <a:rPr lang="ru-RU" sz="4000" smtClean="0">
                <a:latin typeface="Times New Roman" pitchFamily="18" charset="0"/>
              </a:rPr>
              <a:t> и означает в переводе на русский язык «семья». Это наследственное родовое имя, которое указывало на принадлежность человека к конкретному роду.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 работе Ромашовой Лизы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работе Ромашовой Лизы</Template>
  <TotalTime>1</TotalTime>
  <Words>574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Презентация к работе Ромашовой Лизы</vt:lpstr>
      <vt:lpstr>Окружная исследовательская конференция для учащихся 5-7 классов  «Первая ступень в науку»  Направление: ЛИНГВИСТИКА  Тема: «Тайна фамилии РОМАШОВ» </vt:lpstr>
      <vt:lpstr>«Фамилий каких только нету: Смешных, горделивых, серьёзных, Кричащих, угрюмых, курьёзных!...»                                                                 «Горжусь я своей фамилией,                                                                   Ведь это не просто слово  ,                                                                  Оно дорогое мне, милое,                                                                  Его повторяю я снова.                                                                  Ведь это моя фамилия,                                                                  Ведь это моя реликвия» .                                                                      (М. Щенников.)                                                          </vt:lpstr>
      <vt:lpstr>Цель моей работы:</vt:lpstr>
      <vt:lpstr>Задачи моего исследования:</vt:lpstr>
      <vt:lpstr>Гипотеза:</vt:lpstr>
      <vt:lpstr>Опрос учащихся нашей школы: </vt:lpstr>
      <vt:lpstr>Результаты опроса:</vt:lpstr>
      <vt:lpstr>Антропонимия (греч. «человек», «имя») – наука, изучающая человеческие имена, отчества, фамилии, прозвища, происхождение, изменение этих имён, географическое распространение и социальное функционирование; является разделом ономастики.</vt:lpstr>
      <vt:lpstr>Слово «фамилия» заимствовано из латинского языка («familia») и означает в переводе на русский язык «семья». Это наследственное родовое имя, которое указывало на принадлежность человека к конкретному роду.</vt:lpstr>
      <vt:lpstr>Родовое именование РОМАШОВ принадлежит к характерному для славян типу фамилий, образованных от обиходных форм крестильного имени</vt:lpstr>
      <vt:lpstr>Фамилия РОМАШОВ была образована от народной формы Ромаш мужского канонического имени Роман, в переводе с латинского языка означающего «римский, римлянин». На Русь имя пришло из Византии и уже в XII веке им называли русских князей.</vt:lpstr>
      <vt:lpstr>Покровителем имени является святой мученик Роман, диакон храма Кесари Палестинской</vt:lpstr>
      <vt:lpstr>В русском православном именнике это имя появилось в честь святого Романа Угличского, отличавшегося благочестием. Он прославился построением города Романова (ныне город Тутаев)</vt:lpstr>
      <vt:lpstr>До введения на Руси христианства наречение ребёнка именем, представляющим собой название животного или растения, было очень распространено. Это соответствовало языческим представлениям о мире.</vt:lpstr>
      <vt:lpstr>Существует много похожих фамилий:</vt:lpstr>
      <vt:lpstr>50% - русское происхождение 5% - украинское происхождение 10% - белорусское происхождение 30% - происходит из языков народов России (татары, мордва, башкиры, буряты)</vt:lpstr>
      <vt:lpstr>Ромашовых-мужчин чаще называют:</vt:lpstr>
      <vt:lpstr>Ромашовых-женщин чаще называют:</vt:lpstr>
      <vt:lpstr>Ромашовы по знакам зодиака:</vt:lpstr>
      <vt:lpstr>Знаменитые РОМАШОВЫ: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Окружная исследовательская конференция для учащихся 5-7 классов  «Первая ступень в науку»  Направление: ЛИНГВИСТИКА  Тема: «Тайна фамилии РОМАШОВ» </dc:title>
  <dc:creator>User</dc:creator>
  <cp:lastModifiedBy>User</cp:lastModifiedBy>
  <cp:revision>2</cp:revision>
  <dcterms:created xsi:type="dcterms:W3CDTF">2023-04-02T08:54:34Z</dcterms:created>
  <dcterms:modified xsi:type="dcterms:W3CDTF">2023-04-02T08:58:06Z</dcterms:modified>
</cp:coreProperties>
</file>