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78" r:id="rId3"/>
    <p:sldId id="268" r:id="rId4"/>
    <p:sldId id="272" r:id="rId5"/>
    <p:sldId id="258" r:id="rId6"/>
    <p:sldId id="275" r:id="rId7"/>
    <p:sldId id="273" r:id="rId8"/>
    <p:sldId id="263" r:id="rId9"/>
    <p:sldId id="276" r:id="rId10"/>
    <p:sldId id="274" r:id="rId11"/>
    <p:sldId id="265" r:id="rId12"/>
    <p:sldId id="277" r:id="rId13"/>
    <p:sldId id="271" r:id="rId14"/>
    <p:sldId id="266" r:id="rId15"/>
    <p:sldId id="280" r:id="rId16"/>
    <p:sldId id="267" r:id="rId17"/>
    <p:sldId id="279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FF"/>
    <a:srgbClr val="FF3399"/>
    <a:srgbClr val="663300"/>
    <a:srgbClr val="FF7C80"/>
    <a:srgbClr val="FFFF00"/>
    <a:srgbClr val="003399"/>
    <a:srgbClr val="00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10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A9C63-302C-4E79-A1A2-838D2E45B2B0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0B9E3-0487-422C-934D-0751060FB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2324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0B9E3-0487-422C-934D-0751060FB2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33982F7-F6A6-45DA-B08B-532473B29AA3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DDEDD91-D69D-4214-A677-E118C3A3F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18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slide" Target="slide18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Прямоугольник 140"/>
          <p:cNvSpPr/>
          <p:nvPr/>
        </p:nvSpPr>
        <p:spPr>
          <a:xfrm>
            <a:off x="107476" y="0"/>
            <a:ext cx="8355172" cy="535531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</a:p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«Учитель – </a:t>
            </a:r>
          </a:p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профессия века»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Как назывался советский </a:t>
            </a:r>
            <a:r>
              <a:rPr lang="ru-RU" dirty="0" err="1" smtClean="0"/>
              <a:t>четырёхсерийный</a:t>
            </a:r>
            <a:r>
              <a:rPr lang="ru-RU" dirty="0" smtClean="0"/>
              <a:t> художественный телевизионный фильм о школе, школьной жизни, учителях, режиссером которого стал Алексей </a:t>
            </a:r>
            <a:r>
              <a:rPr lang="ru-RU" dirty="0" err="1" smtClean="0"/>
              <a:t>Коренев</a:t>
            </a:r>
            <a:r>
              <a:rPr lang="ru-RU" dirty="0" smtClean="0"/>
              <a:t>? </a:t>
            </a:r>
          </a:p>
          <a:p>
            <a:pPr>
              <a:buNone/>
            </a:pPr>
            <a:r>
              <a:rPr lang="ru-RU" dirty="0" smtClean="0"/>
              <a:t>     («Большая перемена»)</a:t>
            </a:r>
          </a:p>
          <a:p>
            <a:r>
              <a:rPr lang="ru-RU" dirty="0" smtClean="0"/>
              <a:t>Каким итальянским словом, в переводе означающим «учитель», часто называют музыкантов и композиторов?</a:t>
            </a:r>
          </a:p>
          <a:p>
            <a:pPr>
              <a:buNone/>
            </a:pPr>
            <a:r>
              <a:rPr lang="ru-RU" dirty="0" smtClean="0"/>
              <a:t>     (Маэстро)</a:t>
            </a:r>
          </a:p>
          <a:p>
            <a:r>
              <a:rPr lang="ru-RU" b="1" dirty="0" smtClean="0"/>
              <a:t>«Весна на Заречной улице»</a:t>
            </a:r>
            <a:r>
              <a:rPr lang="ru-RU" dirty="0" smtClean="0"/>
              <a:t> — советский художественный фильм, рассказывающий историю любви учительницы Татьяны Левченко и сталевара-передовика Александра Савченко. Какой предмет преподавала в вечерней школе Татьяна Сергеевна Левченко?</a:t>
            </a:r>
          </a:p>
          <a:p>
            <a:pPr>
              <a:buNone/>
            </a:pPr>
            <a:r>
              <a:rPr lang="ru-RU" dirty="0" smtClean="0"/>
              <a:t>      (Русский язык и литература)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Третий отборочный тур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729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О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007736" y="658829"/>
            <a:ext cx="2779106" cy="2484419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06914"/>
                </a:solidFill>
                <a:latin typeface="Arial" pitchFamily="34" charset="0"/>
                <a:cs typeface="Arial" pitchFamily="34" charset="0"/>
              </a:rPr>
              <a:t>Кто написал картинку «Учитель рисования»?</a:t>
            </a:r>
            <a:endParaRPr lang="ru-RU" sz="2000" b="1" dirty="0">
              <a:solidFill>
                <a:srgbClr val="60691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8572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28794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78605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64330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grpSp>
        <p:nvGrpSpPr>
          <p:cNvPr id="2" name="Группа 75"/>
          <p:cNvGrpSpPr/>
          <p:nvPr/>
        </p:nvGrpSpPr>
        <p:grpSpPr>
          <a:xfrm>
            <a:off x="49431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X2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643702" y="642918"/>
            <a:ext cx="22302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5122" name="Picture 2" descr="Учитель рисовани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3357562"/>
            <a:ext cx="2071702" cy="28050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85786" y="1928802"/>
            <a:ext cx="7745505" cy="3877815"/>
          </a:xfrm>
        </p:spPr>
        <p:txBody>
          <a:bodyPr>
            <a:noAutofit/>
          </a:bodyPr>
          <a:lstStyle/>
          <a:p>
            <a:r>
              <a:rPr lang="ru-RU" sz="1400" dirty="0" smtClean="0"/>
              <a:t>Небольшая работа В.Г.Перова  «Учитель рисования» в ее окончательно варианте была написана в 1867 году.</a:t>
            </a:r>
          </a:p>
          <a:p>
            <a:r>
              <a:rPr lang="ru-RU" sz="1400" dirty="0" smtClean="0"/>
              <a:t>Эта картина была написана предположительно под впечатлением от истории судьбы художника Петра Михайловича </a:t>
            </a:r>
            <a:r>
              <a:rPr lang="ru-RU" sz="1400" dirty="0" err="1" smtClean="0"/>
              <a:t>Шмелькова</a:t>
            </a:r>
            <a:r>
              <a:rPr lang="ru-RU" sz="1400" dirty="0" smtClean="0"/>
              <a:t>. По рождению крепостной, он по счастливому случаю попавший в только что созданный Московский художественный класс, из которого впоследствии будет организовано Московское училище живописи, ваяния и зодчества, где его талант расцвел во всем своем недюжинном блеске. </a:t>
            </a:r>
          </a:p>
          <a:p>
            <a:r>
              <a:rPr lang="ru-RU" sz="1400" dirty="0" smtClean="0"/>
              <a:t>На картине Перова его фигура и выражение лица показывают, что этот человек находится на последней стадии отчаяния. Когда на него смотришь вспоминаются герои Ф. М. Достоевского из его романов «Бедные люди», «Униженные и оскорбленные» и «</a:t>
            </a:r>
            <a:r>
              <a:rPr lang="ru-RU" sz="1400" dirty="0" err="1" smtClean="0"/>
              <a:t>Неточка</a:t>
            </a:r>
            <a:r>
              <a:rPr lang="ru-RU" sz="1400" dirty="0" smtClean="0"/>
              <a:t> </a:t>
            </a:r>
            <a:r>
              <a:rPr lang="ru-RU" sz="1400" dirty="0" err="1" smtClean="0"/>
              <a:t>Незванова</a:t>
            </a:r>
            <a:r>
              <a:rPr lang="ru-RU" sz="1400" dirty="0" smtClean="0"/>
              <a:t> «.</a:t>
            </a:r>
          </a:p>
          <a:p>
            <a:r>
              <a:rPr lang="ru-RU" sz="1400" dirty="0" smtClean="0"/>
              <a:t>Такая безысходность, усиленная явной бедностью и физическим изнеможением, что невозможно смотреть на него без щемящего чувства. Богатая обстановка комнаты, пачки прорисованных таблиц с изображением носов, ушей и глаз гипсовых оригиналов, стоящих на мольберте. Пустой стул, предназначенный для богатого ученика явно пренебрегающего бедным учителем. Папка с рисунками самого учителя небрежно прислоненная к стене позади стула, на котором сидит наш герой.</a:t>
            </a:r>
          </a:p>
          <a:p>
            <a:r>
              <a:rPr lang="ru-RU" sz="1400" dirty="0" smtClean="0"/>
              <a:t>Все свидетельствует о потери какой либо надежды на будущее. Эта картина, как многие произведения Василия Григорьевича Перова, отражает судьбу «маленького человека» в России.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 вы знали, что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ФИНАЛ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3872" y="-12868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Поле Чудес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93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78578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157160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Ч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35742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14324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Н</a:t>
            </a:r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5929322" y="1000108"/>
            <a:ext cx="3214678" cy="171451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5A2781"/>
                </a:solidFill>
                <a:latin typeface="Arial" pitchFamily="34" charset="0"/>
                <a:cs typeface="Arial" pitchFamily="34" charset="0"/>
              </a:rPr>
              <a:t>Назовите фамилию  педагога, изображенного на картине Н.Богданова-Бельского </a:t>
            </a:r>
            <a:endParaRPr lang="ru-RU" sz="1600" b="1" dirty="0">
              <a:solidFill>
                <a:srgbClr val="5A278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0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785786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571604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35742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143240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2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Далее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92905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4343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929058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14876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100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+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200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X2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572396" y="357166"/>
            <a:ext cx="12218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Финал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4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4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3074" name="Picture 2" descr="&quot;Устный счёт. В народной школе С. А. Рачинского&quot;, худ. Николай Богданов-Бельский, 18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857496"/>
            <a:ext cx="2428892" cy="32990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6" name="TextBox 35"/>
          <p:cNvSpPr txBox="1"/>
          <p:nvPr/>
        </p:nvSpPr>
        <p:spPr>
          <a:xfrm>
            <a:off x="550069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</a:t>
            </a:r>
            <a:endParaRPr lang="ru-RU" sz="40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500694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621507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й</a:t>
            </a:r>
            <a:endParaRPr lang="ru-RU" sz="4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28651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  <p:bldP spid="37" grpId="0" animBg="1"/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071678"/>
            <a:ext cx="7745505" cy="457203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Картина «УСТНЫЙ СЧЁТ. В НАРОДНОЙ ШКОЛЕ С.А.РАЧИНСКОГО» написана маслом по холсту, на ней изображена сельская школа 19 века во время урока арифметики. </a:t>
            </a:r>
          </a:p>
          <a:p>
            <a:r>
              <a:rPr lang="ru-RU" dirty="0" smtClean="0"/>
              <a:t>Простой русский класс, дети одеты в крестьянскую одежду: лапти, штаны и рубахи. Всё это очень гармонично и лаконично вписывается в сюжет, ненавязчиво неся миру тягу к знаниям со стороны простого русского народа.</a:t>
            </a:r>
          </a:p>
          <a:p>
            <a:r>
              <a:rPr lang="ru-RU" dirty="0" smtClean="0"/>
              <a:t> Школьники решают интересный и сложный пример на решение дроби в уме.  Они находятся в глубокой задумчивости и поиске верного решения. Кто-то думает у доски, кто-то стоит в сторонке и пытается сопоставить знания, которые помогут при решении задачи. Дети полностью поглощены поиском ответа на поставленный вопрос, они хотят доказать себе и миру, что могут это сделать.</a:t>
            </a:r>
          </a:p>
          <a:p>
            <a:r>
              <a:rPr lang="ru-RU" dirty="0" smtClean="0"/>
              <a:t> На полотне изображено 11 человек детей и только один мальчик тихо шепчет учителю на ухо, возможно правильный ответ.</a:t>
            </a:r>
          </a:p>
          <a:p>
            <a:r>
              <a:rPr lang="ru-RU" dirty="0" smtClean="0"/>
              <a:t>Рядом стоит учитель, реальный человек, Сергей Александрович Рачинский – знаменитый ботаник и математик,  профессор Московского университета.  На волне народничества в 1872 году Рачинский вернулся в родное село </a:t>
            </a:r>
            <a:r>
              <a:rPr lang="ru-RU" dirty="0" err="1" smtClean="0"/>
              <a:t>Татево</a:t>
            </a:r>
            <a:r>
              <a:rPr lang="ru-RU" dirty="0" smtClean="0"/>
              <a:t>, где создал школу с общежитием для крестьянских детей, разработал уникальную методику обучения устному счёту, прививая деревенским ребятишкам его навыки и основы математического мышления.</a:t>
            </a:r>
          </a:p>
          <a:p>
            <a:r>
              <a:rPr lang="ru-RU" dirty="0" smtClean="0"/>
              <a:t> Николай Петрович Богданов-Бельский, сам в прошлом ученик Рачинского посвятил картину эпизоду из жизни школы с творческой атмосферой, царившей на уроках, своему учителю, великому гению математики, которого хорошо знал и уважал.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 вы знали, что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Р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Е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</a:t>
            </a:r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4572000" y="500042"/>
            <a:ext cx="4572000" cy="342902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советское время существовала особая школа — ШПР. В</a:t>
            </a:r>
            <a:br>
              <a:rPr lang="ru-RU" dirty="0" smtClean="0"/>
            </a:br>
            <a:r>
              <a:rPr lang="ru-RU" dirty="0" smtClean="0"/>
              <a:t>программу входили: </a:t>
            </a:r>
            <a:r>
              <a:rPr lang="ru-RU" b="1" dirty="0" smtClean="0"/>
              <a:t>педагогика</a:t>
            </a:r>
            <a:r>
              <a:rPr lang="ru-RU" dirty="0" smtClean="0"/>
              <a:t>, психология, организация и</a:t>
            </a:r>
            <a:br>
              <a:rPr lang="ru-RU" dirty="0" smtClean="0"/>
            </a:br>
            <a:r>
              <a:rPr lang="ru-RU" dirty="0" smtClean="0"/>
              <a:t>проведение массовых мероприятий, массовок, танцев, а также</a:t>
            </a:r>
            <a:br>
              <a:rPr lang="ru-RU" dirty="0" smtClean="0"/>
            </a:br>
            <a:r>
              <a:rPr lang="ru-RU" dirty="0" err="1" smtClean="0"/>
              <a:t>крымоведение</a:t>
            </a:r>
            <a:r>
              <a:rPr lang="ru-RU" dirty="0" smtClean="0"/>
              <a:t>. В стенах какого существующего и по сей день</a:t>
            </a:r>
            <a:br>
              <a:rPr lang="ru-RU" dirty="0" smtClean="0"/>
            </a:br>
            <a:r>
              <a:rPr lang="ru-RU" dirty="0" smtClean="0"/>
              <a:t>учреждения размещалась эта школа?</a:t>
            </a:r>
            <a:endParaRPr lang="ru-RU" b="1" dirty="0">
              <a:solidFill>
                <a:srgbClr val="5A278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28794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78605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64330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2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hlinkClick r:id="rId2" action="ppaction://hlinksldjump"/>
              </a:rPr>
              <a:t>Закончить игру</a:t>
            </a:r>
            <a:endParaRPr lang="ru-RU" sz="1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00042"/>
            <a:ext cx="18582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Суперигра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6-конечная звезда 41"/>
          <p:cNvSpPr/>
          <p:nvPr/>
        </p:nvSpPr>
        <p:spPr>
          <a:xfrm>
            <a:off x="3714744" y="6286520"/>
            <a:ext cx="714380" cy="571480"/>
          </a:xfrm>
          <a:prstGeom prst="star6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6-конечная звезда 42"/>
          <p:cNvSpPr/>
          <p:nvPr/>
        </p:nvSpPr>
        <p:spPr>
          <a:xfrm>
            <a:off x="1928794" y="6286520"/>
            <a:ext cx="714380" cy="571480"/>
          </a:xfrm>
          <a:prstGeom prst="star6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https://storage.myseldon.com/news-pict-26/2623128E92ACA6FD9230E51EC1BA86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143248"/>
            <a:ext cx="4429156" cy="28302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https://static.auction.ru/offer_images/2016/04/22/09/big/K/kbQcezfxDoX/respublikanskaja_shkola_pionerskikh_rabotnikov_mssr_ili_partijnogo_rezerv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071942"/>
            <a:ext cx="1500198" cy="23903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«Школа пионерских работников» в «Артеке» открылась в 1965 году, ее слушателями тогда стали 99 педагогов.  Число выпускников этой школы насчитывает несколько сотен молодых специалистов из всех республик бывшего СССР и из всех регионов России. Занятия проводили методисты Дворца пионеров, приглашённые учёные, композиторы, художники, журналисты.</a:t>
            </a:r>
          </a:p>
          <a:p>
            <a:r>
              <a:rPr lang="ru-RU" dirty="0" smtClean="0"/>
              <a:t>Обучение в ШПР осуществлялось по принципу организации детских отрядов, слушатели школы учились профессионально организовывать жизнь детей и подростков в лагере, оперативно и корректно реагировать на любые внештатные ситуации.</a:t>
            </a:r>
          </a:p>
          <a:p>
            <a:r>
              <a:rPr lang="ru-RU" dirty="0" smtClean="0"/>
              <a:t>Сегодня педагогические наработки «Артека» стали доступны новому поколению вожатых, программа дополнительного профессионального образования и повышения квалификации по подготовке кадров для работы в детских лагерях МДЦ «Артек» носит название «Школа педагогических работников».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 вы знали, что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852936"/>
            <a:ext cx="360996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3557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2551837"/>
            <a:ext cx="7358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«Учитель, будь солнцем, излучающим человеческое тепло, будь почвой, богатой ферментами человеческих чувств, и сей знания не только в памяти и сознании твоих учеников, но и в их душах и сердцах.» </a:t>
            </a:r>
          </a:p>
          <a:p>
            <a:pPr algn="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(Ш. </a:t>
            </a:r>
            <a:r>
              <a:rPr lang="ru-RU" sz="2400" i="1" dirty="0" err="1" smtClean="0">
                <a:solidFill>
                  <a:schemeClr val="tx2">
                    <a:lumMod val="75000"/>
                  </a:schemeClr>
                </a:solidFill>
              </a:rPr>
              <a:t>Амонашвили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новых </a:t>
            </a:r>
            <a:r>
              <a:rPr lang="ru-RU" dirty="0" err="1" smtClean="0"/>
              <a:t>досуговых</a:t>
            </a:r>
            <a:r>
              <a:rPr lang="ru-RU" dirty="0" smtClean="0"/>
              <a:t> форм работы с педагогами</a:t>
            </a:r>
          </a:p>
          <a:p>
            <a:r>
              <a:rPr lang="ru-RU" dirty="0" smtClean="0"/>
              <a:t>Популяризация культурно-содержательного, интеллектуально обогащённого досуга</a:t>
            </a:r>
          </a:p>
          <a:p>
            <a:r>
              <a:rPr lang="ru-RU" dirty="0" smtClean="0"/>
              <a:t>Содействие в повышении интеллектуального уровня педагогов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Цели и задачи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642918"/>
            <a:ext cx="5857884" cy="192882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                С помощью барабана выберите сектор, на котором расположены указатели: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987552"/>
          </a:xfrm>
        </p:spPr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147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Если игрок назвал правильно букву, то он зарабатывает указанное количество баллов и может продолжить вращать барабан или назвать слово.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530" y="5143512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Буквы открываются с помощью щелчка в окошке с загаданным словом.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Если игрок назвал букву неправильно, то очки к его счёту  не прибавляются, а право хода переходит к следующему игроку.</a:t>
            </a:r>
          </a:p>
          <a:p>
            <a:pPr lvl="0"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.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0" y="500042"/>
            <a:ext cx="3428992" cy="3357586"/>
            <a:chOff x="0" y="1928802"/>
            <a:chExt cx="5000628" cy="4929198"/>
          </a:xfrm>
        </p:grpSpPr>
        <p:grpSp>
          <p:nvGrpSpPr>
            <p:cNvPr id="8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2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TextBox 12"/>
              <p:cNvSpPr txBox="1"/>
              <p:nvPr/>
            </p:nvSpPr>
            <p:spPr>
              <a:xfrm rot="17268647">
                <a:off x="208904" y="3325815"/>
                <a:ext cx="954663" cy="455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ym typeface="Wingdings" pitchFamily="2" charset="2"/>
                  </a:rPr>
                  <a:t></a:t>
                </a:r>
                <a:endParaRPr lang="ru-RU" sz="16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974632">
                <a:off x="2887012" y="2247291"/>
                <a:ext cx="1287826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ym typeface="Wingdings" pitchFamily="2" charset="2"/>
                  </a:rPr>
                  <a:t>200</a:t>
                </a:r>
                <a:endParaRPr lang="ru-RU" sz="16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0204803">
                <a:off x="1259589" y="2227773"/>
                <a:ext cx="1065590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ym typeface="Wingdings" pitchFamily="2" charset="2"/>
                  </a:rPr>
                  <a:t>Х2</a:t>
                </a:r>
                <a:endParaRPr lang="ru-RU" sz="16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4378775">
                <a:off x="156701" y="4995571"/>
                <a:ext cx="1296844" cy="455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/>
                  <a:t>50</a:t>
                </a:r>
                <a:endParaRPr lang="ru-RU" sz="16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2258119">
                <a:off x="1183368" y="6044842"/>
                <a:ext cx="1138442" cy="49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/>
                  <a:t>100</a:t>
                </a:r>
                <a:endParaRPr lang="ru-RU" sz="1600" b="1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9828163">
              <a:off x="2833815" y="5791682"/>
              <a:ext cx="857258" cy="497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+</a:t>
              </a:r>
              <a:endParaRPr lang="ru-RU" sz="1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6806310">
              <a:off x="3708846" y="5191397"/>
              <a:ext cx="1224555" cy="45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150</a:t>
              </a:r>
              <a:endParaRPr lang="ru-RU" sz="16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3672314">
              <a:off x="3624507" y="3149800"/>
              <a:ext cx="1402456" cy="45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ym typeface="Wingdings" pitchFamily="2" charset="2"/>
                </a:rPr>
                <a:t>250</a:t>
              </a:r>
              <a:endParaRPr lang="ru-RU" sz="1600" b="1" dirty="0"/>
            </a:p>
          </p:txBody>
        </p:sp>
      </p:grpSp>
      <p:sp>
        <p:nvSpPr>
          <p:cNvPr id="18" name="Стрелка вправо с вырезом 17">
            <a:hlinkClick r:id="rId3" action="ppaction://hlinksldjump"/>
          </p:cNvPr>
          <p:cNvSpPr/>
          <p:nvPr/>
        </p:nvSpPr>
        <p:spPr>
          <a:xfrm>
            <a:off x="7572396" y="6286520"/>
            <a:ext cx="1571604" cy="5714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3286116" y="2714620"/>
            <a:ext cx="128588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563002" y="2714620"/>
            <a:ext cx="4580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Количество набранных баллов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2714620"/>
            <a:ext cx="2159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Переход хода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857752" y="2714620"/>
            <a:ext cx="3621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Ваши очки удваиваются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857752" y="2714620"/>
            <a:ext cx="3343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Открыть</a:t>
            </a:r>
            <a:r>
              <a:rPr lang="ru-RU" dirty="0" smtClean="0"/>
              <a:t> </a:t>
            </a:r>
            <a:r>
              <a:rPr lang="ru-RU" sz="2400" dirty="0" smtClean="0"/>
              <a:t>любую букву.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0" y="615011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57256" y="615011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</a:t>
            </a:r>
            <a:endParaRPr lang="ru-RU" sz="4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714512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571768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429024" y="615011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0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57224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714480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2571736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357554" y="6143620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887302" y="642533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3530509" y="6353892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2744692" y="6353893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815997" y="6353892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72923" y="642533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5" name="Вертикальный свиток 74"/>
          <p:cNvSpPr/>
          <p:nvPr/>
        </p:nvSpPr>
        <p:spPr>
          <a:xfrm>
            <a:off x="6143636" y="1928802"/>
            <a:ext cx="3000364" cy="200026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Зимой и летом одним цветом</a:t>
            </a:r>
            <a:endParaRPr lang="ru-RU" sz="2000" b="1" dirty="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67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7245254" y="3353520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0" y="528638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57256" y="528638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714512" y="528638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2571768" y="528638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0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857224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714480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2571736" y="535782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887302" y="5639536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2744692" y="5568099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815997" y="5568098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332926" flipH="1">
            <a:off x="172923" y="5639536"/>
            <a:ext cx="384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9800000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93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14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5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5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500"/>
                            </p:stCondLst>
                            <p:childTnLst>
                              <p:par>
                                <p:cTn id="14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000"/>
                            </p:stCondLst>
                            <p:childTnLst>
                              <p:par>
                                <p:cTn id="1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000"/>
                            </p:stCondLst>
                            <p:childTnLst>
                              <p:par>
                                <p:cTn id="15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56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7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000"/>
                            </p:stCondLst>
                            <p:childTnLst>
                              <p:par>
                                <p:cTn id="16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6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  <p:animClr clrSpc="rgb" dir="cw">
                                      <p:cBhvr>
                                        <p:cTn id="217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ECFF"/>
                                      </p:to>
                                    </p:animClr>
                                    <p:set>
                                      <p:cBhvr>
                                        <p:cTn id="218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34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35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000"/>
                            </p:stCondLst>
                            <p:childTnLst>
                              <p:par>
                                <p:cTn id="2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000"/>
                            </p:stCondLst>
                            <p:childTnLst>
                              <p:par>
                                <p:cTn id="24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2500"/>
                            </p:stCondLst>
                            <p:childTnLst>
                              <p:par>
                                <p:cTn id="2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2500"/>
                            </p:stCondLst>
                            <p:childTnLst>
                              <p:par>
                                <p:cTn id="25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4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55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6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7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500"/>
                            </p:stCondLst>
                            <p:childTnLst>
                              <p:par>
                                <p:cTn id="2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500"/>
                            </p:stCondLst>
                            <p:childTnLst>
                              <p:par>
                                <p:cTn id="26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4000"/>
                            </p:stCondLst>
                            <p:childTnLst>
                              <p:par>
                                <p:cTn id="2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4000"/>
                            </p:stCondLst>
                            <p:childTnLst>
                              <p:par>
                                <p:cTn id="2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5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76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77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8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000"/>
                            </p:stCondLst>
                            <p:childTnLst>
                              <p:par>
                                <p:cTn id="2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5500"/>
                            </p:stCondLst>
                            <p:childTnLst>
                              <p:par>
                                <p:cTn id="2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500"/>
                            </p:stCondLst>
                            <p:childTnLst>
                              <p:par>
                                <p:cTn id="29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6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97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98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9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6500"/>
                            </p:stCondLst>
                            <p:childTnLst>
                              <p:par>
                                <p:cTn id="3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6500"/>
                            </p:stCondLst>
                            <p:childTnLst>
                              <p:par>
                                <p:cTn id="309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7000"/>
                            </p:stCondLst>
                            <p:childTnLst>
                              <p:par>
                                <p:cTn id="3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45" grpId="0"/>
      <p:bldP spid="46" grpId="0"/>
      <p:bldP spid="47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4" grpId="0" animBg="1"/>
      <p:bldP spid="75" grpId="0" animBg="1"/>
      <p:bldP spid="75" grpId="1" animBg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60" grpId="1" animBg="1"/>
      <p:bldP spid="60" grpId="2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2285992"/>
            <a:ext cx="7745505" cy="387781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Кто автор фразы? </a:t>
            </a:r>
          </a:p>
          <a:p>
            <a:pPr>
              <a:buNone/>
            </a:pPr>
            <a:r>
              <a:rPr lang="ru-RU" i="1" dirty="0" smtClean="0"/>
              <a:t>   «Сейте разумное, доброе, вечное,</a:t>
            </a:r>
          </a:p>
          <a:p>
            <a:pPr>
              <a:buNone/>
            </a:pPr>
            <a:r>
              <a:rPr lang="ru-RU" i="1" dirty="0" smtClean="0"/>
              <a:t>  Сейте! Спасибо вам скажет сердечное</a:t>
            </a:r>
          </a:p>
          <a:p>
            <a:pPr>
              <a:buNone/>
            </a:pPr>
            <a:r>
              <a:rPr lang="ru-RU" i="1" dirty="0" smtClean="0"/>
              <a:t>  Русский народ…»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(Н.А. Некрасов)</a:t>
            </a:r>
          </a:p>
          <a:p>
            <a:r>
              <a:rPr lang="ru-RU" dirty="0" smtClean="0"/>
              <a:t>Кто автор рассказа «Уроки французского»?</a:t>
            </a:r>
          </a:p>
          <a:p>
            <a:pPr>
              <a:buNone/>
            </a:pPr>
            <a:r>
              <a:rPr lang="ru-RU" dirty="0" smtClean="0"/>
              <a:t>      (Валентин Распутин)</a:t>
            </a:r>
          </a:p>
          <a:p>
            <a:r>
              <a:rPr lang="ru-RU" dirty="0" smtClean="0"/>
              <a:t>Чьи это слова: «Кто постигает новое, лелея старое, тот может быть учителем»?</a:t>
            </a:r>
          </a:p>
          <a:p>
            <a:pPr>
              <a:buNone/>
            </a:pPr>
            <a:r>
              <a:rPr lang="ru-RU" dirty="0" smtClean="0"/>
              <a:t>      (Конфуций)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отборочный тур</a:t>
            </a:r>
            <a:endParaRPr lang="ru-RU" dirty="0"/>
          </a:p>
        </p:txBody>
      </p:sp>
      <p:pic>
        <p:nvPicPr>
          <p:cNvPr id="12290" name="Picture 2" descr="https://cdn.7days.ru/pic/b0f/9DBCA295ECDB0BFCC32582480054F5EF/379382/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000240"/>
            <a:ext cx="3157554" cy="2105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057534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т</a:t>
            </a:r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357166"/>
            <a:ext cx="3000364" cy="293227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Памятники учителям есть во многих городах России. В каком городе установлен первым в нашей стране памятником учителю?</a:t>
            </a:r>
            <a:endParaRPr lang="ru-RU" sz="2000" b="1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114297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2000232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857488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714744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2" action="ppaction://hlinksldjump"/>
          </p:cNvPr>
          <p:cNvSpPr/>
          <p:nvPr/>
        </p:nvSpPr>
        <p:spPr>
          <a:xfrm>
            <a:off x="7715272" y="6072206"/>
            <a:ext cx="1428728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Далее</a:t>
            </a:r>
            <a:endParaRPr lang="ru-RU" dirty="0"/>
          </a:p>
        </p:txBody>
      </p:sp>
      <p:grpSp>
        <p:nvGrpSpPr>
          <p:cNvPr id="76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64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200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150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250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50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100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913710" y="357166"/>
            <a:ext cx="223029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4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4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11266" name="Picture 2" descr="https://im2.tourbina.ru/photos.3/8/1/819822/big.photo/Pamyatnik-Pervoy-utchitelni.jpg"/>
          <p:cNvPicPr>
            <a:picLocks noChangeAspect="1" noChangeArrowheads="1"/>
          </p:cNvPicPr>
          <p:nvPr/>
        </p:nvPicPr>
        <p:blipFill>
          <a:blip r:embed="rId5" cstate="print"/>
          <a:srcRect t="8758" r="-112" b="3667"/>
          <a:stretch>
            <a:fillRect/>
          </a:stretch>
        </p:blipFill>
        <p:spPr bwMode="auto">
          <a:xfrm>
            <a:off x="6500826" y="3500437"/>
            <a:ext cx="2000264" cy="26334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2" name="TextBox 31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35781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357166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Фигура женщины-учительницы и её ученицы, символизирующая реформу народного образования, выполнена знаменитым российским скульптором С. М. </a:t>
            </a:r>
            <a:r>
              <a:rPr lang="ru-RU" dirty="0" err="1" smtClean="0"/>
              <a:t>Волнухиным</a:t>
            </a:r>
            <a:r>
              <a:rPr lang="ru-RU" dirty="0" smtClean="0"/>
              <a:t> (1856-1921), создателем памятника первопечатнику Ивану Фёдорову в Москве. Учительница и стоящая рядом девочка - это фрагмент групповой композиции при памятнике Александру II, который был установлен в 1911 году перед входом в сад "Липки" на </a:t>
            </a:r>
            <a:r>
              <a:rPr lang="ru-RU" dirty="0" err="1" smtClean="0"/>
              <a:t>Новособорной</a:t>
            </a:r>
            <a:r>
              <a:rPr lang="ru-RU" dirty="0" smtClean="0"/>
              <a:t> площади. Памятник выглядел как главная фигура царя на пьедестале в окружении других персонажей. </a:t>
            </a:r>
          </a:p>
          <a:p>
            <a:r>
              <a:rPr lang="ru-RU" dirty="0" smtClean="0"/>
              <a:t>В 1997 году по инициативе саратовского губернатора Д. Ф. Аяцкова при поддержке общественности памятник был перенесён в сквер на Московской улице (ранее на этом месте располагалась единоверческая </a:t>
            </a:r>
            <a:r>
              <a:rPr lang="ru-RU" dirty="0" err="1" smtClean="0"/>
              <a:t>Спасо-Преображенская</a:t>
            </a:r>
            <a:r>
              <a:rPr lang="ru-RU" dirty="0" smtClean="0"/>
              <a:t> церковь). После этого сквер был переименован с Октябрьского сквера в сквер Первой Учительницы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 вы знали, что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2071678"/>
            <a:ext cx="7745505" cy="387781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Как звали лентяя и двоечника из мультфильма «В стране невыученных уроков»? </a:t>
            </a:r>
          </a:p>
          <a:p>
            <a:pPr>
              <a:buNone/>
            </a:pPr>
            <a:r>
              <a:rPr lang="ru-RU" dirty="0" smtClean="0"/>
              <a:t>      (Витя </a:t>
            </a:r>
            <a:r>
              <a:rPr lang="ru-RU" dirty="0" err="1" smtClean="0"/>
              <a:t>Перестукин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Какой предмет преподавал учитель Илья Семёнович Мельников (актёр Вячеслав Тихонов) в фильме «Доживём до понедельника»?</a:t>
            </a:r>
          </a:p>
          <a:p>
            <a:pPr>
              <a:buNone/>
            </a:pPr>
            <a:r>
              <a:rPr lang="ru-RU" dirty="0" smtClean="0"/>
              <a:t>     (История)</a:t>
            </a:r>
          </a:p>
          <a:p>
            <a:r>
              <a:rPr lang="ru-RU" dirty="0" smtClean="0"/>
              <a:t>Этот человек – основоположник дошкольной педагогики. Он стоял у истоков русской педагогики в целом. О ком идёт речь? </a:t>
            </a:r>
          </a:p>
          <a:p>
            <a:pPr>
              <a:buNone/>
            </a:pPr>
            <a:r>
              <a:rPr lang="ru-RU" dirty="0" smtClean="0"/>
              <a:t>     (К.Д.Ушинский)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отборочный тур</a:t>
            </a:r>
            <a:endParaRPr lang="ru-RU" dirty="0"/>
          </a:p>
        </p:txBody>
      </p:sp>
      <p:pic>
        <p:nvPicPr>
          <p:cNvPr id="10242" name="Picture 2" descr="https://pic.rutubelist.ru/video/ab/d8/abd89fb0ef137e5a6d1cbacc56f754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5143512"/>
            <a:ext cx="2786082" cy="1560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367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142844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Ж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28662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У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64304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42886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14324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В</a:t>
            </a:r>
          </a:p>
        </p:txBody>
      </p:sp>
      <p:sp>
        <p:nvSpPr>
          <p:cNvPr id="93" name="Вертикальный свиток 92"/>
          <p:cNvSpPr/>
          <p:nvPr/>
        </p:nvSpPr>
        <p:spPr>
          <a:xfrm>
            <a:off x="6143636" y="1285860"/>
            <a:ext cx="3000364" cy="250033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Какой русский поэт был наставником цесаревича Александра Николаевича — будущего императора Александра II?</a:t>
            </a:r>
            <a:endParaRPr lang="ru-RU" sz="1600" b="1" dirty="0">
              <a:solidFill>
                <a:srgbClr val="AE3B1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142844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92866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714480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500298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286116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>
            <a:hlinkClick r:id="rId3" action="ppaction://hlinksldjump"/>
          </p:cNvPr>
          <p:cNvSpPr/>
          <p:nvPr/>
        </p:nvSpPr>
        <p:spPr>
          <a:xfrm>
            <a:off x="7643834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92905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86314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071934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5"/>
          <p:cNvGrpSpPr/>
          <p:nvPr/>
        </p:nvGrpSpPr>
        <p:grpSpPr>
          <a:xfrm>
            <a:off x="0" y="1928802"/>
            <a:ext cx="5000628" cy="4929198"/>
            <a:chOff x="0" y="1928802"/>
            <a:chExt cx="5000628" cy="4929198"/>
          </a:xfrm>
        </p:grpSpPr>
        <p:grpSp>
          <p:nvGrpSpPr>
            <p:cNvPr id="3" name="Группа 63"/>
            <p:cNvGrpSpPr/>
            <p:nvPr/>
          </p:nvGrpSpPr>
          <p:grpSpPr>
            <a:xfrm>
              <a:off x="0" y="1928802"/>
              <a:ext cx="5000628" cy="4929198"/>
              <a:chOff x="0" y="1928802"/>
              <a:chExt cx="5000628" cy="4929198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1928802"/>
                <a:ext cx="5000628" cy="4929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 rot="17268647">
                <a:off x="239424" y="3407781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</a:t>
                </a:r>
                <a:endParaRPr lang="ru-RU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974632">
                <a:off x="2892033" y="2255643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200</a:t>
                </a:r>
                <a:endParaRPr lang="ru-RU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20204803">
                <a:off x="1252502" y="2297336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sym typeface="Wingdings" pitchFamily="2" charset="2"/>
                  </a:rPr>
                  <a:t>Х2</a:t>
                </a:r>
                <a:endParaRPr lang="ru-RU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rot="14378775">
                <a:off x="233045" y="5064847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50</a:t>
                </a:r>
                <a:endParaRPr lang="ru-RU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rot="12258119">
                <a:off x="1174424" y="6096585"/>
                <a:ext cx="857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100</a:t>
                </a:r>
                <a:endParaRPr lang="ru-RU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9828163">
              <a:off x="2891985" y="611300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+</a:t>
              </a:r>
              <a:endParaRPr lang="ru-RU" dirty="0"/>
            </a:p>
          </p:txBody>
        </p:sp>
        <p:sp>
          <p:nvSpPr>
            <p:cNvPr id="74" name="TextBox 73"/>
            <p:cNvSpPr txBox="1"/>
            <p:nvPr/>
          </p:nvSpPr>
          <p:spPr>
            <a:xfrm rot="6806310">
              <a:off x="3949310" y="5066107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150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 rot="3672314">
              <a:off x="4011597" y="34231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ym typeface="Wingdings" pitchFamily="2" charset="2"/>
                </a:rPr>
                <a:t>250</a:t>
              </a:r>
              <a:endParaRPr lang="ru-RU" dirty="0"/>
            </a:p>
          </p:txBody>
        </p:sp>
      </p:grpSp>
      <p:sp>
        <p:nvSpPr>
          <p:cNvPr id="77" name="Стрелка вправо с вырезом 76"/>
          <p:cNvSpPr/>
          <p:nvPr/>
        </p:nvSpPr>
        <p:spPr>
          <a:xfrm rot="10800000">
            <a:off x="4643438" y="4572008"/>
            <a:ext cx="1714512" cy="7143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86578" y="1285860"/>
            <a:ext cx="22302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 тройка игроков</a:t>
            </a:r>
            <a:endParaRPr lang="ru-RU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Стрелка вправо с вырезом 38">
            <a:hlinkClick r:id="rId5" action="ppaction://hlinksldjump"/>
          </p:cNvPr>
          <p:cNvSpPr/>
          <p:nvPr/>
        </p:nvSpPr>
        <p:spPr>
          <a:xfrm rot="10800000">
            <a:off x="4857752" y="6072206"/>
            <a:ext cx="1500166" cy="785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286380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hlinkClick r:id="rId5" action="ppaction://hlinksldjump"/>
              </a:rPr>
              <a:t>Выйти из игры</a:t>
            </a:r>
            <a:endParaRPr lang="ru-RU" sz="1200" dirty="0"/>
          </a:p>
        </p:txBody>
      </p:sp>
      <p:pic>
        <p:nvPicPr>
          <p:cNvPr id="8194" name="Picture 2" descr="https://enotnavolge.ru/wp-content/uploads/7/8/b/78bbdf3ee74b2f9e98c3e29127e6f343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929066"/>
            <a:ext cx="2334803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6" name="TextBox 35"/>
          <p:cNvSpPr txBox="1"/>
          <p:nvPr/>
        </p:nvSpPr>
        <p:spPr>
          <a:xfrm>
            <a:off x="5643570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</a:t>
            </a:r>
            <a:endParaRPr lang="ru-RU" sz="4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215074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Й</a:t>
            </a:r>
            <a:endParaRPr lang="ru-RU" sz="4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85775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429388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643570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24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4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6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6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72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330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4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14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2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Александр II был первым российским императором, которого специально воспитывали как наследника престола. Он получил именно такое образование, какое следовало иметь правителю огромной империи. Его наставником был великий поэт Василий Жуковский: он не только составлял для наследника учебную программу, но и ездил с цесаревичем по стране. Законодательству, финансам, внешней политике и языкам его обучали лучшие умы того времени — и последующих наследников престола тоже старались образовывать всесторонне.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 вы знали, что</a:t>
            </a:r>
            <a:endParaRPr lang="ru-RU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782</TotalTime>
  <Words>934</Words>
  <Application>Microsoft Office PowerPoint</Application>
  <PresentationFormat>Экран (4:3)</PresentationFormat>
  <Paragraphs>176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Слайд 1</vt:lpstr>
      <vt:lpstr>Цели и задачи </vt:lpstr>
      <vt:lpstr>Правила игры</vt:lpstr>
      <vt:lpstr>Первый отборочный тур</vt:lpstr>
      <vt:lpstr>Слайд 5</vt:lpstr>
      <vt:lpstr>А вы знали, что</vt:lpstr>
      <vt:lpstr>Второй отборочный тур</vt:lpstr>
      <vt:lpstr>Слайд 8</vt:lpstr>
      <vt:lpstr>А вы знали, что</vt:lpstr>
      <vt:lpstr>Третий отборочный тур</vt:lpstr>
      <vt:lpstr>Слайд 11</vt:lpstr>
      <vt:lpstr>А вы знали, что</vt:lpstr>
      <vt:lpstr>Слайд 13</vt:lpstr>
      <vt:lpstr>Слайд 14</vt:lpstr>
      <vt:lpstr>А вы знали, что </vt:lpstr>
      <vt:lpstr>Слайд 16</vt:lpstr>
      <vt:lpstr>А вы знали, что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Татьяна</cp:lastModifiedBy>
  <cp:revision>82</cp:revision>
  <dcterms:created xsi:type="dcterms:W3CDTF">2009-07-01T00:44:17Z</dcterms:created>
  <dcterms:modified xsi:type="dcterms:W3CDTF">2023-03-11T15:41:27Z</dcterms:modified>
</cp:coreProperties>
</file>