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3" r:id="rId8"/>
    <p:sldId id="265" r:id="rId9"/>
    <p:sldId id="274" r:id="rId10"/>
    <p:sldId id="275" r:id="rId11"/>
    <p:sldId id="276" r:id="rId12"/>
    <p:sldId id="277" r:id="rId13"/>
    <p:sldId id="273" r:id="rId14"/>
    <p:sldId id="278" r:id="rId15"/>
    <p:sldId id="279" r:id="rId16"/>
    <p:sldId id="280" r:id="rId17"/>
    <p:sldId id="271" r:id="rId18"/>
    <p:sldId id="281" r:id="rId19"/>
    <p:sldId id="282" r:id="rId20"/>
    <p:sldId id="283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FEBF5"/>
    <a:srgbClr val="AECA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0F9EB7E-D418-48BD-9718-25FE83DEFF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8E513F-57C6-43D0-A3F6-89C9EE92D2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4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6.xml"/><Relationship Id="rId9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tenses</a:t>
            </a:r>
            <a:endParaRPr lang="ru-RU" sz="3200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	</a:t>
            </a:r>
            <a:r>
              <a:rPr lang="ru-RU" sz="4800" b="1" dirty="0" smtClean="0"/>
              <a:t>Времена в английском языке</a:t>
            </a:r>
            <a:endParaRPr lang="en-US" sz="7400" b="1" dirty="0">
              <a:effectLst/>
            </a:endParaRPr>
          </a:p>
        </p:txBody>
      </p:sp>
      <p:pic>
        <p:nvPicPr>
          <p:cNvPr id="30722" name="Picture 2" descr="Результаты поиска изображений по запросу &quot;английский язык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47703">
            <a:off x="878997" y="4054969"/>
            <a:ext cx="2242345" cy="1643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Результаты поиска изображений по запросу &quot;английский язык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3561">
            <a:off x="6088748" y="3805559"/>
            <a:ext cx="2112514" cy="1933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>
                <a:effectLst/>
              </a:rPr>
              <a:t>Present Continuous Tense</a:t>
            </a:r>
            <a:r>
              <a:rPr lang="en-US" sz="4000">
                <a:effectLst/>
              </a:rPr>
              <a:t/>
            </a:r>
            <a:br>
              <a:rPr lang="en-US" sz="4000">
                <a:effectLst/>
              </a:rPr>
            </a:br>
            <a:endParaRPr lang="en-US" sz="4000">
              <a:effectLst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present continuous </a:t>
            </a:r>
            <a:r>
              <a:rPr lang="en-US"/>
              <a:t>emphasizes the continuing nature of an act, event, or condition. 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am playing.</a:t>
            </a:r>
          </a:p>
          <a:p>
            <a:pPr>
              <a:buFontTx/>
              <a:buNone/>
            </a:pPr>
            <a:r>
              <a:rPr lang="en-US"/>
              <a:t>		He / She is playing.</a:t>
            </a:r>
          </a:p>
          <a:p>
            <a:pPr>
              <a:buFontTx/>
              <a:buNone/>
            </a:pPr>
            <a:r>
              <a:rPr lang="en-US"/>
              <a:t>		They are playing.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r>
              <a:rPr lang="en-US" sz="4000">
                <a:effectLst/>
              </a:rPr>
              <a:t/>
            </a:r>
            <a:br>
              <a:rPr lang="en-US" sz="4000">
                <a:effectLst/>
              </a:rPr>
            </a:br>
            <a:r>
              <a:rPr lang="en-US" b="1">
                <a:effectLst/>
              </a:rPr>
              <a:t>Present Perfect Tense</a:t>
            </a:r>
            <a:r>
              <a:rPr lang="en-US">
                <a:solidFill>
                  <a:schemeClr val="tx1"/>
                </a:solidFill>
                <a:effectLst/>
              </a:rPr>
              <a:t/>
            </a:r>
            <a:br>
              <a:rPr lang="en-US">
                <a:solidFill>
                  <a:schemeClr val="tx1"/>
                </a:solidFill>
                <a:effectLst/>
              </a:rPr>
            </a:b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present perfect</a:t>
            </a:r>
            <a:r>
              <a:rPr lang="en-US"/>
              <a:t> tense is used to describe action that began in the past and continues into the present or has just been completed.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have played.</a:t>
            </a:r>
          </a:p>
          <a:p>
            <a:pPr>
              <a:buFontTx/>
              <a:buNone/>
            </a:pPr>
            <a:r>
              <a:rPr lang="en-US"/>
              <a:t>		He / She has played.</a:t>
            </a:r>
          </a:p>
          <a:p>
            <a:pPr>
              <a:buFontTx/>
              <a:buNone/>
            </a:pPr>
            <a:r>
              <a:rPr lang="en-US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>
                <a:effectLst/>
              </a:rPr>
              <a:t>Present Perfect Cont.Tense</a:t>
            </a:r>
            <a:r>
              <a:rPr lang="en-US" sz="4000">
                <a:solidFill>
                  <a:schemeClr val="tx1"/>
                </a:solidFill>
                <a:effectLst/>
              </a:rPr>
              <a:t/>
            </a:r>
            <a:br>
              <a:rPr lang="en-US" sz="4000">
                <a:solidFill>
                  <a:schemeClr val="tx1"/>
                </a:solidFill>
                <a:effectLst/>
              </a:rPr>
            </a:br>
            <a:endParaRPr lang="en-US" sz="4000">
              <a:solidFill>
                <a:schemeClr val="tx1"/>
              </a:solidFill>
              <a:effectLst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present perfect continuous</a:t>
            </a:r>
            <a:r>
              <a:rPr lang="en-US"/>
              <a:t> is used to describe an action, event, or condition that has begun in the past and continues into the present. 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/ You have been playing.</a:t>
            </a:r>
          </a:p>
          <a:p>
            <a:pPr>
              <a:buFontTx/>
              <a:buNone/>
            </a:pPr>
            <a:r>
              <a:rPr lang="en-US"/>
              <a:t>		He / She has been playing.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  <p:sp>
        <p:nvSpPr>
          <p:cNvPr id="368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29200" y="5943600"/>
            <a:ext cx="3657600" cy="6096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Past Indefinite</a:t>
            </a:r>
            <a:r>
              <a:rPr lang="en-US" b="1" i="1">
                <a:effectLst/>
              </a:rPr>
              <a:t> </a:t>
            </a:r>
            <a:r>
              <a:rPr lang="en-US" b="1">
                <a:effectLst/>
              </a:rPr>
              <a:t>Tense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/>
              <a:t>			The </a:t>
            </a:r>
            <a:r>
              <a:rPr lang="en-US" b="1"/>
              <a:t>simple past</a:t>
            </a:r>
            <a:r>
              <a:rPr lang="en-US"/>
              <a:t> is used to describe an action, an event, or condition that occurred in the past.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For Example—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I played.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He / She played.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Past Continuous Tense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 sz="2800"/>
              <a:t>			The </a:t>
            </a:r>
            <a:r>
              <a:rPr lang="en-US" sz="2800" b="1"/>
              <a:t>past continuous</a:t>
            </a:r>
            <a:r>
              <a:rPr lang="en-US" sz="2800"/>
              <a:t> tense is used to described actions ongoing in the past.</a:t>
            </a:r>
          </a:p>
          <a:p>
            <a:pPr>
              <a:buFontTx/>
              <a:buNone/>
            </a:pPr>
            <a:r>
              <a:rPr lang="en-US" sz="2800"/>
              <a:t>For Example—</a:t>
            </a:r>
          </a:p>
          <a:p>
            <a:pPr>
              <a:buFontTx/>
              <a:buNone/>
            </a:pPr>
            <a:r>
              <a:rPr lang="en-US" sz="2800"/>
              <a:t>		I was playing.</a:t>
            </a:r>
          </a:p>
          <a:p>
            <a:pPr>
              <a:buFontTx/>
              <a:buNone/>
            </a:pPr>
            <a:r>
              <a:rPr lang="en-US" sz="2800"/>
              <a:t>		He / She was playing.</a:t>
            </a:r>
          </a:p>
          <a:p>
            <a:pPr>
              <a:buFontTx/>
              <a:buNone/>
            </a:pPr>
            <a:r>
              <a:rPr lang="en-US" sz="2800"/>
              <a:t>		You were playing.</a:t>
            </a:r>
          </a:p>
          <a:p>
            <a:pPr>
              <a:buFontTx/>
              <a:buNone/>
            </a:pPr>
            <a:endParaRPr lang="en-US" sz="2800"/>
          </a:p>
          <a:p>
            <a:pPr algn="just">
              <a:buFontTx/>
              <a:buNone/>
            </a:pP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effectLst/>
              </a:rPr>
              <a:t>Past Perfect Tense</a:t>
            </a:r>
            <a:r>
              <a:rPr lang="en-US">
                <a:effectLst/>
              </a:rPr>
              <a:t/>
            </a:r>
            <a:br>
              <a:rPr lang="en-US">
                <a:effectLst/>
              </a:rPr>
            </a:br>
            <a:endParaRPr lang="en-US">
              <a:effectLst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past perfect</a:t>
            </a:r>
            <a:r>
              <a:rPr lang="en-US"/>
              <a:t> tense is used to refer to actions that took place and were completed in the past. 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had played.</a:t>
            </a:r>
          </a:p>
          <a:p>
            <a:pPr>
              <a:buFontTx/>
              <a:buNone/>
            </a:pPr>
            <a:r>
              <a:rPr lang="en-US"/>
              <a:t>		He / She had played.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Past Perfect Cont.Tense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past perfect continuous</a:t>
            </a:r>
            <a:r>
              <a:rPr lang="en-US"/>
              <a:t> is used to indicate that a continuing action in the past began before another past action began or interrupted the first action.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had been playing.</a:t>
            </a:r>
          </a:p>
          <a:p>
            <a:pPr>
              <a:buFontTx/>
              <a:buNone/>
            </a:pPr>
            <a:r>
              <a:rPr lang="en-US"/>
              <a:t>		He / She had been playing.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  <p:sp>
        <p:nvSpPr>
          <p:cNvPr id="3994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91200" y="6096000"/>
            <a:ext cx="2590800" cy="5334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Future Indefinite</a:t>
            </a:r>
            <a:r>
              <a:rPr lang="en-US" b="1" i="1">
                <a:effectLst/>
              </a:rPr>
              <a:t> </a:t>
            </a:r>
            <a:r>
              <a:rPr lang="en-US" b="1">
                <a:effectLst/>
              </a:rPr>
              <a:t>Tense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simple future</a:t>
            </a:r>
            <a:r>
              <a:rPr lang="en-US"/>
              <a:t> is used to refer to actions that will take place after the act of speaking or writing.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shall play.</a:t>
            </a:r>
          </a:p>
          <a:p>
            <a:pPr>
              <a:buFontTx/>
              <a:buNone/>
            </a:pPr>
            <a:r>
              <a:rPr lang="en-US"/>
              <a:t>		He / She will play.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effectLst/>
              </a:rPr>
              <a:t>Future Continuous Tense</a:t>
            </a:r>
            <a:br>
              <a:rPr lang="en-US" b="1">
                <a:effectLst/>
              </a:rPr>
            </a:br>
            <a:endParaRPr lang="en-US" b="1">
              <a:effectLst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future continuous </a:t>
            </a:r>
            <a:r>
              <a:rPr lang="en-US"/>
              <a:t>tense is used to describe actions ongoing in the future. The future progressive is used to refer to continuing action that will occur in the future.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shall be playing.</a:t>
            </a:r>
          </a:p>
          <a:p>
            <a:pPr>
              <a:buFontTx/>
              <a:buNone/>
            </a:pPr>
            <a:r>
              <a:rPr lang="en-US"/>
              <a:t>		He / She will be playing.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effectLst/>
              </a:rPr>
              <a:t>Future Perfect Tense</a:t>
            </a:r>
            <a:br>
              <a:rPr lang="en-US" b="1">
                <a:effectLst/>
              </a:rPr>
            </a:br>
            <a:endParaRPr lang="en-US" b="1">
              <a:effectLst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future perfect</a:t>
            </a:r>
            <a:r>
              <a:rPr lang="en-US"/>
              <a:t> is used to refer to an action that will be completed sometime in the future before another action takes place. 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shall have played.</a:t>
            </a:r>
          </a:p>
          <a:p>
            <a:pPr>
              <a:buFontTx/>
              <a:buNone/>
            </a:pPr>
            <a:r>
              <a:rPr lang="en-US"/>
              <a:t>		He / She will have played.</a:t>
            </a:r>
          </a:p>
          <a:p>
            <a:pPr>
              <a:buFontTx/>
              <a:buNone/>
            </a:pPr>
            <a:endParaRPr lang="en-US"/>
          </a:p>
          <a:p>
            <a:pPr algn="just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2" action="ppaction://hlinksldjump"/>
              </a:rPr>
              <a:t>Introduction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Arial Unicode MS" pitchFamily="34" charset="-128"/>
                <a:cs typeface="Arial Unicode MS" pitchFamily="34" charset="-128"/>
                <a:hlinkClick r:id="rId3" action="ppaction://hlinksldjump"/>
              </a:rPr>
              <a:t>Classification based on Time Frame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4" action="ppaction://hlinksldjump"/>
              </a:rPr>
              <a:t>Classification  based on Aspect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5" action="ppaction://hlinksldjump"/>
              </a:rPr>
              <a:t>Block diagram of Tenses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5" action="ppaction://hlinksldjump"/>
              </a:rPr>
              <a:t>List of Rules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6" action="ppaction://hlinksldjump"/>
              </a:rPr>
              <a:t>Present Tense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7" action="ppaction://hlinksldjump"/>
              </a:rPr>
              <a:t>Past Tense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8" action="ppaction://hlinksldjump"/>
              </a:rPr>
              <a:t>Future Tense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hlinkClick r:id="rId9" action="ppaction://hlinksldjump"/>
              </a:rPr>
              <a:t>List of Examples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Future Perfect Continuous Tense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 sz="2800"/>
              <a:t>			The </a:t>
            </a:r>
            <a:r>
              <a:rPr lang="en-US" sz="2800" b="1"/>
              <a:t>future perfect continuous </a:t>
            </a:r>
            <a:r>
              <a:rPr lang="en-US" sz="2800"/>
              <a:t>tense is used to indicate a continuing action that will be completed at some specified time in the future.</a:t>
            </a:r>
          </a:p>
          <a:p>
            <a:pPr>
              <a:buFontTx/>
              <a:buNone/>
            </a:pPr>
            <a:r>
              <a:rPr lang="en-US" sz="2800"/>
              <a:t>For Example—</a:t>
            </a:r>
          </a:p>
          <a:p>
            <a:pPr>
              <a:buFontTx/>
              <a:buNone/>
            </a:pPr>
            <a:r>
              <a:rPr lang="en-US" sz="2800"/>
              <a:t>		I shall have been playing.</a:t>
            </a:r>
          </a:p>
          <a:p>
            <a:pPr>
              <a:buFontTx/>
              <a:buNone/>
            </a:pPr>
            <a:r>
              <a:rPr lang="en-US" sz="2800"/>
              <a:t>		He / She will have been playing.</a:t>
            </a:r>
          </a:p>
          <a:p>
            <a:pPr>
              <a:buFontTx/>
              <a:buNone/>
            </a:pPr>
            <a:endParaRPr lang="en-US" sz="2800"/>
          </a:p>
          <a:p>
            <a:pPr algn="just">
              <a:buFontTx/>
              <a:buNone/>
            </a:pPr>
            <a:r>
              <a:rPr lang="en-US" sz="2800"/>
              <a:t> </a:t>
            </a:r>
          </a:p>
        </p:txBody>
      </p:sp>
      <p:sp>
        <p:nvSpPr>
          <p:cNvPr id="4403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4000" y="5715000"/>
            <a:ext cx="2895600" cy="7620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/>
              </a:rPr>
              <a:t>Here is a list of examples of these tenses and their definitions:</a:t>
            </a:r>
          </a:p>
        </p:txBody>
      </p:sp>
      <p:graphicFrame>
        <p:nvGraphicFramePr>
          <p:cNvPr id="46115" name="Group 35"/>
          <p:cNvGraphicFramePr>
            <a:graphicFrameLocks noGrp="1"/>
          </p:cNvGraphicFramePr>
          <p:nvPr>
            <p:ph type="tbl" idx="1"/>
          </p:nvPr>
        </p:nvGraphicFramePr>
        <p:xfrm>
          <a:off x="0" y="1600200"/>
          <a:ext cx="8763000" cy="4456113"/>
        </p:xfrm>
        <a:graphic>
          <a:graphicData uri="http://schemas.openxmlformats.org/drawingml/2006/table">
            <a:tbl>
              <a:tblPr/>
              <a:tblGrid>
                <a:gridCol w="1752600"/>
                <a:gridCol w="1552575"/>
                <a:gridCol w="2074863"/>
                <a:gridCol w="1477962"/>
                <a:gridCol w="1905000"/>
              </a:tblGrid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Simple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Progressive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Perfect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Perfect Progressive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Present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play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am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have played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have been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played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was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had played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had been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Future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shall play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shall be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shall have played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 shall have been playing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16" name="AutoShape 3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0"/>
            <a:ext cx="1219200" cy="1219200"/>
          </a:xfrm>
          <a:prstGeom prst="actionButtonHome">
            <a:avLst/>
          </a:prstGeom>
          <a:gradFill rotWithShape="1">
            <a:gsLst>
              <a:gs pos="0">
                <a:srgbClr val="AECAE4"/>
              </a:gs>
              <a:gs pos="100000">
                <a:srgbClr val="DFEBF5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458200" cy="17526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Exercise from book ex.</a:t>
            </a:r>
            <a:r>
              <a:rPr lang="en-US" sz="2000" dirty="0" smtClean="0"/>
              <a:t> </a:t>
            </a:r>
            <a:r>
              <a:rPr lang="ru-RU" sz="2000" dirty="0" smtClean="0"/>
              <a:t>34-39 </a:t>
            </a:r>
            <a:r>
              <a:rPr lang="en-US" sz="2000" dirty="0" smtClean="0"/>
              <a:t>page </a:t>
            </a:r>
            <a:r>
              <a:rPr lang="ru-RU" sz="2000" dirty="0" smtClean="0"/>
              <a:t> </a:t>
            </a:r>
            <a:r>
              <a:rPr lang="ru-RU" sz="2000" dirty="0" smtClean="0"/>
              <a:t>166,</a:t>
            </a:r>
          </a:p>
          <a:p>
            <a:pPr algn="l"/>
            <a:r>
              <a:rPr lang="en-US" sz="2000" dirty="0" smtClean="0"/>
              <a:t>ex</a:t>
            </a:r>
            <a:r>
              <a:rPr lang="ru-RU" sz="2000" dirty="0" smtClean="0"/>
              <a:t>. </a:t>
            </a:r>
            <a:r>
              <a:rPr lang="ru-RU" sz="2000" dirty="0" smtClean="0"/>
              <a:t>60-98 </a:t>
            </a:r>
            <a:r>
              <a:rPr lang="en-US" sz="2000" dirty="0" smtClean="0"/>
              <a:t>pages</a:t>
            </a:r>
            <a:r>
              <a:rPr lang="ru-RU" sz="2000" dirty="0" smtClean="0"/>
              <a:t> </a:t>
            </a:r>
            <a:r>
              <a:rPr lang="ru-RU" sz="2000" dirty="0" smtClean="0"/>
              <a:t>160-171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pic>
        <p:nvPicPr>
          <p:cNvPr id="1026" name="Picture 2" descr="Картинки по запросу учеб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190873"/>
            <a:ext cx="3429000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attention </a:t>
            </a:r>
            <a:endParaRPr lang="ru-RU" dirty="0"/>
          </a:p>
        </p:txBody>
      </p:sp>
      <p:sp>
        <p:nvSpPr>
          <p:cNvPr id="1026" name="AutoShape 2" descr="Картинки по запросу уроки делает ребе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уроки делает ребе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учебн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учеб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66566"/>
            <a:ext cx="4572032" cy="304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4" name="AutoShape 10" descr="Картинки по запросу учебн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учебн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Картинки по запросу учебн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5647" y="1571612"/>
            <a:ext cx="451687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7429520" y="5715016"/>
            <a:ext cx="1357322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INTRODUCTION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			</a:t>
            </a:r>
          </a:p>
          <a:p>
            <a:pPr algn="just">
              <a:buFontTx/>
              <a:buNone/>
            </a:pPr>
            <a:r>
              <a:rPr lang="en-US" dirty="0"/>
              <a:t>		</a:t>
            </a:r>
            <a:r>
              <a:rPr lang="en-US" sz="4000" dirty="0"/>
              <a:t>The word </a:t>
            </a:r>
            <a:r>
              <a:rPr lang="en-US" sz="4000" b="1" dirty="0"/>
              <a:t>Tense</a:t>
            </a:r>
            <a:r>
              <a:rPr lang="en-US" sz="4000" dirty="0"/>
              <a:t> is derived from </a:t>
            </a:r>
            <a:r>
              <a:rPr lang="en-US" sz="4000" dirty="0" err="1"/>
              <a:t>latin</a:t>
            </a:r>
            <a:r>
              <a:rPr lang="en-US" sz="4000" dirty="0"/>
              <a:t> word </a:t>
            </a:r>
            <a:r>
              <a:rPr lang="en-US" sz="4000" b="1" dirty="0"/>
              <a:t>“tempus”</a:t>
            </a:r>
            <a:r>
              <a:rPr lang="en-US" sz="4000" dirty="0"/>
              <a:t> which means time. A verb indicates the time of an action, event or condition by changing its form.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Based on Time frame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</a:t>
            </a:r>
            <a:r>
              <a:rPr lang="en-US" sz="4000"/>
              <a:t>The verb tenses may be categorized according to the time frame: </a:t>
            </a:r>
          </a:p>
          <a:p>
            <a:pPr lvl="2"/>
            <a:r>
              <a:rPr lang="en-US" sz="4000"/>
              <a:t>Present Tense</a:t>
            </a:r>
          </a:p>
          <a:p>
            <a:pPr lvl="2"/>
            <a:r>
              <a:rPr lang="en-US" sz="4000"/>
              <a:t>Past Tense</a:t>
            </a:r>
          </a:p>
          <a:p>
            <a:pPr lvl="2"/>
            <a:r>
              <a:rPr lang="en-US" sz="4000"/>
              <a:t>Future Tense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1000"/>
            <a:ext cx="8229600" cy="5675313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chemeClr val="tx2"/>
                </a:solidFill>
              </a:rPr>
              <a:t>Present Tense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b="1" dirty="0">
                <a:solidFill>
                  <a:schemeClr val="tx2"/>
                </a:solidFill>
              </a:rPr>
              <a:t>:---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/>
              <a:t>		Present tense expresses an unchanging, repeated, or reoccurring action or situation that exists only now. It can also represent a widespread truth.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chemeClr val="tx2"/>
                </a:solidFill>
              </a:rPr>
              <a:t>Past Tense :---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/>
              <a:t>			Past tense expresses an action or situation that was started and finished in the past.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chemeClr val="tx2"/>
                </a:solidFill>
              </a:rPr>
              <a:t>Future Tense :---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	Future tense expresses an action or situation that will occur in the future.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				</a:t>
            </a:r>
          </a:p>
        </p:txBody>
      </p:sp>
      <p:sp>
        <p:nvSpPr>
          <p:cNvPr id="1331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62600" y="5791200"/>
            <a:ext cx="2590800" cy="6096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/>
              </a:rPr>
              <a:t>Based on Aspect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24000"/>
            <a:ext cx="8503920" cy="4572000"/>
          </a:xfrm>
        </p:spPr>
        <p:txBody>
          <a:bodyPr/>
          <a:lstStyle/>
          <a:p>
            <a:pPr lvl="2" algn="just">
              <a:buFontTx/>
              <a:buNone/>
            </a:pPr>
            <a:r>
              <a:rPr lang="en-US" dirty="0"/>
              <a:t>		</a:t>
            </a:r>
            <a:r>
              <a:rPr lang="en-US" sz="3200" dirty="0"/>
              <a:t>Verb tenses may also be categorized according to aspect. </a:t>
            </a:r>
            <a:r>
              <a:rPr lang="en-US" sz="3200" b="1" dirty="0"/>
              <a:t>Aspect</a:t>
            </a:r>
            <a:r>
              <a:rPr lang="en-US" sz="3200" dirty="0"/>
              <a:t> refers to the nature of the action described by the verb. There are four aspects:  </a:t>
            </a:r>
          </a:p>
          <a:p>
            <a:pPr lvl="2" algn="just"/>
            <a:r>
              <a:rPr lang="en-US" sz="3200" dirty="0"/>
              <a:t>Indefinite or Simple</a:t>
            </a:r>
          </a:p>
          <a:p>
            <a:pPr lvl="2" algn="just"/>
            <a:r>
              <a:rPr lang="en-US" sz="3200" dirty="0"/>
              <a:t>Continuous or Progressive</a:t>
            </a:r>
          </a:p>
          <a:p>
            <a:pPr lvl="2" algn="just"/>
            <a:r>
              <a:rPr lang="en-US" sz="3200" dirty="0"/>
              <a:t>Perfect or Complete</a:t>
            </a:r>
          </a:p>
          <a:p>
            <a:pPr lvl="2" algn="just"/>
            <a:r>
              <a:rPr lang="en-US" sz="3200" dirty="0"/>
              <a:t>Perfect Continuous</a:t>
            </a:r>
          </a:p>
          <a:p>
            <a:pPr lvl="2"/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04800"/>
            <a:ext cx="8229600" cy="62484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tx2"/>
                </a:solidFill>
              </a:rPr>
              <a:t>		</a:t>
            </a:r>
            <a:r>
              <a:rPr lang="en-US" b="1">
                <a:solidFill>
                  <a:schemeClr val="tx2"/>
                </a:solidFill>
              </a:rPr>
              <a:t>Indefinite Tense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/>
              <a:t>		The three </a:t>
            </a:r>
            <a:r>
              <a:rPr lang="en-US" b="1"/>
              <a:t>indefinite tenses</a:t>
            </a:r>
            <a:r>
              <a:rPr lang="en-US"/>
              <a:t>, or </a:t>
            </a:r>
            <a:r>
              <a:rPr lang="en-US" b="1"/>
              <a:t>simple tenses</a:t>
            </a:r>
            <a:r>
              <a:rPr lang="en-US"/>
              <a:t>, describe an action but do not state whether the action is finished.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sz="3200" b="1">
                <a:solidFill>
                  <a:schemeClr val="tx2"/>
                </a:solidFill>
              </a:rPr>
              <a:t>Continuous Tense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/>
              <a:t>		The three </a:t>
            </a:r>
            <a:r>
              <a:rPr lang="en-US" b="1"/>
              <a:t>continuous</a:t>
            </a:r>
            <a:r>
              <a:rPr lang="en-US"/>
              <a:t> </a:t>
            </a:r>
            <a:r>
              <a:rPr lang="en-US" b="1"/>
              <a:t>tenses</a:t>
            </a:r>
            <a:r>
              <a:rPr lang="en-US"/>
              <a:t>, </a:t>
            </a:r>
            <a:r>
              <a:rPr lang="en-US" b="1"/>
              <a:t>incomplete tenses</a:t>
            </a:r>
            <a:r>
              <a:rPr lang="en-US"/>
              <a:t>, or </a:t>
            </a:r>
            <a:r>
              <a:rPr lang="en-US" b="1"/>
              <a:t>progressive tenses</a:t>
            </a:r>
            <a:r>
              <a:rPr lang="en-US"/>
              <a:t>, describe an </a:t>
            </a:r>
            <a:r>
              <a:rPr lang="en-US" b="1"/>
              <a:t>unfinished</a:t>
            </a:r>
            <a:r>
              <a:rPr lang="en-US"/>
              <a:t> action.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sz="3200" b="1">
                <a:solidFill>
                  <a:schemeClr val="tx2"/>
                </a:solidFill>
              </a:rPr>
              <a:t>Perfect Tense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/>
              <a:t>		The three </a:t>
            </a:r>
            <a:r>
              <a:rPr lang="en-US" b="1"/>
              <a:t>complete tenses</a:t>
            </a:r>
            <a:r>
              <a:rPr lang="en-US"/>
              <a:t>, or </a:t>
            </a:r>
            <a:r>
              <a:rPr lang="en-US" b="1"/>
              <a:t>perfect tenses</a:t>
            </a:r>
            <a:r>
              <a:rPr lang="en-US"/>
              <a:t>, describe a </a:t>
            </a:r>
            <a:r>
              <a:rPr lang="en-US" b="1"/>
              <a:t>finished</a:t>
            </a:r>
            <a:r>
              <a:rPr lang="en-US"/>
              <a:t> action.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sz="3200" b="1">
                <a:solidFill>
                  <a:schemeClr val="tx2"/>
                </a:solidFill>
              </a:rPr>
              <a:t>Perfect Continuous Tense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/>
              <a:t>		To combine the complete tenses and the incomplete tenses, to describe an action which </a:t>
            </a:r>
            <a:r>
              <a:rPr lang="en-US" b="1"/>
              <a:t>was in progress and then finished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 algn="just">
              <a:lnSpc>
                <a:spcPct val="90000"/>
              </a:lnSpc>
              <a:buFontTx/>
              <a:buNone/>
            </a:pPr>
            <a:endParaRPr lang="en-US"/>
          </a:p>
          <a:p>
            <a:pPr lvl="2" algn="just">
              <a:lnSpc>
                <a:spcPct val="90000"/>
              </a:lnSpc>
              <a:buFontTx/>
              <a:buNone/>
            </a:pPr>
            <a:endParaRPr lang="en-US" b="1"/>
          </a:p>
        </p:txBody>
      </p:sp>
      <p:sp>
        <p:nvSpPr>
          <p:cNvPr id="1127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91200" y="6324600"/>
            <a:ext cx="2438400" cy="5334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effectLst/>
              </a:rPr>
              <a:t>Here is a list of rules of these tenses:</a:t>
            </a:r>
          </a:p>
        </p:txBody>
      </p:sp>
      <p:graphicFrame>
        <p:nvGraphicFramePr>
          <p:cNvPr id="20536" name="Group 56"/>
          <p:cNvGraphicFramePr>
            <a:graphicFrameLocks noGrp="1"/>
          </p:cNvGraphicFramePr>
          <p:nvPr>
            <p:ph type="tbl" idx="1"/>
          </p:nvPr>
        </p:nvGraphicFramePr>
        <p:xfrm>
          <a:off x="0" y="1600200"/>
          <a:ext cx="8763000" cy="4456113"/>
        </p:xfrm>
        <a:graphic>
          <a:graphicData uri="http://schemas.openxmlformats.org/drawingml/2006/table">
            <a:tbl>
              <a:tblPr/>
              <a:tblGrid>
                <a:gridCol w="1614488"/>
                <a:gridCol w="1690687"/>
                <a:gridCol w="2074863"/>
                <a:gridCol w="1477962"/>
                <a:gridCol w="1905000"/>
              </a:tblGrid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Simple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Progressive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Perfect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Perfect Progressive Forms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Present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Ist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form + s /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am/is/are + Ist form + 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have/has + IIIrd form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have/has been + Ist form + 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IInd form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was/were + Ist form + 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had + IIIrd form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had been + Ist form + 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Future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will/shall + Ist form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will be + Ist form + 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will have + IIIrd form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will have been +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Ist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form +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ing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9" name="AutoShape 5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257800" y="6248400"/>
            <a:ext cx="3276600" cy="609600"/>
          </a:xfrm>
          <a:prstGeom prst="actionButtonBlank">
            <a:avLst/>
          </a:prstGeom>
          <a:solidFill>
            <a:srgbClr val="AECAE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CONTENTS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0"/>
            <a:ext cx="8243887" cy="1600200"/>
          </a:xfrm>
        </p:spPr>
        <p:txBody>
          <a:bodyPr/>
          <a:lstStyle/>
          <a:p>
            <a:r>
              <a:rPr lang="en-US" b="1">
                <a:effectLst/>
              </a:rPr>
              <a:t>Present Indefinite</a:t>
            </a:r>
            <a:r>
              <a:rPr lang="en-US" b="1" i="1">
                <a:effectLst/>
              </a:rPr>
              <a:t> </a:t>
            </a:r>
            <a:r>
              <a:rPr lang="en-US" b="1">
                <a:effectLst/>
              </a:rPr>
              <a:t>Tense</a:t>
            </a:r>
            <a:r>
              <a:rPr lang="en-US">
                <a:solidFill>
                  <a:schemeClr val="tx1"/>
                </a:solidFill>
                <a:effectLst/>
              </a:rPr>
              <a:t/>
            </a:r>
            <a:br>
              <a:rPr lang="en-US">
                <a:solidFill>
                  <a:schemeClr val="tx1"/>
                </a:solidFill>
                <a:effectLst/>
              </a:rPr>
            </a:b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/>
              <a:t>			The </a:t>
            </a:r>
            <a:r>
              <a:rPr lang="en-US" b="1"/>
              <a:t>simple present</a:t>
            </a:r>
            <a:r>
              <a:rPr lang="en-US"/>
              <a:t> is used to describe an action, an event, or condition that is occurring in the present, at the moment of speaking or writing. </a:t>
            </a:r>
          </a:p>
          <a:p>
            <a:pPr>
              <a:buFontTx/>
              <a:buNone/>
            </a:pPr>
            <a:r>
              <a:rPr lang="en-US"/>
              <a:t>For Example—</a:t>
            </a:r>
          </a:p>
          <a:p>
            <a:pPr>
              <a:buFontTx/>
              <a:buNone/>
            </a:pPr>
            <a:r>
              <a:rPr lang="en-US"/>
              <a:t>		I play.</a:t>
            </a:r>
          </a:p>
          <a:p>
            <a:pPr>
              <a:buFontTx/>
              <a:buNone/>
            </a:pPr>
            <a:r>
              <a:rPr lang="en-US"/>
              <a:t>		He / She plays.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350</TotalTime>
  <Words>248</Words>
  <Application>Microsoft Office PowerPoint</Application>
  <PresentationFormat>Экран (4:3)</PresentationFormat>
  <Paragraphs>162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Официальная</vt:lpstr>
      <vt:lpstr> Времена в английском языке</vt:lpstr>
      <vt:lpstr>CONTENTS</vt:lpstr>
      <vt:lpstr>INTRODUCTION</vt:lpstr>
      <vt:lpstr>Based on Time frame</vt:lpstr>
      <vt:lpstr>Слайд 5</vt:lpstr>
      <vt:lpstr>Based on Aspect</vt:lpstr>
      <vt:lpstr>Слайд 7</vt:lpstr>
      <vt:lpstr>Here is a list of rules of these tenses:</vt:lpstr>
      <vt:lpstr>Present Indefinite Tense </vt:lpstr>
      <vt:lpstr>Present Continuous Tense </vt:lpstr>
      <vt:lpstr> Present Perfect Tense </vt:lpstr>
      <vt:lpstr>Present Perfect Cont.Tense </vt:lpstr>
      <vt:lpstr>Past Indefinite Tense</vt:lpstr>
      <vt:lpstr>Past Continuous Tense</vt:lpstr>
      <vt:lpstr>Past Perfect Tense </vt:lpstr>
      <vt:lpstr>Past Perfect Cont.Tense</vt:lpstr>
      <vt:lpstr>Future Indefinite Tense</vt:lpstr>
      <vt:lpstr>Future Continuous Tense </vt:lpstr>
      <vt:lpstr>Future Perfect Tense </vt:lpstr>
      <vt:lpstr>Future Perfect Continuous Tense</vt:lpstr>
      <vt:lpstr>Here is a list of examples of these tenses and their definitions:</vt:lpstr>
      <vt:lpstr>Homework</vt:lpstr>
      <vt:lpstr>Thanks for attention </vt:lpstr>
    </vt:vector>
  </TitlesOfParts>
  <Company>ICT SOCIETY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HCL</dc:creator>
  <cp:lastModifiedBy>User</cp:lastModifiedBy>
  <cp:revision>15</cp:revision>
  <dcterms:created xsi:type="dcterms:W3CDTF">2006-09-12T07:44:49Z</dcterms:created>
  <dcterms:modified xsi:type="dcterms:W3CDTF">2017-11-06T14:52:03Z</dcterms:modified>
</cp:coreProperties>
</file>