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5" r:id="rId4"/>
    <p:sldId id="276" r:id="rId5"/>
    <p:sldId id="278" r:id="rId6"/>
    <p:sldId id="258" r:id="rId7"/>
    <p:sldId id="259" r:id="rId8"/>
    <p:sldId id="272" r:id="rId9"/>
    <p:sldId id="273" r:id="rId10"/>
    <p:sldId id="274" r:id="rId11"/>
    <p:sldId id="261" r:id="rId12"/>
    <p:sldId id="260" r:id="rId13"/>
    <p:sldId id="262" r:id="rId14"/>
    <p:sldId id="263" r:id="rId15"/>
    <p:sldId id="264" r:id="rId16"/>
    <p:sldId id="265" r:id="rId17"/>
    <p:sldId id="266" r:id="rId18"/>
    <p:sldId id="268" r:id="rId19"/>
    <p:sldId id="269" r:id="rId20"/>
    <p:sldId id="270" r:id="rId21"/>
    <p:sldId id="271" r:id="rId22"/>
    <p:sldId id="267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mersibo.ru/webinar/42003/broadcas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59832" y="548680"/>
            <a:ext cx="3188567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7620000" cy="4425355"/>
          </a:xfrm>
        </p:spPr>
        <p:txBody>
          <a:bodyPr>
            <a:normAutofit/>
          </a:bodyPr>
          <a:lstStyle/>
          <a:p>
            <a:pPr algn="ctr"/>
            <a:endParaRPr lang="ru-RU" sz="2400" dirty="0" smtClean="0">
              <a:hlinkClick r:id="rId2"/>
            </a:endParaRPr>
          </a:p>
          <a:p>
            <a:pPr algn="ctr"/>
            <a:endParaRPr lang="ru-RU" sz="2400" dirty="0">
              <a:hlinkClick r:id="rId2"/>
            </a:endParaRPr>
          </a:p>
          <a:p>
            <a:pPr algn="ctr"/>
            <a:r>
              <a:rPr lang="ru-RU" sz="2400" dirty="0" smtClean="0">
                <a:hlinkClick r:id="rId2"/>
              </a:rPr>
              <a:t>Тейпирование </a:t>
            </a:r>
            <a:r>
              <a:rPr lang="ru-RU" sz="2400" dirty="0">
                <a:hlinkClick r:id="rId2"/>
              </a:rPr>
              <a:t>при работе с речевыми </a:t>
            </a:r>
            <a:r>
              <a:rPr lang="ru-RU" sz="2400" dirty="0" smtClean="0">
                <a:hlinkClick r:id="rId2"/>
              </a:rPr>
              <a:t>нарушениями</a:t>
            </a:r>
            <a:r>
              <a:rPr lang="ru-RU" sz="2400" dirty="0">
                <a:hlinkClick r:id="rId2"/>
              </a:rPr>
              <a:t>. Комбинированные техники в работе </a:t>
            </a:r>
            <a:r>
              <a:rPr lang="ru-RU" sz="2400" dirty="0" smtClean="0">
                <a:hlinkClick r:id="rId2"/>
              </a:rPr>
              <a:t>логопеда</a:t>
            </a:r>
            <a:endParaRPr lang="ru-RU" sz="2400" dirty="0" smtClean="0"/>
          </a:p>
          <a:p>
            <a:pPr algn="r"/>
            <a:r>
              <a:rPr lang="ru-RU" sz="1600" b="0" dirty="0" smtClean="0">
                <a:solidFill>
                  <a:schemeClr val="accent2">
                    <a:lumMod val="75000"/>
                  </a:schemeClr>
                </a:solidFill>
              </a:rPr>
              <a:t>Учитель-логопед </a:t>
            </a:r>
          </a:p>
          <a:p>
            <a:pPr algn="r"/>
            <a:r>
              <a:rPr lang="ru-RU" sz="1600" b="0" dirty="0" smtClean="0">
                <a:solidFill>
                  <a:schemeClr val="accent2">
                    <a:lumMod val="75000"/>
                  </a:schemeClr>
                </a:solidFill>
              </a:rPr>
              <a:t>МАДОУ ДС №73 «Мишутка»</a:t>
            </a:r>
          </a:p>
          <a:p>
            <a:pPr algn="r"/>
            <a:r>
              <a:rPr lang="ru-RU" sz="1600" b="0" dirty="0" smtClean="0">
                <a:solidFill>
                  <a:schemeClr val="accent2">
                    <a:lumMod val="75000"/>
                  </a:schemeClr>
                </a:solidFill>
              </a:rPr>
              <a:t>Маслова Е.В.</a:t>
            </a:r>
            <a:endParaRPr lang="ru-RU" sz="1600" b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764704"/>
            <a:ext cx="3528392" cy="19847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778" y="4299160"/>
            <a:ext cx="3061946" cy="20441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1802" y="4143380"/>
            <a:ext cx="2209428" cy="22094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09003" y="116632"/>
            <a:ext cx="57161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2">
                    <a:lumMod val="75000"/>
                  </a:schemeClr>
                </a:solidFill>
              </a:rPr>
              <a:t>Муниципальное автономное дошкольное образовательное учреждение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2">
                    <a:lumMod val="75000"/>
                  </a:schemeClr>
                </a:solidFill>
              </a:rPr>
              <a:t>детский сад №73 «Мишутка»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2">
                    <a:lumMod val="75000"/>
                  </a:schemeClr>
                </a:solidFill>
              </a:rPr>
              <a:t>Старооскольского городского округа Белгородской области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779912" y="6281468"/>
            <a:ext cx="1746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Декабрь 2020г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376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604224" cy="392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3933055"/>
            <a:ext cx="4997848" cy="281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89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2016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 логопедической практике тейпы помогают</a:t>
            </a:r>
            <a:r>
              <a:rPr lang="ru-RU" b="1" dirty="0" smtClean="0"/>
              <a:t>:</a:t>
            </a:r>
          </a:p>
          <a:p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улучшить функции губ (накладываются на круговую мышцу рта);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нормализовать подвижность челюстных суставов, открывание рта и процесс глотания (область наложения ленты — подбородочно-подъязычная мышца), используются при </a:t>
            </a:r>
            <a:r>
              <a:rPr lang="ru-RU" dirty="0" err="1"/>
              <a:t>гиперсаливации</a:t>
            </a:r>
            <a:r>
              <a:rPr lang="ru-RU" dirty="0"/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улучшить подвижность гортани (тейпы накладывают на грудинно-подъязычную мышцу для снятия ее напряжения);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стабилизировать нижнюю челюсть.</a:t>
            </a:r>
          </a:p>
          <a:p>
            <a:pPr lvl="0"/>
            <a:endParaRPr lang="ru-RU" dirty="0"/>
          </a:p>
          <a:p>
            <a:r>
              <a:rPr lang="ru-RU" dirty="0"/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852936"/>
            <a:ext cx="5110264" cy="341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036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5" y="535613"/>
            <a:ext cx="74168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Кинезиотейпирование не используется в случае: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дерматологических заболеваний;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нарушения целостности кожи;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незаживших рубцов;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аллергии на акрил (хлопковая лента имеет акриловый слой для удобной фиксации на теле).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2399906"/>
            <a:ext cx="5084043" cy="351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824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730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Показания к </a:t>
            </a:r>
            <a:r>
              <a:rPr lang="ru-RU" sz="2400" b="1" dirty="0" err="1" smtClean="0"/>
              <a:t>тейпированию</a:t>
            </a:r>
            <a:r>
              <a:rPr lang="ru-RU" sz="2400" b="1" dirty="0" smtClean="0"/>
              <a:t> круговой мышце рта: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628800"/>
            <a:ext cx="749660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Нарушения тонуса круговой мышцы рта( </a:t>
            </a:r>
            <a:r>
              <a:rPr lang="ru-RU" b="1" dirty="0" err="1" smtClean="0"/>
              <a:t>гипо</a:t>
            </a:r>
            <a:r>
              <a:rPr lang="ru-RU" b="1" dirty="0" smtClean="0"/>
              <a:t> и </a:t>
            </a:r>
            <a:r>
              <a:rPr lang="ru-RU" b="1" dirty="0" err="1" smtClean="0"/>
              <a:t>гипер</a:t>
            </a:r>
            <a:r>
              <a:rPr lang="ru-RU" b="1" dirty="0" smtClean="0"/>
              <a:t>-тонус)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Ротовой тип дыхания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Инфантильное глотание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err="1" smtClean="0"/>
              <a:t>Гиперсаливация</a:t>
            </a:r>
            <a:endParaRPr lang="ru-RU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Нарушение подвижности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Послеоперационные рубцы(</a:t>
            </a:r>
            <a:r>
              <a:rPr lang="ru-RU" b="1" dirty="0" err="1" smtClean="0"/>
              <a:t>ринолалия</a:t>
            </a:r>
            <a:r>
              <a:rPr lang="ru-RU" b="1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Грубые укороченные уздечки верхней и нижней губы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3789040"/>
            <a:ext cx="376237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10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66888"/>
            <a:ext cx="71342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Использование </a:t>
            </a:r>
            <a:r>
              <a:rPr lang="ru-RU" sz="2400" b="1" dirty="0" err="1" smtClean="0"/>
              <a:t>тейпирования</a:t>
            </a:r>
            <a:r>
              <a:rPr lang="ru-RU" sz="2400" b="1" dirty="0" smtClean="0"/>
              <a:t> </a:t>
            </a:r>
          </a:p>
          <a:p>
            <a:r>
              <a:rPr lang="ru-RU" sz="2400" b="1" dirty="0" smtClean="0"/>
              <a:t>в комплексе с артикуляционной гимнастикой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7" y="1772816"/>
            <a:ext cx="772756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Наложение аппликаций на различные артикуляционные мышцы </a:t>
            </a:r>
          </a:p>
          <a:p>
            <a:r>
              <a:rPr lang="ru-RU" b="1" u="sng" dirty="0" smtClean="0"/>
              <a:t>во время проведения артикуляционной гимнастики дают:</a:t>
            </a:r>
          </a:p>
          <a:p>
            <a:endParaRPr lang="ru-RU" b="1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Улучшение качества и точности движения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Помогают сформировать уклады для постановки звуков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Работают как </a:t>
            </a:r>
            <a:r>
              <a:rPr lang="ru-RU" b="1" dirty="0" err="1" smtClean="0"/>
              <a:t>миофункциональная</a:t>
            </a:r>
            <a:r>
              <a:rPr lang="ru-RU" b="1" dirty="0" smtClean="0"/>
              <a:t> нагрузка при выполнении</a:t>
            </a:r>
          </a:p>
          <a:p>
            <a:r>
              <a:rPr lang="ru-RU" b="1" dirty="0" smtClean="0"/>
              <a:t> движений в зоне наложения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666520"/>
            <a:ext cx="2903448" cy="290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657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39388"/>
            <a:ext cx="8052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Нейросенсорное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тейпирование</a:t>
            </a:r>
            <a:r>
              <a:rPr lang="ru-RU" sz="2400" b="1" dirty="0" smtClean="0"/>
              <a:t> (</a:t>
            </a:r>
            <a:r>
              <a:rPr lang="ru-RU" sz="2400" b="1" dirty="0" err="1" smtClean="0"/>
              <a:t>нейростимуляция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534166"/>
            <a:ext cx="87710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Проводится для стимуляции рецепторов в коже, улучшения понимания</a:t>
            </a:r>
          </a:p>
          <a:p>
            <a:r>
              <a:rPr lang="ru-RU" b="1" dirty="0" smtClean="0"/>
              <a:t>состояния схемы тела, выделения определенных зон ( руки , ноги и т.д.),</a:t>
            </a:r>
          </a:p>
          <a:p>
            <a:r>
              <a:rPr lang="ru-RU" b="1" dirty="0" smtClean="0"/>
              <a:t>положения в пространстве , тактильной чувствительности.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2641189"/>
            <a:ext cx="5940152" cy="334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6520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2181" y="332656"/>
            <a:ext cx="5526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Использование </a:t>
            </a:r>
            <a:r>
              <a:rPr lang="ru-RU" sz="2000" b="1" dirty="0" err="1" smtClean="0"/>
              <a:t>тейпирования</a:t>
            </a:r>
            <a:endParaRPr lang="ru-RU" sz="2000" b="1" dirty="0" smtClean="0"/>
          </a:p>
          <a:p>
            <a:r>
              <a:rPr lang="ru-RU" sz="2000" b="1" dirty="0" smtClean="0"/>
              <a:t> в комплексе с мозжечковой стимуляцией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628800"/>
            <a:ext cx="8645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При работе на различных балансирах тейпы накладываются </a:t>
            </a:r>
          </a:p>
          <a:p>
            <a:r>
              <a:rPr lang="ru-RU" b="1" dirty="0" smtClean="0"/>
              <a:t>на голеностопный сустав и подъязычную зону . Происходи дополнительная  стимуляция вестибулярного аппарата. Быстрее происходит адаптация к работе и эффективнее выполнение упражнений.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2996952"/>
            <a:ext cx="3140968" cy="3140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4975" y="2996952"/>
            <a:ext cx="2114454" cy="17655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1974" y="4498223"/>
            <a:ext cx="2161691" cy="161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3380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99614"/>
            <a:ext cx="49060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Использование </a:t>
            </a:r>
            <a:r>
              <a:rPr lang="ru-RU" sz="2400" b="1" dirty="0" err="1" smtClean="0"/>
              <a:t>тейпирования</a:t>
            </a:r>
            <a:r>
              <a:rPr lang="ru-RU" sz="2400" b="1" dirty="0" smtClean="0"/>
              <a:t> </a:t>
            </a:r>
          </a:p>
          <a:p>
            <a:r>
              <a:rPr lang="ru-RU" sz="2400" b="1" dirty="0" smtClean="0"/>
              <a:t>с логопедическим массажем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684872"/>
            <a:ext cx="8424935" cy="34163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В целях подготовки к логопедическому массажу ( при высоком мышечном тонусе, при наличии большого количества </a:t>
            </a:r>
            <a:r>
              <a:rPr lang="ru-RU" b="1" dirty="0" err="1" smtClean="0"/>
              <a:t>тригерных</a:t>
            </a:r>
            <a:r>
              <a:rPr lang="ru-RU" b="1" dirty="0" smtClean="0"/>
              <a:t> точек в зоне проведения массажа, выраженной болезненности зоны, где должно производиться  массажное воздействие, при высоком рвотном рефлексе и , как следствие невозможности проведения массажа в полости рта.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После логопедического массажа для продления и закрепления эффекта, которое происходит за счет улучшения микроциркуляции в тканях, стимуляции рецепторов в коже, а так же при естественных движениях лицевой мускулатуры –тейп, за счет своей эластичности, осуществляет круглосуточный массаж зоны, куда он наклеен.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4869160"/>
            <a:ext cx="2512416" cy="16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147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635315"/>
            <a:ext cx="7488832" cy="558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4858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9949" y="711362"/>
            <a:ext cx="7684499" cy="571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634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20688"/>
            <a:ext cx="8471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Логопедическое</a:t>
            </a:r>
            <a:r>
              <a:rPr lang="ru-RU" dirty="0"/>
              <a:t> </a:t>
            </a:r>
            <a:r>
              <a:rPr lang="ru-RU" b="1" dirty="0"/>
              <a:t>тейпирование</a:t>
            </a:r>
            <a:r>
              <a:rPr lang="ru-RU" dirty="0"/>
              <a:t>. </a:t>
            </a:r>
            <a:r>
              <a:rPr lang="ru-RU" b="1" dirty="0"/>
              <a:t>Кинезиотейпирование</a:t>
            </a:r>
            <a:r>
              <a:rPr lang="ru-RU" dirty="0"/>
              <a:t> — </a:t>
            </a:r>
            <a:endParaRPr lang="ru-RU" dirty="0" smtClean="0"/>
          </a:p>
          <a:p>
            <a:r>
              <a:rPr lang="ru-RU" dirty="0" smtClean="0"/>
              <a:t>это</a:t>
            </a:r>
            <a:r>
              <a:rPr lang="ru-RU" dirty="0"/>
              <a:t> метод симптоматического </a:t>
            </a:r>
            <a:r>
              <a:rPr lang="ru-RU" dirty="0" smtClean="0"/>
              <a:t>лечения, профилактики </a:t>
            </a:r>
            <a:r>
              <a:rPr lang="ru-RU" dirty="0"/>
              <a:t>и реабилитации мышц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связочного аппарата человека.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916832"/>
            <a:ext cx="6732240" cy="378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541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60609"/>
            <a:ext cx="7776863" cy="582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5559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316"/>
            <a:ext cx="7704856" cy="5733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5024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404663"/>
            <a:ext cx="288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Важно знать, что: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331707"/>
            <a:ext cx="914442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err="1" smtClean="0"/>
              <a:t>Кинезиотейпирование</a:t>
            </a:r>
            <a:r>
              <a:rPr lang="ru-RU" b="1" dirty="0" smtClean="0"/>
              <a:t> имеет показания и противопоказания к</a:t>
            </a:r>
          </a:p>
          <a:p>
            <a:r>
              <a:rPr lang="ru-RU" b="1" dirty="0" smtClean="0"/>
              <a:t> использованию.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Необходимо знать правила наложения и снятия аппликации.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При наложении аппликации правильно работать с натяжением тейпа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Использование </a:t>
            </a:r>
            <a:r>
              <a:rPr lang="ru-RU" b="1" dirty="0" err="1" smtClean="0"/>
              <a:t>тейпирования</a:t>
            </a:r>
            <a:r>
              <a:rPr lang="ru-RU" b="1" dirty="0" smtClean="0"/>
              <a:t> дает хороший результат при использовании</a:t>
            </a:r>
          </a:p>
          <a:p>
            <a:r>
              <a:rPr lang="ru-RU" b="1" dirty="0" smtClean="0"/>
              <a:t> вместе с логопедическим массажем и </a:t>
            </a:r>
            <a:r>
              <a:rPr lang="ru-RU" b="1" dirty="0" err="1" smtClean="0"/>
              <a:t>миофункциональными</a:t>
            </a:r>
            <a:r>
              <a:rPr lang="ru-RU" b="1" dirty="0" smtClean="0"/>
              <a:t> аппаратами:</a:t>
            </a:r>
          </a:p>
          <a:p>
            <a:r>
              <a:rPr lang="ru-RU" b="1" dirty="0" err="1"/>
              <a:t>т</a:t>
            </a:r>
            <a:r>
              <a:rPr lang="ru-RU" b="1" dirty="0" err="1" smtClean="0"/>
              <a:t>рейнерами</a:t>
            </a:r>
            <a:r>
              <a:rPr lang="ru-RU" b="1" dirty="0" smtClean="0"/>
              <a:t> и вестибулярными пластинами.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2682" y="3557348"/>
            <a:ext cx="4355890" cy="290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844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topict.ru/wp-content/uploads/2019/06/spasibo-za-vnimanie-62-kartinki-dlya-prezentacii-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79"/>
            <a:ext cx="7715304" cy="57864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4194" y="980728"/>
            <a:ext cx="6556158" cy="473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8842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404" y="548680"/>
            <a:ext cx="7645012" cy="5645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3267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6268" y="3026682"/>
            <a:ext cx="2199058" cy="14680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511039"/>
            <a:ext cx="2777528" cy="16718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4494773"/>
            <a:ext cx="2060848" cy="20608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799" y="2213191"/>
            <a:ext cx="2866120" cy="19088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404664"/>
            <a:ext cx="74168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Тейпы</a:t>
            </a:r>
            <a:r>
              <a:rPr lang="ru-RU" dirty="0"/>
              <a:t> – это эластичные ленты из </a:t>
            </a:r>
            <a:r>
              <a:rPr lang="ru-RU" dirty="0" smtClean="0"/>
              <a:t>хлопка , нейлона или искусственного шелка , </a:t>
            </a:r>
            <a:r>
              <a:rPr lang="ru-RU" dirty="0"/>
              <a:t>которые способны пропускать воздух и влагу. Они обладают практически той же способностью растягиваться, что и человеческая кожа. На ленты наносится акриловое </a:t>
            </a:r>
            <a:r>
              <a:rPr lang="ru-RU" dirty="0" err="1"/>
              <a:t>термоактивное</a:t>
            </a:r>
            <a:r>
              <a:rPr lang="ru-RU" dirty="0"/>
              <a:t> покрытие, в результате чего прогревается тот участок тканей, на который наклеивается тейп.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0822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621500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Тейпирование при речевых нарушениях </a:t>
            </a:r>
            <a:endParaRPr lang="ru-RU" b="1" dirty="0" smtClean="0"/>
          </a:p>
          <a:p>
            <a:r>
              <a:rPr lang="ru-RU" b="1" dirty="0" smtClean="0"/>
              <a:t>используется </a:t>
            </a:r>
            <a:r>
              <a:rPr lang="ru-RU" b="1" dirty="0"/>
              <a:t>в следующих проблемах</a:t>
            </a:r>
            <a:r>
              <a:rPr lang="ru-RU" b="1" dirty="0" smtClean="0"/>
              <a:t>:</a:t>
            </a:r>
          </a:p>
          <a:p>
            <a:endParaRPr lang="ru-RU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полуоткрытый рот, нарушение носового дыхания и </a:t>
            </a:r>
            <a:r>
              <a:rPr lang="ru-RU" dirty="0" err="1"/>
              <a:t>гипотонус</a:t>
            </a:r>
            <a:r>
              <a:rPr lang="ru-RU" dirty="0"/>
              <a:t> мышц ВНЧС;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err="1"/>
              <a:t>гиперсаливация</a:t>
            </a:r>
            <a:r>
              <a:rPr lang="ru-RU" dirty="0"/>
              <a:t> (слюнотечение);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инфантильный тип глотания;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нарушение жевания;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затруднение произношения из-за слабого тонуса мышц губ и щек;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тейпы осуществляют «запуск» речи при ЗРР и ЗПРР у ребенка;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нарушение общей и мелкой моторики;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тейпы помогают сформировать диафрагмальный тип дыхания;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парезах и невритах;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птозах;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комплексной реабилитации пациентов, перенесших инсульт.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3071" y="4437112"/>
            <a:ext cx="2414739" cy="10489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8530" y="1693460"/>
            <a:ext cx="2062622" cy="20626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29261" y="188640"/>
            <a:ext cx="2048549" cy="13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66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788" y="620688"/>
            <a:ext cx="82206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Механизм воздействия </a:t>
            </a:r>
            <a:r>
              <a:rPr lang="ru-RU" sz="2000" b="1" dirty="0" err="1"/>
              <a:t>тейпирования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на </a:t>
            </a:r>
            <a:r>
              <a:rPr lang="ru-RU" sz="2000" b="1" dirty="0"/>
              <a:t>речевую мускулатуру: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Эффект </a:t>
            </a:r>
            <a:r>
              <a:rPr lang="ru-RU" sz="2000" dirty="0"/>
              <a:t>«раздражения рецепторов». </a:t>
            </a:r>
            <a:endParaRPr lang="ru-RU" sz="20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Эффект </a:t>
            </a:r>
            <a:r>
              <a:rPr lang="ru-RU" sz="2000" dirty="0"/>
              <a:t>«</a:t>
            </a:r>
            <a:r>
              <a:rPr lang="ru-RU" sz="2000" dirty="0" err="1"/>
              <a:t>лифтинга</a:t>
            </a:r>
            <a:r>
              <a:rPr lang="ru-RU" sz="2000" dirty="0"/>
              <a:t>» </a:t>
            </a:r>
            <a:endParaRPr lang="ru-RU" sz="20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Эффект </a:t>
            </a:r>
            <a:r>
              <a:rPr lang="ru-RU" sz="2000" dirty="0"/>
              <a:t>«дискомфортного натяжения</a:t>
            </a:r>
            <a:r>
              <a:rPr lang="ru-RU" sz="2000" dirty="0" smtClean="0"/>
              <a:t>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3428998"/>
            <a:ext cx="4572000" cy="284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651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786621" cy="3529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12976"/>
            <a:ext cx="485775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7523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543" y="476672"/>
            <a:ext cx="6263673" cy="4281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577529"/>
            <a:ext cx="3168005" cy="228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1193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453</TotalTime>
  <Words>586</Words>
  <Application>Microsoft Office PowerPoint</Application>
  <PresentationFormat>Экран (4:3)</PresentationFormat>
  <Paragraphs>86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Главная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28</cp:revision>
  <dcterms:created xsi:type="dcterms:W3CDTF">2020-11-14T10:08:09Z</dcterms:created>
  <dcterms:modified xsi:type="dcterms:W3CDTF">2023-04-02T12:48:25Z</dcterms:modified>
</cp:coreProperties>
</file>