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8" r:id="rId2"/>
    <p:sldId id="280" r:id="rId3"/>
    <p:sldId id="268" r:id="rId4"/>
    <p:sldId id="286" r:id="rId5"/>
    <p:sldId id="281" r:id="rId6"/>
    <p:sldId id="277" r:id="rId7"/>
    <p:sldId id="287" r:id="rId8"/>
    <p:sldId id="282" r:id="rId9"/>
    <p:sldId id="285" r:id="rId10"/>
    <p:sldId id="259" r:id="rId11"/>
    <p:sldId id="264" r:id="rId12"/>
    <p:sldId id="266" r:id="rId13"/>
    <p:sldId id="283" r:id="rId14"/>
    <p:sldId id="269" r:id="rId15"/>
    <p:sldId id="260" r:id="rId16"/>
    <p:sldId id="272" r:id="rId17"/>
    <p:sldId id="270" r:id="rId18"/>
    <p:sldId id="261" r:id="rId19"/>
    <p:sldId id="263" r:id="rId20"/>
    <p:sldId id="265" r:id="rId21"/>
    <p:sldId id="267" r:id="rId22"/>
    <p:sldId id="274" r:id="rId23"/>
    <p:sldId id="273" r:id="rId2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  <a:srgbClr val="FF33CC"/>
    <a:srgbClr val="FF5050"/>
    <a:srgbClr val="CC3399"/>
    <a:srgbClr val="66FF66"/>
    <a:srgbClr val="FF99CC"/>
    <a:srgbClr val="FF9966"/>
    <a:srgbClr val="0080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96" autoAdjust="0"/>
    <p:restoredTop sz="94737" autoAdjust="0"/>
  </p:normalViewPr>
  <p:slideViewPr>
    <p:cSldViewPr snapToGrid="0">
      <p:cViewPr varScale="1">
        <p:scale>
          <a:sx n="87" d="100"/>
          <a:sy n="87" d="100"/>
        </p:scale>
        <p:origin x="660" y="6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D8F3C-8EAB-4C21-8BC1-466D03F10AF3}" type="datetimeFigureOut">
              <a:rPr lang="ru-RU" smtClean="0"/>
              <a:pPr/>
              <a:t>30.09.2018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D188D-1DCA-42FF-A0FF-C501931DFD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45068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D8F3C-8EAB-4C21-8BC1-466D03F10AF3}" type="datetimeFigureOut">
              <a:rPr lang="ru-RU" smtClean="0"/>
              <a:pPr/>
              <a:t>30.09.2018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D188D-1DCA-42FF-A0FF-C501931DFD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0087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D8F3C-8EAB-4C21-8BC1-466D03F10AF3}" type="datetimeFigureOut">
              <a:rPr lang="ru-RU" smtClean="0"/>
              <a:pPr/>
              <a:t>30.09.2018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D188D-1DCA-42FF-A0FF-C501931DFD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6535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D8F3C-8EAB-4C21-8BC1-466D03F10AF3}" type="datetimeFigureOut">
              <a:rPr lang="ru-RU" smtClean="0"/>
              <a:pPr/>
              <a:t>30.09.2018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D188D-1DCA-42FF-A0FF-C501931DFD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75364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D8F3C-8EAB-4C21-8BC1-466D03F10AF3}" type="datetimeFigureOut">
              <a:rPr lang="ru-RU" smtClean="0"/>
              <a:pPr/>
              <a:t>30.09.2018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D188D-1DCA-42FF-A0FF-C501931DFD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014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D8F3C-8EAB-4C21-8BC1-466D03F10AF3}" type="datetimeFigureOut">
              <a:rPr lang="ru-RU" smtClean="0"/>
              <a:pPr/>
              <a:t>30.09.2018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D188D-1DCA-42FF-A0FF-C501931DFD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8506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D8F3C-8EAB-4C21-8BC1-466D03F10AF3}" type="datetimeFigureOut">
              <a:rPr lang="ru-RU" smtClean="0"/>
              <a:pPr/>
              <a:t>30.09.2018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D188D-1DCA-42FF-A0FF-C501931DFD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39183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D8F3C-8EAB-4C21-8BC1-466D03F10AF3}" type="datetimeFigureOut">
              <a:rPr lang="ru-RU" smtClean="0"/>
              <a:pPr/>
              <a:t>30.09.2018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D188D-1DCA-42FF-A0FF-C501931DFD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69146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D8F3C-8EAB-4C21-8BC1-466D03F10AF3}" type="datetimeFigureOut">
              <a:rPr lang="ru-RU" smtClean="0"/>
              <a:pPr/>
              <a:t>30.09.2018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D188D-1DCA-42FF-A0FF-C501931DFD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9471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D8F3C-8EAB-4C21-8BC1-466D03F10AF3}" type="datetimeFigureOut">
              <a:rPr lang="ru-RU" smtClean="0"/>
              <a:pPr/>
              <a:t>30.09.2018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D188D-1DCA-42FF-A0FF-C501931DFD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86427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D8F3C-8EAB-4C21-8BC1-466D03F10AF3}" type="datetimeFigureOut">
              <a:rPr lang="ru-RU" smtClean="0"/>
              <a:pPr/>
              <a:t>30.09.2018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D188D-1DCA-42FF-A0FF-C501931DFD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8669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6600">
            <a:alpha val="8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ED8F3C-8EAB-4C21-8BC1-466D03F10AF3}" type="datetimeFigureOut">
              <a:rPr lang="ru-RU" smtClean="0"/>
              <a:pPr/>
              <a:t>30.09.2018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AD188D-1DCA-42FF-A0FF-C501931DFD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2134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7" Type="http://schemas.openxmlformats.org/officeDocument/2006/relationships/image" Target="../media/image5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8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632675" cy="694062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24214" y="442094"/>
            <a:ext cx="522213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ВОЗРАСТНЫЕ ОСОБЕННОСТИ</a:t>
            </a:r>
            <a:endParaRPr lang="en-US" sz="3200" dirty="0" smtClean="0">
              <a:solidFill>
                <a:srgbClr val="002060"/>
              </a:solidFill>
            </a:endParaRPr>
          </a:p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 ДЕТЕЙ 2-3 ЛЕТ</a:t>
            </a:r>
          </a:p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Адаптация к ДОУ.</a:t>
            </a:r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3848" y="2737692"/>
            <a:ext cx="5844451" cy="38963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0527" y="2699133"/>
            <a:ext cx="2648946" cy="3973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0621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40676" y="0"/>
            <a:ext cx="12632675" cy="694062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46759" y="221697"/>
            <a:ext cx="77478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8000"/>
                </a:solidFill>
              </a:rPr>
              <a:t>С помощью специально подобранных дидактических игр</a:t>
            </a:r>
          </a:p>
          <a:p>
            <a:r>
              <a:rPr lang="ru-RU" dirty="0" smtClean="0">
                <a:solidFill>
                  <a:srgbClr val="008000"/>
                </a:solidFill>
              </a:rPr>
              <a:t>ребенок знакомится с сенсорными эталонами: </a:t>
            </a:r>
            <a:endParaRPr lang="en-US" dirty="0" smtClean="0">
              <a:solidFill>
                <a:srgbClr val="008000"/>
              </a:solidFill>
            </a:endParaRPr>
          </a:p>
          <a:p>
            <a:r>
              <a:rPr lang="ru-RU" dirty="0" smtClean="0">
                <a:solidFill>
                  <a:srgbClr val="008000"/>
                </a:solidFill>
              </a:rPr>
              <a:t>цветом и формой….</a:t>
            </a:r>
            <a:endParaRPr lang="ru-RU" dirty="0">
              <a:solidFill>
                <a:srgbClr val="008000"/>
              </a:solidFill>
            </a:endParaRPr>
          </a:p>
        </p:txBody>
      </p:sp>
      <p:pic>
        <p:nvPicPr>
          <p:cNvPr id="4" name="Рисунок 3" descr="DPP589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2871" y="2290054"/>
            <a:ext cx="3024553" cy="4536830"/>
          </a:xfrm>
          <a:prstGeom prst="rect">
            <a:avLst/>
          </a:prstGeom>
        </p:spPr>
      </p:pic>
      <p:pic>
        <p:nvPicPr>
          <p:cNvPr id="5" name="Рисунок 4" descr="DPP602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5661" y="3701479"/>
            <a:ext cx="4518961" cy="301264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88925" y="779408"/>
            <a:ext cx="4296577" cy="2864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9903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632675" cy="694062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742673" y="622821"/>
            <a:ext cx="75282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008000"/>
                </a:solidFill>
              </a:rPr>
              <a:t>А так же для малышей организуются специальные игры – занятия, </a:t>
            </a:r>
          </a:p>
          <a:p>
            <a:r>
              <a:rPr lang="ru-RU" sz="2000" dirty="0" smtClean="0">
                <a:solidFill>
                  <a:srgbClr val="008000"/>
                </a:solidFill>
              </a:rPr>
              <a:t>продолжительность которых 9 минут</a:t>
            </a:r>
            <a:endParaRPr lang="ru-RU" sz="2000" dirty="0">
              <a:solidFill>
                <a:srgbClr val="008000"/>
              </a:solidFill>
            </a:endParaRPr>
          </a:p>
        </p:txBody>
      </p:sp>
      <p:pic>
        <p:nvPicPr>
          <p:cNvPr id="6" name="Рисунок 5" descr="DPP601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99072" y="1582925"/>
            <a:ext cx="3164644" cy="2109763"/>
          </a:xfrm>
          <a:prstGeom prst="rect">
            <a:avLst/>
          </a:prstGeom>
        </p:spPr>
      </p:pic>
      <p:pic>
        <p:nvPicPr>
          <p:cNvPr id="8" name="Рисунок 7" descr="DPP606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2611" y="3881821"/>
            <a:ext cx="4106537" cy="273769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5051" y="2754218"/>
            <a:ext cx="5797943" cy="3865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736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40676" y="0"/>
            <a:ext cx="12632675" cy="694062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308955" y="386407"/>
            <a:ext cx="66473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>В этом возрасте у детей активно развивается воображение</a:t>
            </a:r>
            <a:endParaRPr lang="ru-RU" sz="2000" dirty="0">
              <a:solidFill>
                <a:srgbClr val="002060"/>
              </a:solidFill>
            </a:endParaRPr>
          </a:p>
          <a:p>
            <a:r>
              <a:rPr lang="ru-RU" sz="2000" dirty="0" smtClean="0">
                <a:solidFill>
                  <a:srgbClr val="002060"/>
                </a:solidFill>
              </a:rPr>
              <a:t>Игра поезд</a:t>
            </a:r>
            <a:r>
              <a:rPr lang="ru-RU" sz="2000" dirty="0">
                <a:solidFill>
                  <a:srgbClr val="002060"/>
                </a:solidFill>
              </a:rPr>
              <a:t>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67769" y="1480700"/>
            <a:ext cx="7683804" cy="5122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4133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40676" y="0"/>
            <a:ext cx="12632675" cy="694062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870815" y="318584"/>
            <a:ext cx="880113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B050"/>
                </a:solidFill>
              </a:rPr>
              <a:t>Речь</a:t>
            </a:r>
          </a:p>
          <a:p>
            <a:endParaRPr lang="ru-RU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4219312" y="888570"/>
            <a:ext cx="44087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Период интенсивного формирования речи</a:t>
            </a:r>
          </a:p>
          <a:p>
            <a:r>
              <a:rPr lang="ru-RU" dirty="0" smtClean="0"/>
              <a:t>Период понимания речи взрослого  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7383" y="2769863"/>
            <a:ext cx="5843989" cy="389599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28083" y="1809672"/>
            <a:ext cx="3247205" cy="4870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608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40676" y="0"/>
            <a:ext cx="12632675" cy="694062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487699" y="613238"/>
            <a:ext cx="591450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Правильно организованная прогулка создает все условия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для ознакомления ребенка с окружающим миром.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Осенью листья падают с деревьев.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Из песка можно строить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Снег холодный мокрый и скользкий.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26421" y="277177"/>
            <a:ext cx="2430666" cy="364599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2295" y="4207346"/>
            <a:ext cx="3673667" cy="244911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1896" y="3184914"/>
            <a:ext cx="2314362" cy="347154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4957" y="2971315"/>
            <a:ext cx="2456761" cy="3685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358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40676" y="0"/>
            <a:ext cx="12632675" cy="694062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184342" y="461132"/>
            <a:ext cx="407361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B050"/>
                </a:solidFill>
              </a:rPr>
              <a:t>Развитие </a:t>
            </a:r>
          </a:p>
          <a:p>
            <a:pPr algn="ctr"/>
            <a:r>
              <a:rPr lang="ru-RU" sz="2800" dirty="0" smtClean="0">
                <a:solidFill>
                  <a:srgbClr val="00B050"/>
                </a:solidFill>
              </a:rPr>
              <a:t>творческих способностей</a:t>
            </a:r>
            <a:endParaRPr lang="ru-RU" sz="2800" dirty="0">
              <a:solidFill>
                <a:srgbClr val="00B05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30369" y="3493613"/>
            <a:ext cx="4262379" cy="319678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7900" y="461132"/>
            <a:ext cx="4103477" cy="273565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0472" y="3119722"/>
            <a:ext cx="2380450" cy="3570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4164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40676" y="0"/>
            <a:ext cx="12632675" cy="694062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38450" y="284744"/>
            <a:ext cx="621330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Формирование культурно-гигиенических навыков</a:t>
            </a:r>
          </a:p>
          <a:p>
            <a:r>
              <a:rPr lang="ru-RU" dirty="0"/>
              <a:t> </a:t>
            </a:r>
            <a:r>
              <a:rPr lang="ru-RU" dirty="0" smtClean="0"/>
              <a:t>с их формированием у детей появляется чувство опрятности</a:t>
            </a:r>
          </a:p>
          <a:p>
            <a:r>
              <a:rPr lang="ru-RU" dirty="0" smtClean="0"/>
              <a:t> и желание быть чистым и красивым.</a:t>
            </a:r>
            <a:endParaRPr lang="ru-RU" dirty="0"/>
          </a:p>
        </p:txBody>
      </p:sp>
      <p:pic>
        <p:nvPicPr>
          <p:cNvPr id="6" name="Рисунок 5" descr="DPP617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8217" y="3117773"/>
            <a:ext cx="4645269" cy="3096846"/>
          </a:xfrm>
          <a:prstGeom prst="rect">
            <a:avLst/>
          </a:prstGeom>
        </p:spPr>
      </p:pic>
      <p:pic>
        <p:nvPicPr>
          <p:cNvPr id="7" name="Рисунок 6" descr="DPP616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9431" y="4180523"/>
            <a:ext cx="3935438" cy="262362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19426" y="1121306"/>
            <a:ext cx="4189994" cy="2793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4762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40676" y="0"/>
            <a:ext cx="12632675" cy="694062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679634" y="1031899"/>
            <a:ext cx="710290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 этом возрасте дети уже могут самостоятельно снимать и одевать </a:t>
            </a:r>
          </a:p>
          <a:p>
            <a:r>
              <a:rPr lang="ru-RU" dirty="0" smtClean="0"/>
              <a:t>некоторые предметы одежды. Есть ложкой самостоятельно. </a:t>
            </a:r>
          </a:p>
          <a:p>
            <a:r>
              <a:rPr lang="ru-RU" dirty="0" smtClean="0"/>
              <a:t>Поощряйте инициативу малыша к самостоятельности и будьте всегда </a:t>
            </a:r>
          </a:p>
          <a:p>
            <a:r>
              <a:rPr lang="ru-RU" dirty="0" smtClean="0"/>
              <a:t>готовы помочь ему если что то не получилось.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1940" y="3800819"/>
            <a:ext cx="4109292" cy="273952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417763" y="325253"/>
            <a:ext cx="60809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00B050"/>
                </a:solidFill>
              </a:rPr>
              <a:t>Формирование навыков самообслуживания.</a:t>
            </a:r>
            <a:endParaRPr lang="ru-RU" sz="2400" dirty="0">
              <a:solidFill>
                <a:srgbClr val="00B05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0660" y="3224576"/>
            <a:ext cx="4973656" cy="3315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9486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40676" y="0"/>
            <a:ext cx="12632675" cy="694062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14382" y="97712"/>
            <a:ext cx="4762957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B050"/>
                </a:solidFill>
              </a:rPr>
              <a:t>Двигательные навыки </a:t>
            </a:r>
          </a:p>
          <a:p>
            <a:endParaRPr lang="ru-RU" sz="1000" dirty="0" smtClean="0"/>
          </a:p>
          <a:p>
            <a:r>
              <a:rPr lang="ru-RU" sz="2000" dirty="0" smtClean="0"/>
              <a:t>Дети учатся управлять своим телом:</a:t>
            </a:r>
          </a:p>
          <a:p>
            <a:r>
              <a:rPr lang="ru-RU" sz="2000" dirty="0" smtClean="0"/>
              <a:t> при беге и ходьбе</a:t>
            </a:r>
          </a:p>
          <a:p>
            <a:r>
              <a:rPr lang="ru-RU" sz="2000" dirty="0" smtClean="0"/>
              <a:t>При наклонах и подъемах</a:t>
            </a:r>
          </a:p>
          <a:p>
            <a:r>
              <a:rPr lang="ru-RU" sz="2000" dirty="0" smtClean="0"/>
              <a:t>Малыши учатся новым движениям:</a:t>
            </a:r>
          </a:p>
          <a:p>
            <a:r>
              <a:rPr lang="ru-RU" sz="2000" dirty="0" smtClean="0"/>
              <a:t>Прыгать с высоты</a:t>
            </a:r>
          </a:p>
          <a:p>
            <a:r>
              <a:rPr lang="ru-RU" sz="2000" dirty="0" smtClean="0"/>
              <a:t>Подниматься и спускаться по лестнице,</a:t>
            </a:r>
          </a:p>
          <a:p>
            <a:r>
              <a:rPr lang="ru-RU" sz="2000" dirty="0" smtClean="0"/>
              <a:t>Прыгать на одной ноге.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7308" y="1233889"/>
            <a:ext cx="3551104" cy="532665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0768" y="3062689"/>
            <a:ext cx="2331904" cy="3497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8087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40675" y="-82627"/>
            <a:ext cx="12632675" cy="694062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690739" y="140181"/>
            <a:ext cx="4703532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00B050"/>
                </a:solidFill>
              </a:rPr>
              <a:t>Эмоциональное развитие</a:t>
            </a:r>
          </a:p>
          <a:p>
            <a:r>
              <a:rPr lang="ru-RU" dirty="0" smtClean="0"/>
              <a:t>Малыши учатся выражать свои эмоции </a:t>
            </a:r>
          </a:p>
          <a:p>
            <a:r>
              <a:rPr lang="ru-RU" dirty="0" smtClean="0"/>
              <a:t>как положительные так и отрицательные!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874134" y="1483133"/>
            <a:ext cx="446442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Высокий уровень эмоциональности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Эмоции не постоянны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Восприимчивость к эмоциям окружающих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Эффект заражения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Эмоции зависят от физического комфорта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55558" y="1752259"/>
            <a:ext cx="2021800" cy="30327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0302" y="3660158"/>
            <a:ext cx="1996019" cy="299402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7344" y="3009867"/>
            <a:ext cx="2366790" cy="355018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7180" y="3387686"/>
            <a:ext cx="2177666" cy="326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2195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8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632675" cy="6940627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862618" y="385559"/>
            <a:ext cx="5008099" cy="13223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Новообразования </a:t>
            </a:r>
          </a:p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возникающие у ребенка 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141431" y="2112484"/>
            <a:ext cx="2873764" cy="102813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FF0000"/>
                </a:solidFill>
              </a:rPr>
              <a:t> Речь 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8984654" y="2200152"/>
            <a:ext cx="2964314" cy="1040711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FF0000"/>
                </a:solidFill>
              </a:rPr>
              <a:t> Наглядно-действенное мышление</a:t>
            </a:r>
            <a:endParaRPr lang="ru-RU" sz="2000" dirty="0">
              <a:solidFill>
                <a:srgbClr val="FF0000"/>
              </a:solidFill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5933773" y="1924794"/>
            <a:ext cx="597591" cy="6748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8372789" y="1924794"/>
            <a:ext cx="484742" cy="7491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08" y="3240863"/>
            <a:ext cx="5276994" cy="3517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5825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40676" y="0"/>
            <a:ext cx="12632675" cy="694062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11508" y="253748"/>
            <a:ext cx="483254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Малыши как и любой человек могут выражать </a:t>
            </a:r>
          </a:p>
          <a:p>
            <a:r>
              <a:rPr lang="ru-RU" dirty="0" smtClean="0"/>
              <a:t>отрицательные эмоции</a:t>
            </a:r>
          </a:p>
          <a:p>
            <a:r>
              <a:rPr lang="ru-RU" dirty="0" smtClean="0"/>
              <a:t>Наша задача – научить выражать эти эмоции </a:t>
            </a:r>
          </a:p>
          <a:p>
            <a:r>
              <a:rPr lang="ru-RU" dirty="0" smtClean="0"/>
              <a:t>приемлемым способом. </a:t>
            </a:r>
          </a:p>
          <a:p>
            <a:r>
              <a:rPr lang="ru-RU" dirty="0" smtClean="0"/>
              <a:t>Для этого нам потребуется </a:t>
            </a:r>
          </a:p>
          <a:p>
            <a:r>
              <a:rPr lang="ru-RU" dirty="0" smtClean="0"/>
              <a:t>много времени и терпения.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58347" y="3426247"/>
            <a:ext cx="4703197" cy="313546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5893" y="3469979"/>
            <a:ext cx="4571999" cy="304799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1878" y="552873"/>
            <a:ext cx="3989666" cy="2659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3144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40676" y="0"/>
            <a:ext cx="12632675" cy="694062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851284" y="247460"/>
            <a:ext cx="515724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B050"/>
                </a:solidFill>
              </a:rPr>
              <a:t>Умственное развитие </a:t>
            </a:r>
          </a:p>
          <a:p>
            <a:endParaRPr lang="ru-RU" sz="2000" dirty="0" smtClean="0"/>
          </a:p>
          <a:p>
            <a:r>
              <a:rPr lang="ru-RU" dirty="0" smtClean="0"/>
              <a:t>В игре происходит всесторонне развитие ребенка </a:t>
            </a:r>
          </a:p>
          <a:p>
            <a:r>
              <a:rPr lang="ru-RU" dirty="0" smtClean="0"/>
              <a:t>в том числе и умственное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93660" y="1826122"/>
            <a:ext cx="3596893" cy="239792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73627" y="4674878"/>
            <a:ext cx="3216926" cy="214461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0552" y="5259116"/>
            <a:ext cx="2350264" cy="156684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1041" y="1826122"/>
            <a:ext cx="2030440" cy="304566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1153" y="3668617"/>
            <a:ext cx="3947710" cy="2960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3114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8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69574" y="0"/>
            <a:ext cx="12680527" cy="696691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641081" y="239782"/>
            <a:ext cx="6015365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Помните! 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Что главной фигурой в жизни ребенка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по прежнему остается -  взрослый!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05882" y="1702403"/>
            <a:ext cx="2155634" cy="323345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2193" y="2870191"/>
            <a:ext cx="2544896" cy="381734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8317" y="3447519"/>
            <a:ext cx="4860024" cy="3240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9347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40676" y="0"/>
            <a:ext cx="12632675" cy="694062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02228" y="4468960"/>
            <a:ext cx="53143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Презентацию подготовила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Воспитатель 1 младшей группы</a:t>
            </a:r>
          </a:p>
          <a:p>
            <a:r>
              <a:rPr lang="ru-RU" sz="2400" dirty="0" err="1" smtClean="0">
                <a:solidFill>
                  <a:srgbClr val="002060"/>
                </a:solidFill>
              </a:rPr>
              <a:t>Гавва</a:t>
            </a:r>
            <a:r>
              <a:rPr lang="ru-RU" sz="2400" dirty="0" smtClean="0">
                <a:solidFill>
                  <a:srgbClr val="002060"/>
                </a:solidFill>
              </a:rPr>
              <a:t> Светлана Владимировна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78466" y="1629119"/>
            <a:ext cx="2939667" cy="440950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8743" y="628771"/>
            <a:ext cx="2080352" cy="3120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5425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40676" y="0"/>
            <a:ext cx="12632675" cy="694062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454729" y="319484"/>
            <a:ext cx="735919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008000"/>
                </a:solidFill>
              </a:rPr>
              <a:t>Через игру малыши знакомятся с предметным миром:</a:t>
            </a:r>
          </a:p>
          <a:p>
            <a:r>
              <a:rPr lang="ru-RU" sz="2400" dirty="0" smtClean="0">
                <a:solidFill>
                  <a:srgbClr val="008000"/>
                </a:solidFill>
              </a:rPr>
              <a:t>Изучают качества предметов и действия, </a:t>
            </a:r>
          </a:p>
          <a:p>
            <a:r>
              <a:rPr lang="ru-RU" sz="2400" dirty="0" smtClean="0">
                <a:solidFill>
                  <a:srgbClr val="008000"/>
                </a:solidFill>
              </a:rPr>
              <a:t>которые можно осуществлять с ним.</a:t>
            </a:r>
          </a:p>
          <a:p>
            <a:r>
              <a:rPr lang="ru-RU" sz="2400" dirty="0" smtClean="0">
                <a:solidFill>
                  <a:srgbClr val="008000"/>
                </a:solidFill>
              </a:rPr>
              <a:t> </a:t>
            </a:r>
            <a:endParaRPr lang="ru-RU" sz="2400" dirty="0">
              <a:solidFill>
                <a:srgbClr val="008000"/>
              </a:solidFill>
            </a:endParaRPr>
          </a:p>
        </p:txBody>
      </p:sp>
      <p:pic>
        <p:nvPicPr>
          <p:cNvPr id="5" name="Рисунок 4" descr="DPP593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62646" y="1473588"/>
            <a:ext cx="2754923" cy="413238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5983" y="2809301"/>
            <a:ext cx="2796908" cy="372921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2953" y="2018839"/>
            <a:ext cx="2675263" cy="4012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140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40676" y="0"/>
            <a:ext cx="12632675" cy="694062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737993" y="179242"/>
            <a:ext cx="602331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00B050"/>
                </a:solidFill>
              </a:rPr>
              <a:t>Предметная деятельность </a:t>
            </a:r>
            <a:endParaRPr lang="ru-RU" sz="4000" dirty="0">
              <a:solidFill>
                <a:srgbClr val="00B05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031293" y="911497"/>
            <a:ext cx="5873403" cy="14619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3 этапа:</a:t>
            </a:r>
          </a:p>
          <a:p>
            <a:endParaRPr lang="ru-RU" sz="900" dirty="0"/>
          </a:p>
          <a:p>
            <a:r>
              <a:rPr lang="ru-RU" sz="2000" dirty="0" smtClean="0"/>
              <a:t>1. Установление связи предмета с его назначением;</a:t>
            </a:r>
          </a:p>
          <a:p>
            <a:r>
              <a:rPr lang="ru-RU" sz="2000" dirty="0" smtClean="0"/>
              <a:t>2. Использование предмета строго по назначению;</a:t>
            </a:r>
          </a:p>
          <a:p>
            <a:r>
              <a:rPr lang="ru-RU" sz="2000" dirty="0" smtClean="0"/>
              <a:t>3. Свободное использование для других целей.</a:t>
            </a:r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6813" y="2618422"/>
            <a:ext cx="2697229" cy="404584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12874" y="3741838"/>
            <a:ext cx="4383645" cy="292243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7912" y="2784495"/>
            <a:ext cx="2586515" cy="3879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9018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40675" y="-71391"/>
            <a:ext cx="12632675" cy="694062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178336" y="1431893"/>
            <a:ext cx="359044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endParaRPr lang="ru-RU" sz="2000" dirty="0" smtClean="0"/>
          </a:p>
          <a:p>
            <a:r>
              <a:rPr lang="ru-RU" sz="2000" dirty="0" smtClean="0"/>
              <a:t> </a:t>
            </a:r>
          </a:p>
          <a:p>
            <a:pPr algn="ctr"/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4270027" y="203198"/>
            <a:ext cx="540705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B050"/>
                </a:solidFill>
              </a:rPr>
              <a:t>Внимание и память - </a:t>
            </a:r>
          </a:p>
          <a:p>
            <a:pPr algn="ctr"/>
            <a:r>
              <a:rPr lang="ru-RU" sz="2800" dirty="0" smtClean="0">
                <a:solidFill>
                  <a:srgbClr val="00B050"/>
                </a:solidFill>
              </a:rPr>
              <a:t>носят не произвольный характер </a:t>
            </a:r>
            <a:endParaRPr lang="ru-RU" sz="2800" dirty="0">
              <a:solidFill>
                <a:srgbClr val="00B05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764847" y="2082022"/>
            <a:ext cx="3620530" cy="766119"/>
          </a:xfrm>
          <a:prstGeom prst="rect">
            <a:avLst/>
          </a:prstGeom>
          <a:solidFill>
            <a:srgbClr val="FF5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Ребенок не всегда сразу может прекратить действие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764847" y="3310282"/>
            <a:ext cx="3620530" cy="766119"/>
          </a:xfrm>
          <a:prstGeom prst="rect">
            <a:avLst/>
          </a:prstGeom>
          <a:solidFill>
            <a:srgbClr val="66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Не может выполнить несколько действий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764847" y="4618494"/>
            <a:ext cx="3620530" cy="766119"/>
          </a:xfrm>
          <a:prstGeom prst="rect">
            <a:avLst/>
          </a:prstGeom>
          <a:solidFill>
            <a:srgbClr val="FF66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Запоминает то что понравилось.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95007" y="1545512"/>
            <a:ext cx="3374518" cy="5061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7745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39602" y="-82627"/>
            <a:ext cx="12632675" cy="6940627"/>
          </a:xfrm>
          <a:prstGeom prst="rect">
            <a:avLst/>
          </a:prstGeom>
        </p:spPr>
      </p:pic>
      <p:sp>
        <p:nvSpPr>
          <p:cNvPr id="3" name="Овал 2"/>
          <p:cNvSpPr/>
          <p:nvPr/>
        </p:nvSpPr>
        <p:spPr>
          <a:xfrm>
            <a:off x="3651445" y="1860772"/>
            <a:ext cx="2224216" cy="1643448"/>
          </a:xfrm>
          <a:prstGeom prst="ellipse">
            <a:avLst/>
          </a:prstGeom>
          <a:solidFill>
            <a:srgbClr val="FF99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Постоянный контакт со сверстниками </a:t>
            </a: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6166044" y="1554998"/>
            <a:ext cx="2224216" cy="1643448"/>
          </a:xfrm>
          <a:prstGeom prst="ellipse">
            <a:avLst/>
          </a:prstGeom>
          <a:solidFill>
            <a:srgbClr val="FF9966"/>
          </a:solidFill>
          <a:ln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Чёткий режим дня</a:t>
            </a:r>
          </a:p>
        </p:txBody>
      </p:sp>
      <p:sp>
        <p:nvSpPr>
          <p:cNvPr id="9" name="Овал 8"/>
          <p:cNvSpPr/>
          <p:nvPr/>
        </p:nvSpPr>
        <p:spPr>
          <a:xfrm>
            <a:off x="4324732" y="5059820"/>
            <a:ext cx="2360141" cy="173419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Резкое уменьшение персонального внимания</a:t>
            </a:r>
          </a:p>
        </p:txBody>
      </p:sp>
      <p:sp>
        <p:nvSpPr>
          <p:cNvPr id="10" name="Овал 9"/>
          <p:cNvSpPr/>
          <p:nvPr/>
        </p:nvSpPr>
        <p:spPr>
          <a:xfrm>
            <a:off x="8805286" y="1980135"/>
            <a:ext cx="2224216" cy="164344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Отсутствие родных рядом</a:t>
            </a:r>
          </a:p>
        </p:txBody>
      </p:sp>
      <p:sp>
        <p:nvSpPr>
          <p:cNvPr id="11" name="Овал 10"/>
          <p:cNvSpPr/>
          <p:nvPr/>
        </p:nvSpPr>
        <p:spPr>
          <a:xfrm>
            <a:off x="7165911" y="5090712"/>
            <a:ext cx="2448698" cy="1703298"/>
          </a:xfrm>
          <a:prstGeom prst="ellipse">
            <a:avLst/>
          </a:prstGeom>
          <a:solidFill>
            <a:srgbClr val="66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Необходимость подчиняться незнакомому человеку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5875661" y="3623583"/>
            <a:ext cx="28935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Изменения в привычной жизни ребенка</a:t>
            </a:r>
          </a:p>
          <a:p>
            <a:pPr algn="ctr"/>
            <a:r>
              <a:rPr lang="ru-RU" dirty="0">
                <a:solidFill>
                  <a:srgbClr val="FF0000"/>
                </a:solidFill>
              </a:rPr>
              <a:t> в условиях </a:t>
            </a:r>
            <a:r>
              <a:rPr lang="ru-RU" dirty="0" smtClean="0">
                <a:solidFill>
                  <a:srgbClr val="FF0000"/>
                </a:solidFill>
              </a:rPr>
              <a:t>адаптации вызывают слёзы у ребенка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318050" y="281080"/>
            <a:ext cx="600876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00B050"/>
                </a:solidFill>
              </a:rPr>
              <a:t>Адаптация – это приспособление </a:t>
            </a:r>
            <a:r>
              <a:rPr lang="ru-RU" sz="2400" dirty="0" smtClean="0">
                <a:solidFill>
                  <a:srgbClr val="00B050"/>
                </a:solidFill>
              </a:rPr>
              <a:t>организма</a:t>
            </a:r>
          </a:p>
          <a:p>
            <a:r>
              <a:rPr lang="ru-RU" sz="2400" dirty="0">
                <a:solidFill>
                  <a:srgbClr val="00B050"/>
                </a:solidFill>
              </a:rPr>
              <a:t>к изменяющимся внешним условиям. </a:t>
            </a:r>
          </a:p>
          <a:p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8921623" y="3823407"/>
            <a:ext cx="2224216" cy="1643448"/>
          </a:xfrm>
          <a:prstGeom prst="ellipse">
            <a:avLst/>
          </a:prstGeom>
          <a:solidFill>
            <a:srgbClr val="FF66CC"/>
          </a:solidFill>
          <a:ln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Отсутствие навыков самообслуживания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2951731" y="3589397"/>
            <a:ext cx="2224216" cy="164344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Тревога связанная со сменой обстановки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54575" y="0"/>
            <a:ext cx="12632675" cy="694062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399005" y="531341"/>
            <a:ext cx="2776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 </a:t>
            </a: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2260303" y="169574"/>
            <a:ext cx="9881532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1. </a:t>
            </a:r>
            <a:r>
              <a:rPr lang="ru-RU" sz="2000" b="1" dirty="0" smtClean="0">
                <a:solidFill>
                  <a:srgbClr val="FF0000"/>
                </a:solidFill>
              </a:rPr>
              <a:t>Период</a:t>
            </a:r>
            <a:r>
              <a:rPr lang="ru-RU" sz="2000" b="1" dirty="0">
                <a:solidFill>
                  <a:srgbClr val="FF0000"/>
                </a:solidFill>
              </a:rPr>
              <a:t> легкой адаптации длится 1–2 недели. </a:t>
            </a:r>
            <a:r>
              <a:rPr lang="ru-RU" sz="2000" dirty="0"/>
              <a:t>У ребенка постепенно нормализуется сон и аппетит, восстанавливается эмоциональное состояние и интерес к окружающему миру, налаживаются взаимоотношения со взрослыми и сверстниками. </a:t>
            </a:r>
            <a:r>
              <a:rPr lang="ru-RU" sz="2000" dirty="0" smtClean="0"/>
              <a:t>Снижение </a:t>
            </a:r>
            <a:r>
              <a:rPr lang="ru-RU" sz="2000" dirty="0"/>
              <a:t>защитных сил организма выражено незначительно, и к концу второй-третьей недели они восстанавливаются. </a:t>
            </a:r>
          </a:p>
          <a:p>
            <a:r>
              <a:rPr lang="ru-RU" sz="4000" dirty="0" smtClean="0">
                <a:solidFill>
                  <a:srgbClr val="FF0000"/>
                </a:solidFill>
              </a:rPr>
              <a:t>2</a:t>
            </a:r>
            <a:r>
              <a:rPr lang="ru-RU" sz="2000" dirty="0" smtClean="0">
                <a:solidFill>
                  <a:srgbClr val="FF0000"/>
                </a:solidFill>
              </a:rPr>
              <a:t>. </a:t>
            </a:r>
            <a:r>
              <a:rPr lang="ru-RU" sz="2000" b="1" dirty="0" smtClean="0">
                <a:solidFill>
                  <a:srgbClr val="FF0000"/>
                </a:solidFill>
              </a:rPr>
              <a:t>Во </a:t>
            </a:r>
            <a:r>
              <a:rPr lang="ru-RU" sz="2000" b="1" dirty="0">
                <a:solidFill>
                  <a:srgbClr val="FF0000"/>
                </a:solidFill>
              </a:rPr>
              <a:t>время адаптации средней тяжести </a:t>
            </a:r>
            <a:r>
              <a:rPr lang="ru-RU" sz="2000" dirty="0"/>
              <a:t>нарушения в поведении и общем состоянии ребенка выражены ярче, привыкание к яслям длится дольше. Сон и аппетит восстанавливаются только через 30–40 дней, настроение неустойчиво, в течение месяца значительно снижается активность малыша: он часто плачет, малоподвижен, не проявляет интереса к игрушкам, отказывается от занятий, практически не разговаривает. </a:t>
            </a:r>
            <a:r>
              <a:rPr lang="ru-RU" sz="2000" dirty="0" smtClean="0"/>
              <a:t>Особенно </a:t>
            </a:r>
            <a:r>
              <a:rPr lang="ru-RU" sz="2000" dirty="0"/>
              <a:t>ярко эти проявления отмечаются перед началом заболевания, которое протекает, как правило, в форме острой респираторной инфекции</a:t>
            </a:r>
            <a:r>
              <a:rPr lang="ru-RU" sz="2000" dirty="0" smtClean="0"/>
              <a:t>.</a:t>
            </a:r>
            <a:endParaRPr lang="ru-RU" sz="2000" dirty="0"/>
          </a:p>
          <a:p>
            <a:r>
              <a:rPr lang="ru-RU" sz="4000" dirty="0" smtClean="0">
                <a:solidFill>
                  <a:srgbClr val="FF0000"/>
                </a:solidFill>
              </a:rPr>
              <a:t>3. </a:t>
            </a:r>
            <a:r>
              <a:rPr lang="ru-RU" sz="2000" b="1" dirty="0" smtClean="0">
                <a:solidFill>
                  <a:srgbClr val="FF0000"/>
                </a:solidFill>
              </a:rPr>
              <a:t>Тяжелая адаптация</a:t>
            </a:r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</a:rPr>
              <a:t>- </a:t>
            </a:r>
            <a:r>
              <a:rPr lang="ru-RU" sz="2000" dirty="0"/>
              <a:t>Ребенок начинает длительно и тяжело болеть, одно заболевание почти без перерыва сменяет другое, защитные силы организма </a:t>
            </a:r>
            <a:r>
              <a:rPr lang="ru-RU" sz="2000" dirty="0" smtClean="0"/>
              <a:t>подорваны. Другой </a:t>
            </a:r>
            <a:r>
              <a:rPr lang="ru-RU" sz="2000" dirty="0"/>
              <a:t>вариант тяжелого протекания адаптационного периода — неадекватное поведение </a:t>
            </a:r>
            <a:r>
              <a:rPr lang="ru-RU" sz="2000" dirty="0" smtClean="0"/>
              <a:t>ребенка</a:t>
            </a:r>
            <a:r>
              <a:rPr lang="ru-RU" sz="2000" dirty="0"/>
              <a:t>.</a:t>
            </a:r>
            <a:r>
              <a:rPr lang="ru-RU" sz="2000" dirty="0" smtClean="0"/>
              <a:t> </a:t>
            </a:r>
            <a:r>
              <a:rPr lang="ru-RU" sz="2000" dirty="0"/>
              <a:t>Аппетит снижается сильно и надолго, может возникнуть стойкий отказ от еды или невротическая рвота при попытке накормить ребенка. Ребенок плохо засыпает, вскрикивает и плачет во сне, просыпается со </a:t>
            </a:r>
            <a:r>
              <a:rPr lang="ru-RU" sz="2000" dirty="0" smtClean="0"/>
              <a:t>слезами.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63386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40677" y="0"/>
            <a:ext cx="12632675" cy="694062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399005" y="531341"/>
            <a:ext cx="2776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 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4288836" y="316511"/>
            <a:ext cx="46069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00B050"/>
                </a:solidFill>
              </a:rPr>
              <a:t>Как помочь ребенку</a:t>
            </a:r>
            <a:endParaRPr lang="ru-RU" sz="4000" dirty="0">
              <a:solidFill>
                <a:srgbClr val="00B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05559" y="1271601"/>
            <a:ext cx="7756995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/>
              <a:t>Создавайте положительные ожидания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/>
              <a:t>Подчеркивайте важность и значимость нового периода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/>
              <a:t>Приучайте к самообслуживанию и самостоятельности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/>
              <a:t>Откажитесь от шумных мероприятий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/>
              <a:t>Не нервничайте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10949" y="2801037"/>
            <a:ext cx="2521027" cy="378154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96338" y="3210593"/>
            <a:ext cx="2385167" cy="357775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32183" y="3555931"/>
            <a:ext cx="2154942" cy="3232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886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40675" y="-82627"/>
            <a:ext cx="12632675" cy="694062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945668" y="0"/>
            <a:ext cx="423103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B050"/>
                </a:solidFill>
              </a:rPr>
              <a:t>Показатели завершения </a:t>
            </a:r>
          </a:p>
          <a:p>
            <a:r>
              <a:rPr lang="ru-RU" sz="2800" dirty="0" smtClean="0">
                <a:solidFill>
                  <a:srgbClr val="00B050"/>
                </a:solidFill>
              </a:rPr>
              <a:t>адаптационного периода  </a:t>
            </a:r>
            <a:endParaRPr lang="ru-RU" sz="2800" dirty="0">
              <a:solidFill>
                <a:srgbClr val="00B05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189531" y="559167"/>
            <a:ext cx="5743304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Стабилизация эмоциональной сферы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Ребенок быстро успокаивается расставшись с мамой,</a:t>
            </a:r>
          </a:p>
          <a:p>
            <a:r>
              <a:rPr lang="ru-RU" dirty="0"/>
              <a:t> </a:t>
            </a:r>
            <a:r>
              <a:rPr lang="ru-RU" dirty="0" smtClean="0"/>
              <a:t>     все реже плачет в течении дня.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Появляется аппетит.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Адекватно реагирует на предложения взрослого.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Улучшились навыки самообслуживания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Спокойный длительный сон.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С интересом играет в течении дня.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85857" y="3693554"/>
            <a:ext cx="4592062" cy="30613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12179" y="380678"/>
            <a:ext cx="2751391" cy="412708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7531" y="3012288"/>
            <a:ext cx="24384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697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413</TotalTime>
  <Words>491</Words>
  <Application>Microsoft Office PowerPoint</Application>
  <PresentationFormat>Широкоэкранный</PresentationFormat>
  <Paragraphs>115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7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46</cp:revision>
  <dcterms:created xsi:type="dcterms:W3CDTF">2018-09-24T13:50:19Z</dcterms:created>
  <dcterms:modified xsi:type="dcterms:W3CDTF">2018-09-30T14:17:41Z</dcterms:modified>
</cp:coreProperties>
</file>