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  <p:sldMasterId id="2147483652" r:id="rId3"/>
  </p:sldMasterIdLst>
  <p:notesMasterIdLst>
    <p:notesMasterId r:id="rId32"/>
  </p:notesMasterIdLst>
  <p:sldIdLst>
    <p:sldId id="294" r:id="rId4"/>
    <p:sldId id="310" r:id="rId5"/>
    <p:sldId id="279" r:id="rId6"/>
    <p:sldId id="296" r:id="rId7"/>
    <p:sldId id="292" r:id="rId8"/>
    <p:sldId id="297" r:id="rId9"/>
    <p:sldId id="280" r:id="rId10"/>
    <p:sldId id="260" r:id="rId11"/>
    <p:sldId id="309" r:id="rId12"/>
    <p:sldId id="264" r:id="rId13"/>
    <p:sldId id="300" r:id="rId14"/>
    <p:sldId id="308" r:id="rId15"/>
    <p:sldId id="295" r:id="rId16"/>
    <p:sldId id="282" r:id="rId17"/>
    <p:sldId id="283" r:id="rId18"/>
    <p:sldId id="286" r:id="rId19"/>
    <p:sldId id="298" r:id="rId20"/>
    <p:sldId id="299" r:id="rId21"/>
    <p:sldId id="287" r:id="rId22"/>
    <p:sldId id="265" r:id="rId23"/>
    <p:sldId id="301" r:id="rId24"/>
    <p:sldId id="302" r:id="rId25"/>
    <p:sldId id="303" r:id="rId26"/>
    <p:sldId id="304" r:id="rId27"/>
    <p:sldId id="268" r:id="rId28"/>
    <p:sldId id="305" r:id="rId29"/>
    <p:sldId id="306" r:id="rId30"/>
    <p:sldId id="307" r:id="rId31"/>
  </p:sldIdLst>
  <p:sldSz cx="9144000" cy="6858000" type="screen4x3"/>
  <p:notesSz cx="6865938" cy="9540875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05" userDrawn="1">
          <p15:clr>
            <a:srgbClr val="A4A3A4"/>
          </p15:clr>
        </p15:guide>
        <p15:guide id="2" pos="216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8" autoAdjust="0"/>
    <p:restoredTop sz="94660"/>
  </p:normalViewPr>
  <p:slideViewPr>
    <p:cSldViewPr>
      <p:cViewPr varScale="1">
        <p:scale>
          <a:sx n="78" d="100"/>
          <a:sy n="78" d="100"/>
        </p:scale>
        <p:origin x="1613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05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25488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1331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6594" y="4531916"/>
            <a:ext cx="5491162" cy="42917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DAC8B41-242F-48DF-9258-CD753407AFF2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03183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5E7669F-9113-4158-BDB9-9C8AF46A0018}" type="slidenum">
              <a:rPr lang="ru-RU" altLang="ru-RU"/>
              <a:pPr/>
              <a:t>23</a:t>
            </a:fld>
            <a:endParaRPr lang="ru-RU" alt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24617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E0AEEC9-8A88-41A8-AA29-591BFC3CA59B}" type="slidenum">
              <a:rPr lang="ru-RU" altLang="ru-RU"/>
              <a:pPr/>
              <a:t>24</a:t>
            </a:fld>
            <a:endParaRPr lang="ru-RU" altLang="ru-RU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15090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99ED747-BE5B-4FB3-9B39-25CB96F4F7C1}" type="slidenum">
              <a:rPr lang="ru-RU" altLang="ru-RU"/>
              <a:pPr/>
              <a:t>26</a:t>
            </a:fld>
            <a:endParaRPr lang="ru-RU" altLang="ru-RU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8622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4CEF6BC-0CBB-4DBB-94B6-E3E945C1D898}" type="slidenum">
              <a:rPr lang="ru-RU" altLang="ru-RU"/>
              <a:pPr/>
              <a:t>27</a:t>
            </a:fld>
            <a:endParaRPr lang="ru-RU" altLang="ru-RU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25049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9410C01-FD0B-4A87-B119-B3EC8D3FDF23}" type="slidenum">
              <a:rPr lang="ru-RU" altLang="ru-RU"/>
              <a:pPr/>
              <a:t>28</a:t>
            </a:fld>
            <a:endParaRPr lang="ru-RU" altLang="ru-RU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0633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CCF5C22-7673-4DF7-84FC-CE95070E9A15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7652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1423EA2-C33B-4F82-B688-C41A9874EB71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6933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4B06FFD-352C-4B8B-B175-B1026DD3F280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9122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F651A08-B45F-4B0C-9B5E-1544FAD3DFF9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5008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A1F9F1D-97B9-4977-9B02-D49FEFDF28A6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6955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F05AD68-43E9-401F-8016-EC20160A4D74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6479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3CB34DC-371D-44FA-956B-AD6A0914750B}" type="slidenum">
              <a:rPr lang="ru-RU" altLang="ru-RU"/>
              <a:pPr/>
              <a:t>21</a:t>
            </a:fld>
            <a:endParaRPr lang="ru-RU" altLang="ru-RU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4770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3744" tIns="46872" rIns="93744" bIns="4687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1672" indent="-29295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1804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0525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09246" indent="-23436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77968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6689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15411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84132" indent="-2343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4C201F9-7B65-4D4B-8C11-20EDB5DF3546}" type="slidenum">
              <a:rPr lang="ru-RU" altLang="ru-RU"/>
              <a:pPr/>
              <a:t>22</a:t>
            </a:fld>
            <a:endParaRPr lang="ru-RU" altLang="ru-RU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186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2C150-6ADA-4C3F-991E-065C67C85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A8046-A8E2-4E61-8255-7BF1D1CF1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2EE77-3CE8-45EF-9BAF-A64B6562E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D918C-A8A7-4BF4-80F6-7A11D9952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69AA8-C40F-45B9-B92D-68269F13E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7A365-7D6B-4500-86BE-C07048FF0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8335A-1F3F-4A8A-AED9-EE9AD566F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C67E5-0D10-4A8B-8C36-A42812583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63305-4266-4DFF-A4F4-85A1B51427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9C366-0676-434E-BA05-DD147508A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FC662-C123-401F-B1B1-7BAD008A2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51A95-6A96-4E77-AC14-031D01829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65664-03D8-4B3D-BBED-1FEF72B70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4ECD-E34A-4064-B85B-7ACE8AB56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D4DC0-AD8B-4E82-90D9-7169BF291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92275-98CF-4E15-AB4C-192E9EF78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C3915-0126-423E-AE13-D6CC595EF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8C8E2-9B83-43AA-A674-44AD2F07A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4C3DF-73C2-43E5-84D6-E49B96D7F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F0CF6-2DEB-4473-A876-5DB1E6EB1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92CBD-6D70-48B9-8DE0-B65BD86E7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6259-1993-4382-90AD-C5946B04C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6819E-41E3-439B-9AA1-BDA203C86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6A322-4076-4B86-94EA-56ECE08E7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D9EC3-2EE5-4057-A0F8-65781D0A6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64CD0-F627-4853-BFF5-990B042AD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7F723-782C-46B5-9EB9-47BA5F2CB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DAACE-7F93-4D9B-A38D-D86E9041C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F59BA-BBFD-43BA-AF1B-2FFF5451C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074FE-F714-4C10-903E-AF6FD8845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53778-B93E-4EFB-9F0B-6D787DAD1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27829-ED57-4B9F-AEE8-EAF352DD4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0BBB3-7B3A-40F5-AEFF-05AA7A3E5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gif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-55563" y="-30163"/>
            <a:ext cx="9253538" cy="6965951"/>
            <a:chOff x="-35" y="-19"/>
            <a:chExt cx="5829" cy="43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35" y="-19"/>
              <a:ext cx="5829" cy="43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02" y="102"/>
              <a:ext cx="5555" cy="411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a typeface="+mn-ea"/>
                <a:cs typeface="Arial" charset="0"/>
              </a:endParaRPr>
            </a:p>
          </p:txBody>
        </p:sp>
      </p:grp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15"/>
          <a:srcRect l="12003" t="12769" r="4005"/>
          <a:stretch>
            <a:fillRect/>
          </a:stretch>
        </p:blipFill>
        <p:spPr bwMode="auto">
          <a:xfrm>
            <a:off x="142875" y="142875"/>
            <a:ext cx="2000250" cy="1952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щёлкните мышью</a:t>
            </a:r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щёлкните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Arial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02523F6D-8C1C-42D5-A84E-F29CE4AA2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ft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"/>
          <p:cNvGrpSpPr>
            <a:grpSpLocks/>
          </p:cNvGrpSpPr>
          <p:nvPr/>
        </p:nvGrpSpPr>
        <p:grpSpPr bwMode="auto">
          <a:xfrm>
            <a:off x="-55563" y="-30163"/>
            <a:ext cx="9253538" cy="6965951"/>
            <a:chOff x="-35" y="-19"/>
            <a:chExt cx="5829" cy="43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35" y="-19"/>
              <a:ext cx="5829" cy="43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02" y="102"/>
              <a:ext cx="5555" cy="411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a typeface="+mn-ea"/>
                <a:cs typeface="Arial" charset="0"/>
              </a:endParaRPr>
            </a:p>
          </p:txBody>
        </p:sp>
      </p:grpSp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929438" y="5289550"/>
            <a:ext cx="1979612" cy="1350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щёлкните мышью</a:t>
            </a:r>
          </a:p>
        </p:txBody>
      </p:sp>
      <p:sp>
        <p:nvSpPr>
          <p:cNvPr id="307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щёлкните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Arial" charset="0"/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8DC8AF54-FFD8-4A89-95DD-CEA521045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"/>
          <p:cNvGrpSpPr>
            <a:grpSpLocks/>
          </p:cNvGrpSpPr>
          <p:nvPr/>
        </p:nvGrpSpPr>
        <p:grpSpPr bwMode="auto">
          <a:xfrm>
            <a:off x="-55563" y="-30163"/>
            <a:ext cx="9253538" cy="6965951"/>
            <a:chOff x="-35" y="-19"/>
            <a:chExt cx="5829" cy="43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35" y="-19"/>
              <a:ext cx="5829" cy="43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02" y="102"/>
              <a:ext cx="5555" cy="411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a typeface="+mn-ea"/>
                <a:cs typeface="Arial" charset="0"/>
              </a:endParaRPr>
            </a:p>
          </p:txBody>
        </p:sp>
      </p:grp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142875"/>
            <a:ext cx="1143000" cy="100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щёлкните мышью</a:t>
            </a:r>
          </a:p>
        </p:txBody>
      </p:sp>
      <p:sp>
        <p:nvSpPr>
          <p:cNvPr id="5125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щёлкните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Arial" charset="0"/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2876DA47-A04E-4BDD-848A-9BE9E7A1F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hyperlink" Target="http://ru.wikipedia.org/wiki/%D0%A4%D0%B0%D0%B9%D0%BB:%D0%A2%D0%B5%D1%80%D0%B5%D1%88%D0%BA%D0%BE%D0%B2%D0%B0_%D0%BC%D0%BE%D1%81%D0%BA%D0%B2%D0%B0.jpeg" TargetMode="External"/><Relationship Id="rId7" Type="http://schemas.openxmlformats.org/officeDocument/2006/relationships/hyperlink" Target="http://jump.telecom.tomsk.su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7.png"/><Relationship Id="rId3" Type="http://schemas.openxmlformats.org/officeDocument/2006/relationships/image" Target="../media/image29.jpeg"/><Relationship Id="rId7" Type="http://schemas.openxmlformats.org/officeDocument/2006/relationships/hyperlink" Target="http://www.ellf.ru/uploads/posts/2009-02/1234379678_4.jpg" TargetMode="External"/><Relationship Id="rId12" Type="http://schemas.openxmlformats.org/officeDocument/2006/relationships/hyperlink" Target="http://astro.websib.ru/Foto/Cc/Sun/MAX/prom1743.jpg" TargetMode="External"/><Relationship Id="rId17" Type="http://schemas.openxmlformats.org/officeDocument/2006/relationships/image" Target="../media/image40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2.jpeg"/><Relationship Id="rId11" Type="http://schemas.openxmlformats.org/officeDocument/2006/relationships/image" Target="../media/image36.jpeg"/><Relationship Id="rId5" Type="http://schemas.openxmlformats.org/officeDocument/2006/relationships/image" Target="../media/image31.jpeg"/><Relationship Id="rId15" Type="http://schemas.openxmlformats.org/officeDocument/2006/relationships/image" Target="../media/image38.jpeg"/><Relationship Id="rId10" Type="http://schemas.openxmlformats.org/officeDocument/2006/relationships/image" Target="../media/image35.jpeg"/><Relationship Id="rId4" Type="http://schemas.openxmlformats.org/officeDocument/2006/relationships/image" Target="../media/image30.jpeg"/><Relationship Id="rId9" Type="http://schemas.openxmlformats.org/officeDocument/2006/relationships/image" Target="../media/image34.jpeg"/><Relationship Id="rId14" Type="http://schemas.openxmlformats.org/officeDocument/2006/relationships/hyperlink" Target="http://astro.websib.ru/Foto/Cc/Pluto/MAX/makemake_nasa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2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hyperlink" Target="http://search.rg.ru/gall/9b7285fe?13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7.jpeg"/><Relationship Id="rId11" Type="http://schemas.openxmlformats.org/officeDocument/2006/relationships/image" Target="../media/image51.jpeg"/><Relationship Id="rId5" Type="http://schemas.openxmlformats.org/officeDocument/2006/relationships/image" Target="../media/image46.jpeg"/><Relationship Id="rId10" Type="http://schemas.openxmlformats.org/officeDocument/2006/relationships/hyperlink" Target="http://search.rg.ru/gall/9b7285fe?6" TargetMode="External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mg15.nnm.ru/9/a/7/6/7/c84ae713f40301fc17486eeba89.jpg" TargetMode="External"/><Relationship Id="rId3" Type="http://schemas.openxmlformats.org/officeDocument/2006/relationships/hyperlink" Target="http://img15.nnm.ru/9/a/a/9/f/11dc4411b3f6d21e624428e376e.jpg" TargetMode="External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img11.nnm.ru/1/4/d/c/5/09e58a16d9136e961b553ee4cf1.jpg" TargetMode="External"/><Relationship Id="rId5" Type="http://schemas.openxmlformats.org/officeDocument/2006/relationships/image" Target="../media/image53.jpeg"/><Relationship Id="rId4" Type="http://schemas.openxmlformats.org/officeDocument/2006/relationships/hyperlink" Target="http://img15.nnm.ru/1/e/1/1/b/00d3523e14a2c0ab71890ffb720.jpg" TargetMode="External"/><Relationship Id="rId9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astronet.ru/db/msg/1244549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2.jpeg"/><Relationship Id="rId7" Type="http://schemas.openxmlformats.org/officeDocument/2006/relationships/hyperlink" Target="http://astro.websib.ru/Foto/KA/mks/MAX/robinson_sts114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fotosbornik.ru/wallpapers/1672.html" TargetMode="External"/><Relationship Id="rId13" Type="http://schemas.openxmlformats.org/officeDocument/2006/relationships/image" Target="../media/image88.jpeg"/><Relationship Id="rId18" Type="http://schemas.openxmlformats.org/officeDocument/2006/relationships/image" Target="../media/image92.jpeg"/><Relationship Id="rId3" Type="http://schemas.openxmlformats.org/officeDocument/2006/relationships/image" Target="../media/image79.gif"/><Relationship Id="rId7" Type="http://schemas.openxmlformats.org/officeDocument/2006/relationships/image" Target="../media/image83.jpeg"/><Relationship Id="rId12" Type="http://schemas.openxmlformats.org/officeDocument/2006/relationships/image" Target="../media/image87.png"/><Relationship Id="rId17" Type="http://schemas.openxmlformats.org/officeDocument/2006/relationships/image" Target="../media/image91.jpe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90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2.jpeg"/><Relationship Id="rId11" Type="http://schemas.openxmlformats.org/officeDocument/2006/relationships/image" Target="../media/image86.png"/><Relationship Id="rId5" Type="http://schemas.openxmlformats.org/officeDocument/2006/relationships/image" Target="../media/image81.jpeg"/><Relationship Id="rId15" Type="http://schemas.openxmlformats.org/officeDocument/2006/relationships/image" Target="../media/image89.jpeg"/><Relationship Id="rId10" Type="http://schemas.openxmlformats.org/officeDocument/2006/relationships/image" Target="../media/image85.jpeg"/><Relationship Id="rId4" Type="http://schemas.openxmlformats.org/officeDocument/2006/relationships/image" Target="../media/image80.jpeg"/><Relationship Id="rId9" Type="http://schemas.openxmlformats.org/officeDocument/2006/relationships/image" Target="../media/image84.jpeg"/><Relationship Id="rId14" Type="http://schemas.openxmlformats.org/officeDocument/2006/relationships/hyperlink" Target="http://www.zooclub.ru/fotogal/oboi/hish/73a.shtml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cv.wikipedia.org/wiki/%D3%B2%D0%BA%D0%B5%D1%80%D1%87%C4%95%D0%BA:S.P.Korolev_monument_in_Baykonur_city_03.2006.JPG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persona.rin.ru/photo/f/11491/14/korolev-sergej-pavlovich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persona.rin.ru/photo/f/11491/19/korolev-sergej-pavlovich" TargetMode="External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835696" y="0"/>
            <a:ext cx="7416824" cy="1212208"/>
          </a:xfrm>
        </p:spPr>
        <p:txBody>
          <a:bodyPr/>
          <a:lstStyle/>
          <a:p>
            <a:pPr eaLnBrk="1" hangingPunct="1"/>
            <a:r>
              <a:rPr lang="ru-RU" altLang="ru-RU" sz="4000" dirty="0">
                <a:solidFill>
                  <a:srgbClr val="002060"/>
                </a:solidFill>
              </a:rPr>
              <a:t>12 апреля - День Космонавтики</a:t>
            </a:r>
          </a:p>
        </p:txBody>
      </p:sp>
      <p:pic>
        <p:nvPicPr>
          <p:cNvPr id="3075" name="Picture 9" descr="black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632" y="1248432"/>
            <a:ext cx="6912768" cy="563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0" descr="0001879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97094"/>
            <a:ext cx="5976267" cy="4420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11"/>
          <p:cNvSpPr>
            <a:spLocks noChangeArrowheads="1"/>
          </p:cNvSpPr>
          <p:nvPr/>
        </p:nvSpPr>
        <p:spPr bwMode="auto">
          <a:xfrm>
            <a:off x="5148064" y="5243641"/>
            <a:ext cx="381642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002060"/>
                </a:solidFill>
              </a:rPr>
              <a:t>Презентацию подготовила воспитатель Плешакова О.Г.</a:t>
            </a:r>
          </a:p>
        </p:txBody>
      </p:sp>
    </p:spTree>
    <p:extLst>
      <p:ext uri="{BB962C8B-B14F-4D97-AF65-F5344CB8AC3E}">
        <p14:creationId xmlns:p14="http://schemas.microsoft.com/office/powerpoint/2010/main" val="1748029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71500"/>
            <a:ext cx="8229600" cy="1071563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ru-RU" sz="4000" b="1" dirty="0">
                <a:solidFill>
                  <a:schemeClr val="tx1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4643438" y="1285875"/>
            <a:ext cx="407193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928670"/>
            <a:ext cx="40719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Ю. А. Гагарин был очень мужественным, терпеливым, жизнерадостным человеком. Он занимался спортом, был сильным и волевым человеком. Поэтому его выбрали командиром первого космического корабля в мире. </a:t>
            </a:r>
          </a:p>
        </p:txBody>
      </p:sp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163568" cy="558393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>
                <a:solidFill>
                  <a:srgbClr val="002060"/>
                </a:solidFill>
              </a:rPr>
              <a:t>Первая женщина-космонавт Валентина Терешкова</a:t>
            </a:r>
          </a:p>
        </p:txBody>
      </p:sp>
      <p:pic>
        <p:nvPicPr>
          <p:cNvPr id="23555" name="Picture 3" descr="200px-%D0%A2%D0%B5%D1%80%D0%B5%D1%88%D0%BA%D0%BE%D0%B2%D0%B0_%D0%BC%D0%BE%D1%81%D0%BA%D0%B2%D0%B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05064"/>
            <a:ext cx="19050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tereshkova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860800"/>
            <a:ext cx="17145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tereshko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484313"/>
            <a:ext cx="19050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2484438" y="2137133"/>
            <a:ext cx="410368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16–19 июня 1963 года совершила космический полёт в качестве пилота космического корабля «Восток-6» продолжительностью 2 суток 23 часа. Это был первый в мире полёт женщины-космонавта.</a:t>
            </a:r>
            <a:br>
              <a:rPr lang="ru-RU" altLang="ru-RU" b="1" dirty="0">
                <a:solidFill>
                  <a:schemeClr val="bg1"/>
                </a:solidFill>
              </a:rPr>
            </a:br>
            <a:br>
              <a:rPr lang="ru-RU" altLang="ru-RU" b="1" dirty="0"/>
            </a:br>
            <a:endParaRPr lang="ru-RU" altLang="ru-RU" b="1" dirty="0"/>
          </a:p>
        </p:txBody>
      </p:sp>
      <p:pic>
        <p:nvPicPr>
          <p:cNvPr id="23559" name="Picture 7" descr="Фото с сервера http://jump.telecom.tomsk.su/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15716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2026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2940048"/>
          </a:xfrm>
        </p:spPr>
        <p:txBody>
          <a:bodyPr/>
          <a:lstStyle/>
          <a:p>
            <a:pPr lvl="0"/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Космос.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Один, два, три, четыре, пять(Ходьба на месте)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В космос мы летим опять(Соединить руки над головой)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Отрываясь от земли(подпрыгнуть)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Долетаю до луны(руки в стороны, покружиться)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На орбите повисим( покачать руками вперед-назад)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И опять домой спешим( Ходьба)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4" name="Содержимое 3" descr="image_94237_142906357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3357562"/>
            <a:ext cx="4429156" cy="320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200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0"/>
            <a:ext cx="8893175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</a:rPr>
              <a:t>Венера        Марс            Земля           Луна</a:t>
            </a:r>
          </a:p>
          <a:p>
            <a:pPr eaLnBrk="1" hangingPunct="1">
              <a:buFontTx/>
              <a:buNone/>
            </a:pPr>
            <a:endParaRPr lang="ru-RU" altLang="ru-RU" b="1" dirty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ru-RU" altLang="ru-RU" dirty="0"/>
          </a:p>
          <a:p>
            <a:pPr eaLnBrk="1" hangingPunct="1">
              <a:buFontTx/>
              <a:buNone/>
            </a:pPr>
            <a:endParaRPr lang="ru-RU" altLang="ru-RU" dirty="0"/>
          </a:p>
          <a:p>
            <a:pPr eaLnBrk="1" hangingPunct="1">
              <a:buFontTx/>
              <a:buNone/>
            </a:pPr>
            <a:r>
              <a:rPr lang="ru-RU" altLang="ru-RU" dirty="0"/>
              <a:t> </a:t>
            </a:r>
            <a:r>
              <a:rPr lang="ru-RU" altLang="ru-RU" b="1" dirty="0">
                <a:solidFill>
                  <a:srgbClr val="002060"/>
                </a:solidFill>
              </a:rPr>
              <a:t>Сатурн</a:t>
            </a:r>
            <a:r>
              <a:rPr lang="en-US" altLang="ru-RU" b="1" dirty="0">
                <a:solidFill>
                  <a:srgbClr val="002060"/>
                </a:solidFill>
              </a:rPr>
              <a:t>        </a:t>
            </a:r>
            <a:r>
              <a:rPr lang="ru-RU" altLang="ru-RU" b="1" dirty="0">
                <a:solidFill>
                  <a:srgbClr val="002060"/>
                </a:solidFill>
              </a:rPr>
              <a:t>Юпитер             Уран             Солнце</a:t>
            </a:r>
          </a:p>
          <a:p>
            <a:pPr eaLnBrk="1" hangingPunct="1">
              <a:buFontTx/>
              <a:buNone/>
            </a:pPr>
            <a:endParaRPr lang="ru-RU" altLang="ru-RU" b="1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</a:rPr>
              <a:t>Уран                      Солнце </a:t>
            </a:r>
          </a:p>
          <a:p>
            <a:pPr eaLnBrk="1" hangingPunct="1">
              <a:buFontTx/>
              <a:buNone/>
            </a:pPr>
            <a:endParaRPr lang="ru-RU" altLang="ru-RU" b="1" dirty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b="1" dirty="0">
                <a:solidFill>
                  <a:schemeClr val="bg1"/>
                </a:solidFill>
              </a:rPr>
              <a:t> </a:t>
            </a:r>
            <a:r>
              <a:rPr lang="ru-RU" altLang="ru-RU" b="1" dirty="0">
                <a:solidFill>
                  <a:srgbClr val="002060"/>
                </a:solidFill>
              </a:rPr>
              <a:t>Меркурий                    Плутон                    Нептун        </a:t>
            </a:r>
          </a:p>
        </p:txBody>
      </p:sp>
      <p:pic>
        <p:nvPicPr>
          <p:cNvPr id="9219" name="Picture 6" descr="ven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9275"/>
            <a:ext cx="194468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0" descr="mars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549275"/>
            <a:ext cx="208915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2" descr="zem_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6250"/>
            <a:ext cx="194468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4" descr="sat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4175"/>
            <a:ext cx="216058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7" descr="Фотографии всех планет нашей солнечной системы (20 фото)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997200"/>
            <a:ext cx="2303462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9" descr="20577703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476250"/>
            <a:ext cx="24479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21" descr="3015652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997200"/>
            <a:ext cx="22320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23" descr="252854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311775"/>
            <a:ext cx="201612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25" descr="prom1743-m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850" y="2924175"/>
            <a:ext cx="20891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27" descr="makemake_nasa-m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229225"/>
            <a:ext cx="237648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29" descr="меркурий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229225"/>
            <a:ext cx="1728787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31" descr="Нажмите для просмотра фото в полный размер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5229225"/>
            <a:ext cx="20066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0914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нашей Солнечной системе –  девять планет, все они разные. И лишь на нашей планете Земля есть жизнь.</a:t>
            </a:r>
          </a:p>
        </p:txBody>
      </p:sp>
      <p:pic>
        <p:nvPicPr>
          <p:cNvPr id="6" name="Содержимое 5" descr="maxres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285860"/>
            <a:ext cx="6572296" cy="4810127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Большая часть поверхности нашей планеты Земля –покрыта водой.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1921_569a6632d59636ad41da1dcde04f9ea1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357298"/>
            <a:ext cx="6621981" cy="478631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8013" cy="2428892"/>
          </a:xfrm>
        </p:spPr>
        <p:txBody>
          <a:bodyPr/>
          <a:lstStyle/>
          <a:p>
            <a:pPr algn="l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космонавта в космосе есть космический дом, который называется орбитальная станция. Орбитальная станция похожа на огромную птицу, которая раскинула крылья и летит над землей. В орбитальной станции люди изучают звезды, поверхность нашей земли, уточняют погоду, фотографируют Землю и т. д.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214554"/>
            <a:ext cx="6072230" cy="407196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87350"/>
            <a:ext cx="8229600" cy="1439863"/>
          </a:xfrm>
        </p:spPr>
        <p:txBody>
          <a:bodyPr/>
          <a:lstStyle/>
          <a:p>
            <a:pPr eaLnBrk="1" hangingPunct="1"/>
            <a:r>
              <a:rPr lang="ru-RU" altLang="ru-RU" sz="4000" b="1" dirty="0">
                <a:solidFill>
                  <a:srgbClr val="002060"/>
                </a:solidFill>
              </a:rPr>
              <a:t>Подготовка космонавтов</a:t>
            </a:r>
          </a:p>
        </p:txBody>
      </p:sp>
      <p:pic>
        <p:nvPicPr>
          <p:cNvPr id="19459" name="Picture 3" descr="photo_03-27-18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836613"/>
            <a:ext cx="214630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photo_03-27-15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13100"/>
            <a:ext cx="20875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photo_03-27-07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781300"/>
            <a:ext cx="23050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photo_03-27-11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268413"/>
            <a:ext cx="20875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 descr="photo_02-21-06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765175"/>
            <a:ext cx="19304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8" descr="space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981575"/>
            <a:ext cx="2520950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9" descr="1(2)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420938"/>
            <a:ext cx="253365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10" descr="gall_im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4476750"/>
            <a:ext cx="1890712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11" descr="gall_img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868863"/>
            <a:ext cx="2447925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76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88226" cy="561975"/>
          </a:xfrm>
        </p:spPr>
        <p:txBody>
          <a:bodyPr/>
          <a:lstStyle/>
          <a:p>
            <a:pPr eaLnBrk="1" hangingPunct="1"/>
            <a:r>
              <a:rPr lang="ru-RU" altLang="ru-RU" sz="3600" dirty="0">
                <a:solidFill>
                  <a:srgbClr val="002060"/>
                </a:solidFill>
              </a:rPr>
              <a:t>Первый выход человека в открытый Космос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79388" y="919163"/>
            <a:ext cx="5184775" cy="571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2200" b="1" dirty="0"/>
          </a:p>
          <a:p>
            <a:r>
              <a:rPr lang="ru-RU" altLang="ru-RU" sz="1100" dirty="0">
                <a:hlinkClick r:id="rId3" tooltip="оригинальный размер"/>
              </a:rPr>
              <a:t>  </a:t>
            </a:r>
            <a:r>
              <a:rPr lang="ru-RU" altLang="ru-RU" sz="20300" dirty="0"/>
              <a:t> </a:t>
            </a:r>
            <a:r>
              <a:rPr lang="ru-RU" altLang="ru-RU" sz="1100" dirty="0"/>
              <a:t>                                                                          </a:t>
            </a:r>
            <a:endParaRPr lang="ru-RU" altLang="ru-RU" dirty="0"/>
          </a:p>
          <a:p>
            <a:r>
              <a:rPr lang="ru-RU" altLang="ru-RU" b="1" dirty="0">
                <a:solidFill>
                  <a:srgbClr val="002060"/>
                </a:solidFill>
              </a:rPr>
              <a:t>8-19 марта 1965 года Алексей Архипович Леонов совместно с П.И. Беляевым совершил полет на КК "Восход-2" в качестве 2-го пилота. 18.03.1965 г. Леонов впервые вышел в космическое пространство, удалился от КК на расстояние 5 м и провел в открытом космосе вне шлюзовой камеры 12 мин. 9 с.</a:t>
            </a:r>
            <a:endParaRPr lang="ru-RU" altLang="ru-RU" dirty="0">
              <a:solidFill>
                <a:srgbClr val="002060"/>
              </a:solidFill>
            </a:endParaRPr>
          </a:p>
        </p:txBody>
      </p:sp>
      <p:pic>
        <p:nvPicPr>
          <p:cNvPr id="21509" name="Picture 5" descr="картинка">
            <a:hlinkClick r:id="rId4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55319"/>
            <a:ext cx="561975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картинка">
            <a:hlinkClick r:id="rId6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073" y="3788600"/>
            <a:ext cx="3779838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 descr="картинка">
            <a:hlinkClick r:id="rId8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4" y="969462"/>
            <a:ext cx="32956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5235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8013" cy="1296974"/>
          </a:xfrm>
        </p:spPr>
        <p:txBody>
          <a:bodyPr/>
          <a:lstStyle/>
          <a:p>
            <a:pPr algn="l"/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орбитальной станции – невесомость.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предметы легкие и человек становится легким как пушинка.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41921_84ae5b2444333a59e0ba453bf4a48647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5286412" cy="4333875"/>
          </a:xfrm>
        </p:spPr>
      </p:pic>
      <p:sp>
        <p:nvSpPr>
          <p:cNvPr id="7" name="Прямоугольник 6"/>
          <p:cNvSpPr/>
          <p:nvPr/>
        </p:nvSpPr>
        <p:spPr>
          <a:xfrm>
            <a:off x="5929322" y="1500175"/>
            <a:ext cx="292895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hangingPunct="0">
              <a:tabLst>
                <a:tab pos="33909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В космосе веса ничто не имеет.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lvl="0" indent="228600" eaLnBrk="0" hangingPunct="0">
              <a:tabLst>
                <a:tab pos="33909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Все невесомым становится там.</a:t>
            </a:r>
          </a:p>
          <a:p>
            <a:pPr lvl="0" indent="228600" eaLnBrk="0" hangingPunct="0">
              <a:buClrTx/>
              <a:buSzTx/>
              <a:tabLst>
                <a:tab pos="33909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Гиря летать, как пушинка, умеет.</a:t>
            </a:r>
          </a:p>
          <a:p>
            <a:pPr lvl="0" indent="228600" eaLnBrk="0" hangingPunct="0">
              <a:buClrTx/>
              <a:buSzTx/>
              <a:tabLst>
                <a:tab pos="33909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Легкий, как бабочка, гиппопотам.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000" b="1" dirty="0">
                <a:solidFill>
                  <a:srgbClr val="002060"/>
                </a:solidFill>
              </a:rPr>
              <a:t>Цель: Уточнять и углублять представления о планете Земля, космосе, вселенной, космическом транспорте.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5088"/>
          </a:xfrm>
        </p:spPr>
        <p:txBody>
          <a:bodyPr/>
          <a:lstStyle/>
          <a:p>
            <a:r>
              <a:rPr lang="ru-RU" sz="1800" b="1" dirty="0">
                <a:solidFill>
                  <a:srgbClr val="002060"/>
                </a:solidFill>
              </a:rPr>
              <a:t>Задачи: Расширять знания детей о государственных праздниках. Рассказать детям о Ю. Гагарине и других первооткрывателях космического пространства. Воспитывать уважение к людям отважной профессии, космонавт. Развивать память, внимание, творческое рассказывание. Учить детей фантазировать и мечтать. Вызвать, чувство гордости за свою страну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52666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57188" y="214290"/>
            <a:ext cx="8429625" cy="1428760"/>
          </a:xfrm>
          <a:ln>
            <a:solidFill>
              <a:srgbClr val="FFFF00"/>
            </a:solidFill>
          </a:ln>
        </p:spPr>
        <p:txBody>
          <a:bodyPr/>
          <a:lstStyle/>
          <a:p>
            <a:pPr algn="l"/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космонавта –специальная одежда- скафандр, который защищает его от вредного воздействия Космоса. На голове   гермошлем (повторите),  на ногах специальные сапоги, а на руках специальные перчатки. Если космонавт выходит в открытый космос, то на плечи  он надевает тяжелый ранец с баллонами, полными воздуха. </a:t>
            </a:r>
            <a:br>
              <a:rPr lang="ru-RU" sz="2400" dirty="0"/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orlan-mk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643050"/>
            <a:ext cx="4000560" cy="3946190"/>
          </a:xfrm>
          <a:prstGeom prst="rect">
            <a:avLst/>
          </a:prstGeom>
        </p:spPr>
      </p:pic>
      <p:pic>
        <p:nvPicPr>
          <p:cNvPr id="5" name="Содержимое 3" descr="usk_3_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57619" y="1643050"/>
            <a:ext cx="5000601" cy="394619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648543"/>
          </a:xfrm>
        </p:spPr>
        <p:txBody>
          <a:bodyPr/>
          <a:lstStyle/>
          <a:p>
            <a:pPr eaLnBrk="1" hangingPunct="1"/>
            <a:r>
              <a:rPr lang="ru-RU" altLang="ru-RU" sz="4000" b="1" dirty="0">
                <a:solidFill>
                  <a:srgbClr val="002060"/>
                </a:solidFill>
              </a:rPr>
              <a:t>Ракеты взлетают в Космос.</a:t>
            </a:r>
          </a:p>
        </p:txBody>
      </p:sp>
      <p:pic>
        <p:nvPicPr>
          <p:cNvPr id="25603" name="Picture 5" descr="463prot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65175"/>
            <a:ext cx="2143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" descr="17_07_2009_0510503001247821155_nas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781300"/>
            <a:ext cx="2879725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7" descr="Индия запустила к Луне свой первый научно-исследовательский космический аппарат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979" y="1196752"/>
            <a:ext cx="2808288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8" descr="Запуск американского шаттла Индевор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63938"/>
            <a:ext cx="2663825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9" descr="000414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20713"/>
            <a:ext cx="2890838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3631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>
          <a:xfrm>
            <a:off x="-396875" y="-315913"/>
            <a:ext cx="9540875" cy="1728788"/>
          </a:xfrm>
        </p:spPr>
        <p:txBody>
          <a:bodyPr/>
          <a:lstStyle/>
          <a:p>
            <a:pPr eaLnBrk="1" hangingPunct="1"/>
            <a:r>
              <a:rPr lang="ru-RU" altLang="ru-RU" sz="3200" b="1" dirty="0">
                <a:solidFill>
                  <a:srgbClr val="002060"/>
                </a:solidFill>
              </a:rPr>
              <a:t>МКС - Международная космическая станция</a:t>
            </a:r>
          </a:p>
        </p:txBody>
      </p:sp>
      <p:pic>
        <p:nvPicPr>
          <p:cNvPr id="27651" name="Picture 19" descr="Гигантская космическая станция над Землей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345" y="2703806"/>
            <a:ext cx="3348037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Rectangle 20"/>
          <p:cNvSpPr>
            <a:spLocks noChangeArrowheads="1"/>
          </p:cNvSpPr>
          <p:nvPr/>
        </p:nvSpPr>
        <p:spPr bwMode="auto">
          <a:xfrm>
            <a:off x="0" y="5165120"/>
            <a:ext cx="9144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Международная космическая станция является самым крупным космическим объектом среди всех, которые были сделаны руками человека. Если вписать станцию в прямоугольник, то этот прямоугольник будет превышать площадь футбольного поля. Хотя конечно лишь небольшая часть этого прямоугольника будет заполнена отсеками, где живут люди. Станция настолько огромна, что ее невозможно было запустить в космос целиком за один раз. </a:t>
            </a:r>
          </a:p>
        </p:txBody>
      </p:sp>
      <p:pic>
        <p:nvPicPr>
          <p:cNvPr id="27653" name="Picture 24" descr="000189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75018"/>
            <a:ext cx="3419476" cy="331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27" descr="mks_0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76" y="796575"/>
            <a:ext cx="3427412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96760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540875" cy="1196975"/>
          </a:xfrm>
        </p:spPr>
        <p:txBody>
          <a:bodyPr/>
          <a:lstStyle/>
          <a:p>
            <a:pPr eaLnBrk="1" hangingPunct="1"/>
            <a:r>
              <a:rPr lang="ru-RU" altLang="ru-RU" sz="3600" b="1" dirty="0">
                <a:solidFill>
                  <a:srgbClr val="002060"/>
                </a:solidFill>
              </a:rPr>
              <a:t>Космодром Байконур имени</a:t>
            </a:r>
            <a:br>
              <a:rPr lang="en-US" altLang="ru-RU" sz="3600" b="1" dirty="0">
                <a:solidFill>
                  <a:srgbClr val="002060"/>
                </a:solidFill>
              </a:rPr>
            </a:br>
            <a:r>
              <a:rPr lang="ru-RU" altLang="ru-RU" sz="3600" b="1" dirty="0">
                <a:solidFill>
                  <a:srgbClr val="002060"/>
                </a:solidFill>
              </a:rPr>
              <a:t>С.П. Королева</a:t>
            </a:r>
          </a:p>
        </p:txBody>
      </p:sp>
      <p:pic>
        <p:nvPicPr>
          <p:cNvPr id="31747" name="Picture 5" descr="photo_04-06-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341438"/>
            <a:ext cx="5688012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7" descr="photo_04-06-11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5300663"/>
            <a:ext cx="1944687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9" descr="photo_04-06-09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300663"/>
            <a:ext cx="1873250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1" descr="photo_04-08-17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300663"/>
            <a:ext cx="1858962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3" descr="photo_04-08-12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300663"/>
            <a:ext cx="1930400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0722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16632"/>
            <a:ext cx="8748712" cy="1007319"/>
          </a:xfrm>
        </p:spPr>
        <p:txBody>
          <a:bodyPr/>
          <a:lstStyle/>
          <a:p>
            <a:pPr algn="l" eaLnBrk="1" hangingPunct="1"/>
            <a:r>
              <a:rPr lang="ru-RU" altLang="ru-RU" sz="3600" b="1" dirty="0">
                <a:solidFill>
                  <a:srgbClr val="002060"/>
                </a:solidFill>
              </a:rPr>
              <a:t>Выход в открытый Космос в                      </a:t>
            </a:r>
            <a:br>
              <a:rPr lang="ru-RU" altLang="ru-RU" sz="3600" b="1" dirty="0">
                <a:solidFill>
                  <a:srgbClr val="002060"/>
                </a:solidFill>
              </a:rPr>
            </a:br>
            <a:r>
              <a:rPr lang="ru-RU" altLang="ru-RU" sz="3600" b="1" dirty="0">
                <a:solidFill>
                  <a:srgbClr val="002060"/>
                </a:solidFill>
              </a:rPr>
              <a:t>наше время.</a:t>
            </a:r>
          </a:p>
        </p:txBody>
      </p:sp>
      <p:pic>
        <p:nvPicPr>
          <p:cNvPr id="35843" name="Picture 6" descr="000187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68413"/>
            <a:ext cx="3744912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7" descr="000336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013" y="692150"/>
            <a:ext cx="345598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9" descr="Скафандр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08500"/>
            <a:ext cx="28575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11" descr="9034297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933825"/>
            <a:ext cx="3455988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13" descr="robinson_sts114-m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581525"/>
            <a:ext cx="2089150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3207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571500" y="142875"/>
            <a:ext cx="8229600" cy="1785927"/>
          </a:xfrm>
        </p:spPr>
        <p:txBody>
          <a:bodyPr/>
          <a:lstStyle/>
          <a:p>
            <a:pPr algn="l"/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Космос сейчас совсем не такой уж таинственный, каким он казался недавно. И мы, все люди планеты Земля, с огромным уважением и восхищением относимся к Юрию Гагарину, первооткрывателю космоса!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dirty="0"/>
            </a:br>
            <a:endParaRPr lang="ru-RU" sz="2800" dirty="0"/>
          </a:p>
        </p:txBody>
      </p:sp>
      <p:pic>
        <p:nvPicPr>
          <p:cNvPr id="3" name="Рисунок 2" descr="1456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785926"/>
            <a:ext cx="7067189" cy="4566813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20713"/>
          </a:xfrm>
        </p:spPr>
        <p:txBody>
          <a:bodyPr/>
          <a:lstStyle/>
          <a:p>
            <a:pPr eaLnBrk="1" hangingPunct="1"/>
            <a:r>
              <a:rPr lang="ru-RU" altLang="ru-RU" sz="3600" b="1" dirty="0">
                <a:solidFill>
                  <a:srgbClr val="002060"/>
                </a:solidFill>
              </a:rPr>
              <a:t>Мы живем на планете Земля.</a:t>
            </a:r>
          </a:p>
        </p:txBody>
      </p:sp>
      <p:sp>
        <p:nvSpPr>
          <p:cNvPr id="378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3851275" cy="6911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400" dirty="0"/>
              <a:t>  </a:t>
            </a:r>
            <a:r>
              <a:rPr lang="ru-RU" altLang="ru-RU" sz="1400" b="1" dirty="0">
                <a:solidFill>
                  <a:srgbClr val="002060"/>
                </a:solidFill>
              </a:rPr>
              <a:t>ЗЕМЛЯ, третья от Солнца большая планета Солнечной системы. Площадь поверхности Земли 510,073 млн. км2, из которых примерно 70,8% приходится на Мировой океан.  Суша составляет соответственно 29,2% и образует шесть материков и острова. Горы занимают свыше 1/3 поверхности суши. Пустыни покрывают около 20% поверхности суши, саванны и редколесья — около 20%, леса — около 30%, ледники — свыше 10%. Значительная часть северных территорий представляет собой вечную мерзлоту.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>
                <a:solidFill>
                  <a:srgbClr val="002060"/>
                </a:solidFill>
              </a:rPr>
              <a:t>Велика наша Земля. Многообразна ее природа, несметны богатства ее недр. И вместе с тем огромная Земля — лишь одна из планет, обращающихся вокруг Солнца.</a:t>
            </a:r>
            <a:br>
              <a:rPr lang="ru-RU" altLang="ru-RU" sz="1400" b="1" dirty="0">
                <a:solidFill>
                  <a:srgbClr val="002060"/>
                </a:solidFill>
              </a:rPr>
            </a:br>
            <a:r>
              <a:rPr lang="ru-RU" altLang="ru-RU" sz="1400" b="1" dirty="0">
                <a:solidFill>
                  <a:srgbClr val="002060"/>
                </a:solidFill>
              </a:rPr>
              <a:t>Солнце по сравнению с Землей — гигантский раскаленный шар. Наша планета Земля  до сих пор изучена не полностью.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>
                <a:solidFill>
                  <a:srgbClr val="002060"/>
                </a:solidFill>
              </a:rPr>
              <a:t>Что ждет Землю в будущем? На этот вопрос можно ответить лишь с большой степенью неопределенности, абстрагируясь как от возможного внешнего, космического влияния, так и от деятельности человечества, преобразующего окружающую среду, причем не всегда в лучшую сторону.</a:t>
            </a:r>
          </a:p>
        </p:txBody>
      </p:sp>
      <p:pic>
        <p:nvPicPr>
          <p:cNvPr id="37892" name="Picture 6" descr="bluem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50" y="1125538"/>
            <a:ext cx="546735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94153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8172400" cy="836613"/>
          </a:xfrm>
        </p:spPr>
        <p:txBody>
          <a:bodyPr/>
          <a:lstStyle/>
          <a:p>
            <a:pPr algn="l" eaLnBrk="1" hangingPunct="1"/>
            <a:r>
              <a:rPr lang="ru-RU" altLang="ru-RU" sz="3600" b="1" dirty="0">
                <a:solidFill>
                  <a:srgbClr val="002060"/>
                </a:solidFill>
              </a:rPr>
              <a:t>Вот такая наша планета – Земля.</a:t>
            </a:r>
          </a:p>
        </p:txBody>
      </p:sp>
      <p:pic>
        <p:nvPicPr>
          <p:cNvPr id="39939" name="Picture 5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260350"/>
            <a:ext cx="10953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Рисунок 3" descr="Лес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56540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Рисунок 4" descr="Лес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Рисунок 5" descr="Остально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268413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Рисунок 6" descr="Деревья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90805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Рисунок 11" descr="Фото - Цветы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557338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5" name="Рисунок 9" descr="Снег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420938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6" name="Picture 15" descr="Без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5157788"/>
            <a:ext cx="2016125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7" name="Picture 16" descr="Безымянный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013325"/>
            <a:ext cx="2160588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8" name="Picture 17" descr="pesok00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373688"/>
            <a:ext cx="1943100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9" name="Picture 18" descr="енотовидная собака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997200"/>
            <a:ext cx="23812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0" name="Picture 19" descr="0001408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89" y="4811358"/>
            <a:ext cx="2160587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1" name="Picture 20" descr="0001715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33825"/>
            <a:ext cx="21605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2" name="Picture 21" descr="виды саратова 01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3284538"/>
            <a:ext cx="2051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78094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640" y="-242888"/>
            <a:ext cx="7812360" cy="1660526"/>
          </a:xfrm>
        </p:spPr>
        <p:txBody>
          <a:bodyPr/>
          <a:lstStyle/>
          <a:p>
            <a:pPr algn="l" eaLnBrk="1" hangingPunct="1"/>
            <a:r>
              <a:rPr lang="ru-RU" altLang="ru-RU" sz="4000" b="1" dirty="0">
                <a:solidFill>
                  <a:srgbClr val="002060"/>
                </a:solidFill>
              </a:rPr>
              <a:t>Береги нашу планету Земля.</a:t>
            </a:r>
          </a:p>
        </p:txBody>
      </p:sp>
      <p:sp>
        <p:nvSpPr>
          <p:cNvPr id="41987" name="Rectangle 6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41988" name="Picture 7" descr="i?id=22470118&amp;tov=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188913"/>
            <a:ext cx="6572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8" descr="000380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221163"/>
            <a:ext cx="2303462" cy="247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9" descr="0003805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844675"/>
            <a:ext cx="201612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11" descr="d0b7d0b5d0bcd0bbd18f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652963"/>
            <a:ext cx="26670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2" name="Rectangle 12"/>
          <p:cNvSpPr>
            <a:spLocks noChangeArrowheads="1"/>
          </p:cNvSpPr>
          <p:nvPr/>
        </p:nvSpPr>
        <p:spPr bwMode="auto">
          <a:xfrm>
            <a:off x="0" y="1001713"/>
            <a:ext cx="3995738" cy="558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Ты можешь удивиться,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Узнав, - Земля наш общий дом!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Живут в ней звери, птицы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мы с тобой живем.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Земля – наш дом огромный,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В ней много этажей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жителей подводных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для лесных ужей.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всех квартир хватило: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буйволов и коз,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сов и крокодилов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зайцев и стрекоз.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Земля – наш дом огромный,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пусть сооружен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Он не из плит бетонных,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Но суть совсем не в том.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А в том, что мы соседи,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мы должны сберечь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Оленей и медведей.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Об этом наша речь!</a:t>
            </a:r>
          </a:p>
        </p:txBody>
      </p:sp>
      <p:sp>
        <p:nvSpPr>
          <p:cNvPr id="41993" name="Rectangle 13"/>
          <p:cNvSpPr>
            <a:spLocks noChangeArrowheads="1"/>
          </p:cNvSpPr>
          <p:nvPr/>
        </p:nvSpPr>
        <p:spPr bwMode="auto">
          <a:xfrm>
            <a:off x="5722938" y="1663700"/>
            <a:ext cx="3421062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Береги свою планету!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Есть одна планета-сад.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В этом космосе холодном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Только здесь леса шумят,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Птиц скликая перелетных.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стрекозы только тут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В речку смотрят удивленно.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Береги свою планету – 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Ведь другой на свете нет! </a:t>
            </a:r>
          </a:p>
        </p:txBody>
      </p:sp>
    </p:spTree>
    <p:extLst>
      <p:ext uri="{BB962C8B-B14F-4D97-AF65-F5344CB8AC3E}">
        <p14:creationId xmlns:p14="http://schemas.microsoft.com/office/powerpoint/2010/main" val="2142213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Люди всегда мечтали о космосе, их манили дальние просторы, звезды, они хотели знать, есть ли жизнь на других планетах, побывать в космических далях.</a:t>
            </a:r>
          </a:p>
        </p:txBody>
      </p:sp>
      <p:pic>
        <p:nvPicPr>
          <p:cNvPr id="4" name="Содержимое 3" descr="41921_c0388e92ce4ab5d1515ad23268c2e361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714488"/>
            <a:ext cx="6866707" cy="404645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2888"/>
            <a:ext cx="8229600" cy="1079501"/>
          </a:xfrm>
        </p:spPr>
        <p:txBody>
          <a:bodyPr/>
          <a:lstStyle/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С.П. Королёв</a:t>
            </a:r>
          </a:p>
        </p:txBody>
      </p:sp>
      <p:pic>
        <p:nvPicPr>
          <p:cNvPr id="11267" name="Picture 3" descr="КОРОЛЕВ Сергей Павлов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565400"/>
            <a:ext cx="238125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 rot="10774709" flipV="1">
            <a:off x="178887" y="775457"/>
            <a:ext cx="864072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Сергей Павлович Королёв - ученый, работавший в области ракетной и ракетно-космической техники.  </a:t>
            </a:r>
            <a:r>
              <a:rPr lang="ru-RU" altLang="ru-RU" b="1" dirty="0">
                <a:solidFill>
                  <a:srgbClr val="002060"/>
                </a:solidFill>
              </a:rPr>
              <a:t>С.П. Королёв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— выдающийся конструктор.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79512" y="1470993"/>
            <a:ext cx="91440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Он по праву является отцом отечественной ракетно-космической техники, обеспечившей стратегический паритет и сделавшей наше государство передовой ракетно-космической державой. </a:t>
            </a:r>
          </a:p>
        </p:txBody>
      </p:sp>
      <p:pic>
        <p:nvPicPr>
          <p:cNvPr id="11270" name="Picture 6" descr="Юрий Гагарин и Сергей Королев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573463"/>
            <a:ext cx="1655763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Юрий Гагарин и Сергей Королев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924175"/>
            <a:ext cx="230505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 descr="250px-S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991100"/>
            <a:ext cx="2381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1617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1519" y="260648"/>
            <a:ext cx="4395093" cy="648072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6613" y="764704"/>
            <a:ext cx="4038600" cy="5359871"/>
          </a:xfrm>
        </p:spPr>
        <p:txBody>
          <a:bodyPr/>
          <a:lstStyle/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она космическая ракета, впервые полетевшая в космос.  Она громадная: ее рост - почти 90 м, по сравнению с ней машины и люди как жители сказочной страны маленькие.  Это самый быстрый вид транспорта на Земле благодаря реактивному двигателю.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92150"/>
          </a:xfrm>
        </p:spPr>
        <p:txBody>
          <a:bodyPr/>
          <a:lstStyle/>
          <a:p>
            <a:pPr eaLnBrk="1" hangingPunct="1"/>
            <a:r>
              <a:rPr lang="ru-RU" altLang="ru-RU" sz="4000" b="1" dirty="0">
                <a:solidFill>
                  <a:srgbClr val="002060"/>
                </a:solidFill>
              </a:rPr>
              <a:t>Кто первый полетел в Космос?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23850" y="3141663"/>
            <a:ext cx="8820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br>
              <a:rPr lang="ru-RU" altLang="ru-RU"/>
            </a:br>
            <a:endParaRPr lang="ru-RU" alt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3635375"/>
            <a:ext cx="896302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Первой полетела в космос собака Лайка. Она провела на борту искусственного спутника несколько суток, но ее не смогли вернуть на Землю. В августе 1960 года в космическое путешествие отправились собаки Белка и Стрелка. На корабле были также мыши, насекомые и семена. После полета животные вернулись на родную планету и чувствовали себя прекрасно.</a:t>
            </a:r>
          </a:p>
        </p:txBody>
      </p:sp>
      <p:pic>
        <p:nvPicPr>
          <p:cNvPr id="13317" name="Picture 5" descr="article_image-image-artic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673600"/>
            <a:ext cx="28575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article_image-image-artic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65175"/>
            <a:ext cx="230505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article_image-image-artic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916113"/>
            <a:ext cx="25209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 descr="article_image-image-artic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692150"/>
            <a:ext cx="19050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 descr="article_image-image-articl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765175"/>
            <a:ext cx="2089150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0" descr="article_image-image-articl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5084763"/>
            <a:ext cx="223361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425450" y="6569075"/>
            <a:ext cx="8294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Собаки-космонавты: Звездочка, Чернушка, Стрелка и Белка (фото 1961 г.).</a:t>
            </a:r>
            <a:r>
              <a:rPr lang="ru-RU" altLang="ru-RU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6773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Вначале наши ученые отправили в космос собак Белку и Стрелку. Собаки благополучно вернулись на землю. </a:t>
            </a:r>
          </a:p>
        </p:txBody>
      </p:sp>
      <p:pic>
        <p:nvPicPr>
          <p:cNvPr id="4" name="Содержимое 3" descr="41921_3e766f00c7dc2ddb075df3d89177a6e6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416050"/>
            <a:ext cx="8784976" cy="525331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1368412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l">
              <a:defRPr/>
            </a:pP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этого, 12 апреля  в космос отправился  корабль «Восток» с человеком на борту. Вот почему 12 апреля считается Днем космонавтики. Юрий Гагарин был первым космонавтом и полёт его начался со знаменитой фразы: «Поехали!», он облетел земной шар  и успешно совершил посадку.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1772816"/>
            <a:ext cx="5649817" cy="462135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он увидел из космоса нашу Землю, он воскликнул: «Красота-то какая!»</a:t>
            </a:r>
          </a:p>
        </p:txBody>
      </p:sp>
      <p:pic>
        <p:nvPicPr>
          <p:cNvPr id="4" name="Содержимое 3" descr="41921_c6e4877733a958658d247b73fa8385d1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1196752"/>
            <a:ext cx="6768752" cy="4968552"/>
          </a:xfrm>
        </p:spPr>
      </p:pic>
    </p:spTree>
    <p:extLst>
      <p:ext uri="{BB962C8B-B14F-4D97-AF65-F5344CB8AC3E}">
        <p14:creationId xmlns:p14="http://schemas.microsoft.com/office/powerpoint/2010/main" val="2194803820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949</TotalTime>
  <Words>1281</Words>
  <Application>Microsoft Office PowerPoint</Application>
  <PresentationFormat>Экран (4:3)</PresentationFormat>
  <Paragraphs>72</Paragraphs>
  <Slides>28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Calibri</vt:lpstr>
      <vt:lpstr>Times New Roman</vt:lpstr>
      <vt:lpstr>1_Тема Office</vt:lpstr>
      <vt:lpstr>2_Тема Office</vt:lpstr>
      <vt:lpstr>4_Тема Office</vt:lpstr>
      <vt:lpstr>12 апреля - День Космонавтики</vt:lpstr>
      <vt:lpstr>Цель: Уточнять и углублять представления о планете Земля, космосе, вселенной, космическом транспорте.</vt:lpstr>
      <vt:lpstr>Люди всегда мечтали о космосе, их манили дальние просторы, звезды, они хотели знать, есть ли жизнь на других планетах, побывать в космических далях.</vt:lpstr>
      <vt:lpstr>С.П. Королёв</vt:lpstr>
      <vt:lpstr>Презентация PowerPoint</vt:lpstr>
      <vt:lpstr>Кто первый полетел в Космос?</vt:lpstr>
      <vt:lpstr>Вначале наши ученые отправили в космос собак Белку и Стрелку. Собаки благополучно вернулись на землю. </vt:lpstr>
      <vt:lpstr> После этого, 12 апреля  в космос отправился  корабль «Восток» с человеком на борту. Вот почему 12 апреля считается Днем космонавтики. Юрий Гагарин был первым космонавтом и полёт его начался со знаменитой фразы: «Поехали!», он облетел земной шар  и успешно совершил посадку. </vt:lpstr>
      <vt:lpstr>Когда он увидел из космоса нашу Землю, он воскликнул: «Красота-то какая!»</vt:lpstr>
      <vt:lpstr> </vt:lpstr>
      <vt:lpstr>Первая женщина-космонавт Валентина Терешкова</vt:lpstr>
      <vt:lpstr> Космос. Один, два, три, четыре, пять(Ходьба на месте) В космос мы летим опять(Соединить руки над головой) Отрываясь от земли(подпрыгнуть) Долетаю до луны(руки в стороны, покружиться) На орбите повисим( покачать руками вперед-назад) И опять домой спешим( Ходьба) </vt:lpstr>
      <vt:lpstr>Презентация PowerPoint</vt:lpstr>
      <vt:lpstr>В нашей Солнечной системе –  девять планет, все они разные. И лишь на нашей планете Земля есть жизнь.</vt:lpstr>
      <vt:lpstr>Большая часть поверхности нашей планеты Земля –покрыта водой. </vt:lpstr>
      <vt:lpstr>У космонавта в космосе есть космический дом, который называется орбитальная станция. Орбитальная станция похожа на огромную птицу, которая раскинула крылья и летит над землей. В орбитальной станции люди изучают звезды, поверхность нашей земли, уточняют погоду, фотографируют Землю и т. д.  </vt:lpstr>
      <vt:lpstr>Подготовка космонавтов</vt:lpstr>
      <vt:lpstr>Первый выход человека в открытый Космос</vt:lpstr>
      <vt:lpstr>   В орбитальной станции – невесомость. Все предметы легкие и человек становится легким как пушинка.  </vt:lpstr>
      <vt:lpstr> У космонавта –специальная одежда- скафандр, который защищает его от вредного воздействия Космоса. На голове   гермошлем (повторите),  на ногах специальные сапоги, а на руках специальные перчатки. Если космонавт выходит в открытый космос, то на плечи  он надевает тяжелый ранец с баллонами, полными воздуха.  </vt:lpstr>
      <vt:lpstr>Ракеты взлетают в Космос.</vt:lpstr>
      <vt:lpstr>МКС - Международная космическая станция</vt:lpstr>
      <vt:lpstr>Космодром Байконур имени С.П. Королева</vt:lpstr>
      <vt:lpstr>Выход в открытый Космос в                       наше время.</vt:lpstr>
      <vt:lpstr>    Космос сейчас совсем не такой уж таинственный, каким он казался недавно. И мы, все люди планеты Земля, с огромным уважением и восхищением относимся к Юрию Гагарину, первооткрывателю космоса!     </vt:lpstr>
      <vt:lpstr>Мы живем на планете Земля.</vt:lpstr>
      <vt:lpstr>Вот такая наша планета – Земля.</vt:lpstr>
      <vt:lpstr>Береги нашу планету Земля.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Оксана Плешакова</cp:lastModifiedBy>
  <cp:revision>94</cp:revision>
  <cp:lastPrinted>2023-04-02T19:29:56Z</cp:lastPrinted>
  <dcterms:created xsi:type="dcterms:W3CDTF">2016-03-28T08:27:18Z</dcterms:created>
  <dcterms:modified xsi:type="dcterms:W3CDTF">2023-04-02T19:30:00Z</dcterms:modified>
</cp:coreProperties>
</file>