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5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5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BE8EEF1-51D5-448B-871C-6310C03C2A33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87FC4C-255D-4940-999C-873DBD0C2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785926"/>
            <a:ext cx="6172200" cy="3232636"/>
          </a:xfrm>
        </p:spPr>
        <p:txBody>
          <a:bodyPr>
            <a:noAutofit/>
          </a:bodyPr>
          <a:lstStyle/>
          <a:p>
            <a:r>
              <a:rPr lang="en-US" sz="7200" dirty="0" smtClean="0"/>
              <a:t>Good morning, everyone!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785926"/>
            <a:ext cx="6172200" cy="3232636"/>
          </a:xfrm>
        </p:spPr>
        <p:txBody>
          <a:bodyPr>
            <a:noAutofit/>
          </a:bodyPr>
          <a:lstStyle/>
          <a:p>
            <a:r>
              <a:rPr lang="en-US" sz="4000" b="0" dirty="0" smtClean="0"/>
              <a:t>Homework: ex. 22, </a:t>
            </a:r>
            <a:r>
              <a:rPr lang="en-US" sz="4000" b="0" smtClean="0"/>
              <a:t>24 </a:t>
            </a:r>
            <a:br>
              <a:rPr lang="en-US" sz="4000" b="0" smtClean="0"/>
            </a:br>
            <a:r>
              <a:rPr lang="en-US" sz="4000" b="0" smtClean="0"/>
              <a:t>p. </a:t>
            </a:r>
            <a:r>
              <a:rPr lang="en-US" sz="4000" b="0" dirty="0" smtClean="0"/>
              <a:t>40-41,</a:t>
            </a:r>
            <a:br>
              <a:rPr lang="en-US" sz="4000" b="0" dirty="0" smtClean="0"/>
            </a:br>
            <a:r>
              <a:rPr lang="en-US" sz="4000" b="0" dirty="0" smtClean="0"/>
              <a:t>bring a picture!</a:t>
            </a:r>
            <a:endParaRPr lang="ru-RU" sz="4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85728"/>
            <a:ext cx="6858048" cy="6000792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A tongue-twister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u="sng" dirty="0" smtClean="0"/>
              <a:t>Wh</a:t>
            </a:r>
            <a:r>
              <a:rPr lang="en-US" sz="3200" dirty="0" smtClean="0"/>
              <a:t>ether(</a:t>
            </a:r>
            <a:r>
              <a:rPr lang="ru-RU" sz="3200" dirty="0" smtClean="0"/>
              <a:t>будет ли</a:t>
            </a:r>
            <a:r>
              <a:rPr lang="en-US" sz="3200" dirty="0" smtClean="0"/>
              <a:t>) </a:t>
            </a:r>
            <a:r>
              <a:rPr lang="en-US" sz="3200" u="sng" dirty="0" smtClean="0"/>
              <a:t>th</a:t>
            </a:r>
            <a:r>
              <a:rPr lang="en-US" sz="3200" dirty="0" smtClean="0"/>
              <a:t>e weather be fine, </a:t>
            </a:r>
            <a:br>
              <a:rPr lang="en-US" sz="3200" dirty="0" smtClean="0"/>
            </a:br>
            <a:r>
              <a:rPr lang="en-US" sz="3200" dirty="0" smtClean="0"/>
              <a:t>or whether the weather be not. Whether the weather be cold, </a:t>
            </a:r>
            <a:br>
              <a:rPr lang="en-US" sz="3200" dirty="0" smtClean="0"/>
            </a:br>
            <a:r>
              <a:rPr lang="en-US" sz="3200" dirty="0" smtClean="0"/>
              <a:t>or whether the weather be fine. We’ll weather ( </a:t>
            </a:r>
            <a:r>
              <a:rPr lang="ru-RU" sz="3200" dirty="0" smtClean="0"/>
              <a:t>переживем</a:t>
            </a:r>
            <a:r>
              <a:rPr lang="en-US" sz="3200" dirty="0" smtClean="0"/>
              <a:t>) the weather</a:t>
            </a:r>
            <a:br>
              <a:rPr lang="en-US" sz="3200" dirty="0" smtClean="0"/>
            </a:br>
            <a:r>
              <a:rPr lang="en-US" sz="3200" dirty="0" smtClean="0"/>
              <a:t> whether we like it or not.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оутбук\Pictures\city and country\201305250911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863" y="188640"/>
            <a:ext cx="4384282" cy="260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Ноутбук\Pictures\city and country\147429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61048"/>
            <a:ext cx="4849871" cy="281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2339752" y="2204864"/>
            <a:ext cx="6118448" cy="2813698"/>
          </a:xfrm>
        </p:spPr>
        <p:txBody>
          <a:bodyPr>
            <a:prstTxWarp prst="textWave1">
              <a:avLst/>
            </a:prstTxWarp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In The City And In The Country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571480"/>
            <a:ext cx="7901014" cy="5565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43108" y="14285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They speak with an accent (</a:t>
            </a:r>
            <a:r>
              <a:rPr lang="ru-RU" sz="3600" dirty="0" smtClean="0"/>
              <a:t>акцент)</a:t>
            </a:r>
            <a:r>
              <a:rPr lang="en-US" sz="3600" dirty="0" smtClean="0"/>
              <a:t>.</a:t>
            </a:r>
            <a:endParaRPr lang="ru-RU" sz="3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71670" y="2857496"/>
            <a:ext cx="6643734" cy="2643206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How many accents are there in the world?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There are </a:t>
            </a:r>
            <a:r>
              <a:rPr lang="en-US" sz="2400" u="sng" dirty="0" smtClean="0"/>
              <a:t>160</a:t>
            </a:r>
            <a:r>
              <a:rPr lang="en-US" sz="2400" dirty="0" smtClean="0"/>
              <a:t> distinct  English dialects throughout the world.</a:t>
            </a:r>
          </a:p>
          <a:p>
            <a:pPr algn="ctr"/>
            <a:r>
              <a:rPr lang="en-US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43108" y="142852"/>
            <a:ext cx="6172200" cy="85725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True of False?</a:t>
            </a:r>
            <a:endParaRPr lang="ru-RU" sz="3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71670" y="1214422"/>
            <a:ext cx="6643734" cy="428628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It’s very noisy in the country.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There are a lot of high buildings in the city.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There are many trees in the country.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You can see cows, horses and sheep in the city.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In the country gardens are bigger than in the city. </a:t>
            </a: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43108" y="142852"/>
            <a:ext cx="6172200" cy="85725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True of False?</a:t>
            </a:r>
            <a:endParaRPr lang="ru-RU" sz="3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71670" y="1214422"/>
            <a:ext cx="6643734" cy="428628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It’s very noisy in the country.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F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There are a lot of high buildings in the city. </a:t>
            </a:r>
            <a:r>
              <a:rPr lang="en-US" sz="2800" dirty="0">
                <a:solidFill>
                  <a:srgbClr val="FF0000"/>
                </a:solidFill>
              </a:rPr>
              <a:t>T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There are many trees in the country. </a:t>
            </a:r>
            <a:r>
              <a:rPr lang="en-US" sz="2800" dirty="0" smtClean="0">
                <a:solidFill>
                  <a:srgbClr val="FF0000"/>
                </a:solidFill>
              </a:rPr>
              <a:t>T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You can see cows, horses and sheep in the city. </a:t>
            </a:r>
            <a:r>
              <a:rPr lang="en-US" sz="2800" dirty="0" smtClean="0">
                <a:solidFill>
                  <a:srgbClr val="FF0000"/>
                </a:solidFill>
              </a:rPr>
              <a:t>F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In the country gardens are bigger than in the city. </a:t>
            </a:r>
            <a:r>
              <a:rPr lang="en-US" sz="2800" dirty="0" smtClean="0">
                <a:solidFill>
                  <a:srgbClr val="FF0000"/>
                </a:solidFill>
              </a:rPr>
              <a:t>T</a:t>
            </a: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43108" y="142852"/>
            <a:ext cx="61722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In the country and in the city</a:t>
            </a:r>
            <a:endParaRPr lang="ru-RU" sz="3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71670" y="1214422"/>
            <a:ext cx="6643734" cy="5286412"/>
          </a:xfrm>
        </p:spPr>
        <p:txBody>
          <a:bodyPr>
            <a:noAutofit/>
          </a:bodyPr>
          <a:lstStyle/>
          <a:p>
            <a:pPr marL="514350" indent="-514350" algn="ctr"/>
            <a:r>
              <a:rPr lang="en-US" sz="2800" b="0" dirty="0" smtClean="0">
                <a:solidFill>
                  <a:schemeClr val="tx1"/>
                </a:solidFill>
              </a:rPr>
              <a:t>Some people live in the city</a:t>
            </a:r>
          </a:p>
          <a:p>
            <a:pPr marL="514350" indent="-514350" algn="ctr"/>
            <a:r>
              <a:rPr lang="en-US" sz="2800" b="0" dirty="0" smtClean="0">
                <a:solidFill>
                  <a:schemeClr val="tx1"/>
                </a:solidFill>
              </a:rPr>
              <a:t>where the houses are very tall.</a:t>
            </a:r>
          </a:p>
          <a:p>
            <a:pPr marL="514350" indent="-514350" algn="ctr"/>
            <a:r>
              <a:rPr lang="en-US" sz="2800" b="0" dirty="0" smtClean="0">
                <a:solidFill>
                  <a:schemeClr val="tx1"/>
                </a:solidFill>
              </a:rPr>
              <a:t>Some people live in the country</a:t>
            </a:r>
          </a:p>
          <a:p>
            <a:pPr marL="514350" indent="-514350" algn="ctr"/>
            <a:r>
              <a:rPr lang="en-US" sz="2800" b="0" dirty="0" smtClean="0">
                <a:solidFill>
                  <a:schemeClr val="tx1"/>
                </a:solidFill>
              </a:rPr>
              <a:t>where the houses are very small.</a:t>
            </a:r>
          </a:p>
          <a:p>
            <a:pPr marL="514350" indent="-514350" algn="ctr"/>
            <a:r>
              <a:rPr lang="en-US" sz="2800" b="0" dirty="0" smtClean="0">
                <a:solidFill>
                  <a:schemeClr val="tx1"/>
                </a:solidFill>
              </a:rPr>
              <a:t>But in the country where the houses are small,</a:t>
            </a:r>
          </a:p>
          <a:p>
            <a:pPr marL="514350" indent="-514350" algn="ctr"/>
            <a:r>
              <a:rPr lang="en-US" sz="2800" b="0" dirty="0" smtClean="0">
                <a:solidFill>
                  <a:schemeClr val="tx1"/>
                </a:solidFill>
              </a:rPr>
              <a:t>the gardens are very big.</a:t>
            </a:r>
          </a:p>
          <a:p>
            <a:pPr marL="514350" indent="-514350" algn="ctr"/>
            <a:r>
              <a:rPr lang="en-US" sz="2800" b="0" dirty="0" smtClean="0">
                <a:solidFill>
                  <a:schemeClr val="tx1"/>
                </a:solidFill>
              </a:rPr>
              <a:t>and in the cities where the houses are tall.</a:t>
            </a:r>
          </a:p>
          <a:p>
            <a:pPr marL="514350" indent="-514350" algn="ctr"/>
            <a:r>
              <a:rPr lang="en-US" sz="2800" b="0" dirty="0" smtClean="0">
                <a:solidFill>
                  <a:schemeClr val="tx1"/>
                </a:solidFill>
              </a:rPr>
              <a:t>there are no gardens at all.</a:t>
            </a: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285852" y="142852"/>
            <a:ext cx="5929354" cy="85725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Describe the pictures.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71670" y="1214422"/>
            <a:ext cx="6643734" cy="4286280"/>
          </a:xfrm>
        </p:spPr>
        <p:txBody>
          <a:bodyPr>
            <a:noAutofit/>
          </a:bodyPr>
          <a:lstStyle/>
          <a:p>
            <a:r>
              <a:rPr lang="en-US" sz="2800" dirty="0" smtClean="0"/>
              <a:t>I see…</a:t>
            </a:r>
            <a:endParaRPr lang="ru-RU" sz="2800" dirty="0" smtClean="0"/>
          </a:p>
          <a:p>
            <a:r>
              <a:rPr lang="en-US" sz="2800" dirty="0" smtClean="0"/>
              <a:t>The weather is..</a:t>
            </a:r>
          </a:p>
          <a:p>
            <a:r>
              <a:rPr lang="en-US" sz="2800" dirty="0" smtClean="0"/>
              <a:t>There is/are …</a:t>
            </a:r>
            <a:endParaRPr lang="ru-RU" sz="2800" dirty="0" smtClean="0"/>
          </a:p>
          <a:p>
            <a:pPr marL="514350" indent="-514350" algn="just"/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/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0"/>
            <a:ext cx="180498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152" y="1500174"/>
            <a:ext cx="4253848" cy="25506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4071942"/>
            <a:ext cx="4093920" cy="26195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90" y="2857496"/>
            <a:ext cx="3456384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241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Century Schoolbook</vt:lpstr>
      <vt:lpstr>Times New Roman</vt:lpstr>
      <vt:lpstr>Wingdings</vt:lpstr>
      <vt:lpstr>Wingdings 2</vt:lpstr>
      <vt:lpstr>Эркер</vt:lpstr>
      <vt:lpstr>Good morning, everyone!</vt:lpstr>
      <vt:lpstr>A tongue-twister Whether(будет ли) the weather be fine,  or whether the weather be not. Whether the weather be cold,  or whether the weather be fine. We’ll weather ( переживем) the weather  whether we like it or not. </vt:lpstr>
      <vt:lpstr>In The City And In The Country</vt:lpstr>
      <vt:lpstr>Презентация PowerPoint</vt:lpstr>
      <vt:lpstr>They speak with an accent (акцент).</vt:lpstr>
      <vt:lpstr>True of False?</vt:lpstr>
      <vt:lpstr>True of False?</vt:lpstr>
      <vt:lpstr>In the country and in the city</vt:lpstr>
      <vt:lpstr>Describe the pictures.</vt:lpstr>
      <vt:lpstr>Homework: ex. 22, 24  p. 40-41, bring a picture!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morning, everyone!</dc:title>
  <dc:creator>HOME</dc:creator>
  <cp:lastModifiedBy>User</cp:lastModifiedBy>
  <cp:revision>33</cp:revision>
  <dcterms:created xsi:type="dcterms:W3CDTF">2022-11-29T16:10:44Z</dcterms:created>
  <dcterms:modified xsi:type="dcterms:W3CDTF">2022-11-30T07:53:41Z</dcterms:modified>
</cp:coreProperties>
</file>