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5"/>
  </p:handoutMasterIdLst>
  <p:sldIdLst>
    <p:sldId id="258" r:id="rId2"/>
    <p:sldId id="264" r:id="rId3"/>
    <p:sldId id="259" r:id="rId4"/>
    <p:sldId id="265" r:id="rId5"/>
    <p:sldId id="260" r:id="rId6"/>
    <p:sldId id="262" r:id="rId7"/>
    <p:sldId id="288" r:id="rId8"/>
    <p:sldId id="292" r:id="rId9"/>
    <p:sldId id="289" r:id="rId10"/>
    <p:sldId id="291" r:id="rId11"/>
    <p:sldId id="290" r:id="rId12"/>
    <p:sldId id="270" r:id="rId13"/>
    <p:sldId id="271" r:id="rId14"/>
    <p:sldId id="295" r:id="rId15"/>
    <p:sldId id="296" r:id="rId16"/>
    <p:sldId id="298" r:id="rId17"/>
    <p:sldId id="274" r:id="rId18"/>
    <p:sldId id="300" r:id="rId19"/>
    <p:sldId id="299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28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0066FF"/>
    <a:srgbClr val="0000CC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660"/>
  </p:normalViewPr>
  <p:slideViewPr>
    <p:cSldViewPr>
      <p:cViewPr varScale="1">
        <p:scale>
          <a:sx n="73" d="100"/>
          <a:sy n="73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EB4E2-8A59-4062-AF8F-1649412F23B3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3A2C6-F821-4FBC-BAAD-B867A15051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271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slide" Target="slide2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12.xml"/><Relationship Id="rId7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slide" Target="slide17.xml"/><Relationship Id="rId10" Type="http://schemas.openxmlformats.org/officeDocument/2006/relationships/slide" Target="slide31.xml"/><Relationship Id="rId4" Type="http://schemas.openxmlformats.org/officeDocument/2006/relationships/image" Target="../media/image4.jpeg"/><Relationship Id="rId9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8.jpeg"/><Relationship Id="rId7" Type="http://schemas.openxmlformats.org/officeDocument/2006/relationships/image" Target="../media/image7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9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3.jpeg"/><Relationship Id="rId7" Type="http://schemas.openxmlformats.org/officeDocument/2006/relationships/image" Target="../media/image7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jpeg"/><Relationship Id="rId4" Type="http://schemas.openxmlformats.org/officeDocument/2006/relationships/audio" Target="../media/audio2.wav"/><Relationship Id="rId9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74.jpeg"/><Relationship Id="rId7" Type="http://schemas.openxmlformats.org/officeDocument/2006/relationships/image" Target="../media/image6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png"/><Relationship Id="rId9" Type="http://schemas.openxmlformats.org/officeDocument/2006/relationships/image" Target="../media/image7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8.jpeg"/><Relationship Id="rId7" Type="http://schemas.openxmlformats.org/officeDocument/2006/relationships/image" Target="../media/image8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10" Type="http://schemas.openxmlformats.org/officeDocument/2006/relationships/image" Target="../media/image73.jpeg"/><Relationship Id="rId4" Type="http://schemas.openxmlformats.org/officeDocument/2006/relationships/audio" Target="../media/audio2.wav"/><Relationship Id="rId9" Type="http://schemas.openxmlformats.org/officeDocument/2006/relationships/image" Target="../media/image68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79.jpeg"/><Relationship Id="rId7" Type="http://schemas.openxmlformats.org/officeDocument/2006/relationships/image" Target="../media/image6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10" Type="http://schemas.openxmlformats.org/officeDocument/2006/relationships/image" Target="../media/image78.jpeg"/><Relationship Id="rId4" Type="http://schemas.openxmlformats.org/officeDocument/2006/relationships/image" Target="../media/image80.jpeg"/><Relationship Id="rId9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3" Type="http://schemas.openxmlformats.org/officeDocument/2006/relationships/image" Target="../media/image83.jpeg"/><Relationship Id="rId7" Type="http://schemas.openxmlformats.org/officeDocument/2006/relationships/image" Target="../media/image8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jpeg"/><Relationship Id="rId11" Type="http://schemas.openxmlformats.org/officeDocument/2006/relationships/image" Target="../media/image78.jpeg"/><Relationship Id="rId5" Type="http://schemas.openxmlformats.org/officeDocument/2006/relationships/image" Target="../media/image84.jpeg"/><Relationship Id="rId10" Type="http://schemas.openxmlformats.org/officeDocument/2006/relationships/image" Target="../media/image73.jpeg"/><Relationship Id="rId4" Type="http://schemas.openxmlformats.org/officeDocument/2006/relationships/audio" Target="../media/audio2.wav"/><Relationship Id="rId9" Type="http://schemas.openxmlformats.org/officeDocument/2006/relationships/image" Target="../media/image68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84.jpeg"/><Relationship Id="rId7" Type="http://schemas.openxmlformats.org/officeDocument/2006/relationships/image" Target="../media/image6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eg"/><Relationship Id="rId11" Type="http://schemas.openxmlformats.org/officeDocument/2006/relationships/image" Target="../media/image83.jpeg"/><Relationship Id="rId5" Type="http://schemas.openxmlformats.org/officeDocument/2006/relationships/image" Target="../media/image86.jpeg"/><Relationship Id="rId10" Type="http://schemas.openxmlformats.org/officeDocument/2006/relationships/audio" Target="../media/audio1.wav"/><Relationship Id="rId4" Type="http://schemas.openxmlformats.org/officeDocument/2006/relationships/image" Target="../media/image85.jpeg"/><Relationship Id="rId9" Type="http://schemas.openxmlformats.org/officeDocument/2006/relationships/image" Target="../media/image7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78.jpeg"/><Relationship Id="rId4" Type="http://schemas.openxmlformats.org/officeDocument/2006/relationships/image" Target="../media/image7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artyx.ru/news/item/f00/s11/n0001151/index.shtml" TargetMode="External"/><Relationship Id="rId7" Type="http://schemas.openxmlformats.org/officeDocument/2006/relationships/hyperlink" Target="http://artageless.com/the-bird-and-flower-may-hello-292" TargetMode="External"/><Relationship Id="rId2" Type="http://schemas.openxmlformats.org/officeDocument/2006/relationships/hyperlink" Target="http://www.art66.ru/razdel/57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o-world-travel.ru/rest/%D0%B3%D0%B6%D0%B5%D0%BB%D1%8C%D1%81%D0%BA%D0%B8%D0%B9-%D1%8D%D0%BA%D1%81%D0%BA%D1%83%D1%80%D1%81%D0%B8%D1%8F/" TargetMode="External"/><Relationship Id="rId5" Type="http://schemas.openxmlformats.org/officeDocument/2006/relationships/hyperlink" Target="http://riamo.ru/multimedia_photo/20130719/600592087_2.html" TargetMode="External"/><Relationship Id="rId4" Type="http://schemas.openxmlformats.org/officeDocument/2006/relationships/hyperlink" Target="http://aktalant.ru/article/golubyie-tsvetyi-gzhel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3435" y="1395412"/>
            <a:ext cx="4563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</a:rPr>
              <a:t>Сине-голубая Гжель</a:t>
            </a:r>
            <a:r>
              <a:rPr lang="ru-RU" sz="9600" b="1" spc="50" dirty="0" smtClean="0">
                <a:ln w="11430"/>
                <a:solidFill>
                  <a:srgbClr val="0070C0"/>
                </a:solidFill>
              </a:rPr>
              <a:t> </a:t>
            </a:r>
            <a:endParaRPr lang="ru-RU" sz="9600" b="1" spc="50" dirty="0">
              <a:ln w="11430"/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5607" y="116632"/>
            <a:ext cx="63010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виртуальная экскурсия</a:t>
            </a:r>
          </a:p>
          <a:p>
            <a:pPr algn="ctr"/>
            <a:r>
              <a:rPr lang="ru-RU" sz="20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детей старшего дошкольного возраста</a:t>
            </a:r>
          </a:p>
          <a:p>
            <a:pPr algn="ctr"/>
            <a:r>
              <a:rPr lang="ru-RU" sz="20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(дистанционное обучение)</a:t>
            </a:r>
            <a:endParaRPr lang="ru-RU" sz="200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4869160"/>
            <a:ext cx="6003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6" name="Рисунок 5" descr="705261-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196752"/>
            <a:ext cx="4023775" cy="35270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3678955"/>
            <a:ext cx="5438479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Подготовила </a:t>
            </a:r>
            <a:endParaRPr lang="ru-RU" spc="3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высшей кв. категории</a:t>
            </a:r>
          </a:p>
          <a:p>
            <a:pPr algn="r"/>
            <a:r>
              <a:rPr lang="ru-RU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Жаркова М.И</a:t>
            </a:r>
            <a:r>
              <a:rPr lang="ru-RU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Calibri" pitchFamily="34" charset="0"/>
                <a:cs typeface="Calibri" pitchFamily="34" charset="0"/>
              </a:rPr>
              <a:t>.</a:t>
            </a:r>
          </a:p>
          <a:p>
            <a:pPr algn="r"/>
            <a:endParaRPr lang="ru-RU" spc="3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Calibri" pitchFamily="34" charset="0"/>
                <a:cs typeface="Calibri" pitchFamily="34" charset="0"/>
              </a:rPr>
              <a:t>г</a:t>
            </a:r>
            <a:r>
              <a:rPr lang="ru-RU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01600">
                    <a:srgbClr val="002060">
                      <a:alpha val="60000"/>
                    </a:srgbClr>
                  </a:glow>
                </a:effectLst>
                <a:latin typeface="Calibri" pitchFamily="34" charset="0"/>
                <a:cs typeface="Calibri" pitchFamily="34" charset="0"/>
              </a:rPr>
              <a:t>. Арзамас </a:t>
            </a:r>
            <a:endParaRPr lang="ru-RU" spc="3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glow rad="101600">
                  <a:srgbClr val="002060">
                    <a:alpha val="60000"/>
                  </a:srgbClr>
                </a:glo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port_files_14_14425928-9871-11e2-bb16-446d57d93aa3_79850033-9a26-11e2-bb16-446d57d93aa3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61764" y="3338990"/>
            <a:ext cx="1800200" cy="23791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9871" y="0"/>
            <a:ext cx="19138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Галерея 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04248" y="188640"/>
            <a:ext cx="2069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Колокольчики 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0_436e3_811caf79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1916832"/>
            <a:ext cx="2844316" cy="2844316"/>
          </a:xfrm>
          <a:prstGeom prst="rect">
            <a:avLst/>
          </a:prstGeom>
        </p:spPr>
      </p:pic>
      <p:pic>
        <p:nvPicPr>
          <p:cNvPr id="9" name="Рисунок 8" descr="imgB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28184" y="1988840"/>
            <a:ext cx="2007224" cy="2830142"/>
          </a:xfrm>
          <a:prstGeom prst="rect">
            <a:avLst/>
          </a:prstGeom>
        </p:spPr>
      </p:pic>
      <p:pic>
        <p:nvPicPr>
          <p:cNvPr id="11" name="Рисунок 10" descr="27971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9F8F4"/>
              </a:clrFrom>
              <a:clrTo>
                <a:srgbClr val="F9F8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843808" y="188640"/>
            <a:ext cx="3636113" cy="299695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port_files_14_14425928-9871-11e2-bb16-446d57d93aa3_79850033-9a26-11e2-bb16-446d57d93aa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3779787"/>
            <a:ext cx="2160000" cy="2160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209871" y="0"/>
            <a:ext cx="19138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Галерея 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04248" y="188640"/>
            <a:ext cx="2069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Изразцы 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0_436e3_811caf79_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67544" y="764704"/>
            <a:ext cx="3384376" cy="5648424"/>
          </a:xfrm>
          <a:prstGeom prst="rect">
            <a:avLst/>
          </a:prstGeom>
          <a:ln>
            <a:solidFill>
              <a:srgbClr val="0066FF"/>
            </a:solidFill>
          </a:ln>
        </p:spPr>
      </p:pic>
      <p:pic>
        <p:nvPicPr>
          <p:cNvPr id="9" name="Рисунок 8" descr="imgB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60232" y="1269000"/>
            <a:ext cx="2160000" cy="2160000"/>
          </a:xfrm>
          <a:prstGeom prst="rect">
            <a:avLst/>
          </a:prstGeom>
        </p:spPr>
      </p:pic>
      <p:pic>
        <p:nvPicPr>
          <p:cNvPr id="10" name="Рисунок 9" descr="440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83968" y="1269000"/>
            <a:ext cx="2160000" cy="2160000"/>
          </a:xfrm>
          <a:prstGeom prst="rect">
            <a:avLst/>
          </a:prstGeom>
        </p:spPr>
      </p:pic>
      <p:pic>
        <p:nvPicPr>
          <p:cNvPr id="13" name="Рисунок 12" descr="ph_l_57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5976" y="3789040"/>
            <a:ext cx="2160000" cy="2160000"/>
          </a:xfrm>
          <a:prstGeom prst="rect">
            <a:avLst/>
          </a:prstGeom>
        </p:spPr>
      </p:pic>
      <p:sp>
        <p:nvSpPr>
          <p:cNvPr id="11" name="Скругленный прямоугольник 10">
            <a:hlinkClick r:id="rId7" action="ppaction://hlinksldjump" highlightClick="1"/>
            <a:hlinkHover r:id="" action="ppaction://noaction" highlightClick="1"/>
          </p:cNvPr>
          <p:cNvSpPr/>
          <p:nvPr/>
        </p:nvSpPr>
        <p:spPr>
          <a:xfrm>
            <a:off x="7380312" y="6093296"/>
            <a:ext cx="1512168" cy="576064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МАРШРУТ</a:t>
            </a:r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26" y="0"/>
            <a:ext cx="56419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Технология изготовления  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951021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Сырьевой цех Гжельского фарфорового завода, отсюда начинается заготовка фарфорового раствора – </a:t>
            </a:r>
            <a:r>
              <a:rPr lang="ru-RU" dirty="0" err="1" smtClean="0"/>
              <a:t>шликера</a:t>
            </a:r>
            <a:r>
              <a:rPr lang="ru-RU" dirty="0" smtClean="0"/>
              <a:t>.  </a:t>
            </a:r>
            <a:endParaRPr lang="ru-RU" sz="1600" dirty="0"/>
          </a:p>
        </p:txBody>
      </p:sp>
      <p:pic>
        <p:nvPicPr>
          <p:cNvPr id="17410" name="Picture 2" descr="Один день на фарфоровом заводе &quot;Гжель&quot;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65553" y="908720"/>
            <a:ext cx="5856904" cy="280831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5" y="358671"/>
            <a:ext cx="49320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/>
            <a:r>
              <a:rPr lang="ru-RU" dirty="0" smtClean="0"/>
              <a:t>Фарфоровые изделия изготавливаются путём литья в гипсовых формах. Гжельские мастера на специальных гончарных станках вытачивают гипсовые разъёмные формы для отливки будущих изделий. </a:t>
            </a:r>
            <a:endParaRPr lang="ru-RU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1394268251_436694_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1" y="404665"/>
            <a:ext cx="3456384" cy="25922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707905" y="1920662"/>
            <a:ext cx="53640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Затем в гипсовую форму литейщик заливает жидкую керамическую массу — </a:t>
            </a:r>
            <a:r>
              <a:rPr lang="ru-RU" dirty="0" err="1"/>
              <a:t>шликер</a:t>
            </a:r>
            <a:r>
              <a:rPr lang="ru-RU" dirty="0"/>
              <a:t>. </a:t>
            </a:r>
            <a:endParaRPr lang="ru-RU" sz="1600" dirty="0"/>
          </a:p>
        </p:txBody>
      </p:sp>
      <p:pic>
        <p:nvPicPr>
          <p:cNvPr id="7" name="Picture 2" descr="http://www.adsl.zveronline.ru/projects/articles/2012/01/10/dymka_toy_creating/teh-5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859524" y="2996953"/>
            <a:ext cx="3780421" cy="252028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05929" y="2996953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Пористый гипс вытягивает и впитывает влагу, </a:t>
            </a:r>
            <a:r>
              <a:rPr lang="ru-RU" dirty="0" err="1"/>
              <a:t>шликер</a:t>
            </a:r>
            <a:r>
              <a:rPr lang="ru-RU" dirty="0"/>
              <a:t> постепенно затвердевает, приобретая очертания формы. Далее форму раскрывают и достают полуфабрикат, вручную подправляют и заглаживают «швы». </a:t>
            </a:r>
            <a:endParaRPr lang="ru-RU" sz="1600" dirty="0"/>
          </a:p>
        </p:txBody>
      </p:sp>
      <p:pic>
        <p:nvPicPr>
          <p:cNvPr id="8" name="Picture 2" descr="http://www.adsl.zveronline.ru/projects/articles/2012/01/10/dymka_toy_creating/teh-5_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395378" y="4488679"/>
            <a:ext cx="3282551" cy="220112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5892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После предварительного обжига изделия проходят «фуксиновый контроль»: полуфабрикаты опускают в розовый нестойкий раствор фуксина, пропадающий под воздействием света. Этот технологический процесс даёт возможность проверить качество керамических изделий, делает заметными мелкие трещинки и сколы.  </a:t>
            </a:r>
            <a:endParaRPr lang="ru-RU" dirty="0"/>
          </a:p>
        </p:txBody>
      </p:sp>
      <p:pic>
        <p:nvPicPr>
          <p:cNvPr id="3" name="Рисунок 2" descr="1398843509_148597_58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92388" y="2792897"/>
            <a:ext cx="3900825" cy="2210466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4" name="Рисунок 3" descr="6076195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64088" y="2629303"/>
            <a:ext cx="3249635" cy="243722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92388" y="176390"/>
            <a:ext cx="3574491" cy="20306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20480" y="39976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Керамические изделия подвергают обжигу дважды. Возможно, именно поэтому в названии художественного промысла «Гжель» слышатся отзвуки глагола «жечь»?     Первый утильный обжиг производят при относительно низкой температуре. 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5762" y="3724703"/>
            <a:ext cx="4104456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Далее мастер расписывает изделия окисью кобальта. Перед покрытием глазурью будущая гжель представляет сочетание розового и чёрного цветов.  </a:t>
            </a:r>
            <a:endParaRPr lang="ru-RU" dirty="0"/>
          </a:p>
        </p:txBody>
      </p:sp>
      <p:pic>
        <p:nvPicPr>
          <p:cNvPr id="3" name="Рисунок 2" descr="1398843509_148597_58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27984" y="548680"/>
            <a:ext cx="4176464" cy="3132348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4" name="Рисунок 3" descr="6076195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3717032"/>
            <a:ext cx="3888432" cy="2592288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5" name="Рисунок 4" descr="CIMG714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51520" y="548680"/>
            <a:ext cx="3600400" cy="288997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230216" y="55678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Расписанные изделия покрывают  глазурью, густой белой  не прозрачной жидкостью, которая после обжига становится прочной и прозрачной, как стекло.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941168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После нанесения глазури изделиям предстоит выдержать окончательный второй обжиг. Воздействие высокой температурой превращает «молочные» изделия в бело-голубые: глазурь становится прозрачной и крепкой, а роспись приобретает знаменитый васильковый оттенок. От высокой температуры большинство красок выцветает, только кобальт сохраняет свою небесную синеву. Именно поэтому изделия этого художественного промысла выдержаны в синих тонах.</a:t>
            </a:r>
            <a:endParaRPr lang="ru-RU" dirty="0"/>
          </a:p>
        </p:txBody>
      </p:sp>
      <p:pic>
        <p:nvPicPr>
          <p:cNvPr id="8" name="Рисунок 7" descr="1398843509_148597_58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16632"/>
            <a:ext cx="5303038" cy="396044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5" name="Picture 2" descr="Фотография Фабрика &quot;Синь России&quot; (Гжель (Московская область)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3968" y="1757770"/>
            <a:ext cx="4680520" cy="321349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7" name="Скругленный прямоугольник 6">
            <a:hlinkClick r:id="rId4" action="ppaction://hlinksldjump" highlightClick="1"/>
            <a:hlinkHover r:id="" action="ppaction://noaction" highlightClick="1"/>
          </p:cNvPr>
          <p:cNvSpPr/>
          <p:nvPr/>
        </p:nvSpPr>
        <p:spPr>
          <a:xfrm>
            <a:off x="6660232" y="548680"/>
            <a:ext cx="2160240" cy="720080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МАРШРУТ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1772816"/>
            <a:ext cx="354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Глазурированая</a:t>
            </a:r>
            <a:r>
              <a:rPr lang="ru-RU" dirty="0" smtClean="0"/>
              <a:t> посуда до обжига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16216" y="4509120"/>
            <a:ext cx="1685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…после обжига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78" y="0"/>
            <a:ext cx="41776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Элементы росписи 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 descr="13835 (1)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268760"/>
            <a:ext cx="2673000" cy="3564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Рисунок 3" descr="18808-5b521-16181257-m750x740 (1)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31840" y="1628800"/>
            <a:ext cx="2880320" cy="288032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Рисунок 4" descr="NqVNo25KqYU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85412" y="1268760"/>
            <a:ext cx="2707068" cy="36004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5157192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 Гжельские чайники, молочники, кувшины сохраняют фольклорную способность к импровизации. Сюжеты рисунков народного промысла удивительны и разнообразны. Используя один и тот же набор живописных элементов, мастера создают традиционные мотивы гжельской росписи: растительные орнаменты, сказочные птицы, жанровые сценки, архитектурные пейзажи.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5301208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  Основным приёмом гжельской росписи является кистевой мазок, создающий множество тончайших градаций синего цвета </a:t>
            </a:r>
            <a:r>
              <a:rPr lang="ru-RU" dirty="0" err="1" smtClean="0"/>
              <a:t>c</a:t>
            </a:r>
            <a:r>
              <a:rPr lang="ru-RU" dirty="0" smtClean="0"/>
              <a:t> обширным тональным диапазоном от тёмных и плотных до светлых и лёгких тонов.  Многообразие синего цвета придаёт «одноцветному» изображению богатое тональное звучание. </a:t>
            </a:r>
            <a:endParaRPr lang="ru-RU" dirty="0"/>
          </a:p>
        </p:txBody>
      </p:sp>
      <p:pic>
        <p:nvPicPr>
          <p:cNvPr id="8" name="Рисунок 7" descr="iswCraK8Om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652120" y="332656"/>
            <a:ext cx="2664296" cy="2062681"/>
          </a:xfrm>
          <a:prstGeom prst="rect">
            <a:avLst/>
          </a:prstGeom>
        </p:spPr>
      </p:pic>
      <p:pic>
        <p:nvPicPr>
          <p:cNvPr id="48130" name="Picture 2" descr="http://farfor-keramika.narod.ru/images/nizlevb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7544" y="548680"/>
            <a:ext cx="4392488" cy="4333922"/>
          </a:xfrm>
          <a:prstGeom prst="ellipse">
            <a:avLst/>
          </a:prstGeom>
          <a:noFill/>
        </p:spPr>
      </p:pic>
      <p:pic>
        <p:nvPicPr>
          <p:cNvPr id="9" name="Рисунок 8" descr="iswCraK8Om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436096" y="2708920"/>
            <a:ext cx="2808312" cy="190052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551723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  Не менее важны второстепенные элементы, входящие в живописные композиции: спиралевидные завитки и закручивающиеся усики, точечные и штриховые заполнения, различные росчерки и линейные отводки, геометрические сетки и узкие пояски простого орнамента.</a:t>
            </a:r>
            <a:endParaRPr lang="ru-RU" dirty="0"/>
          </a:p>
        </p:txBody>
      </p:sp>
      <p:pic>
        <p:nvPicPr>
          <p:cNvPr id="8" name="Рисунок 7" descr="iswCraK8Om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59632" y="188640"/>
            <a:ext cx="6606355" cy="1811051"/>
          </a:xfrm>
          <a:prstGeom prst="rect">
            <a:avLst/>
          </a:prstGeom>
        </p:spPr>
      </p:pic>
      <p:pic>
        <p:nvPicPr>
          <p:cNvPr id="48130" name="Picture 2" descr="http://farfor-keramika.narod.ru/images/nizlevb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3568" y="1916832"/>
            <a:ext cx="3312368" cy="3433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iswCraK8Om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932040" y="2060848"/>
            <a:ext cx="3312368" cy="305757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27384"/>
            <a:ext cx="42896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Маршрут экскурсии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652626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Для выбора маршрута щелкните по картинке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61277" y="1320783"/>
            <a:ext cx="2540575" cy="3701685"/>
            <a:chOff x="407810" y="733859"/>
            <a:chExt cx="3196208" cy="5110719"/>
          </a:xfrm>
        </p:grpSpPr>
        <p:pic>
          <p:nvPicPr>
            <p:cNvPr id="4" name="Рисунок 3" descr="0010-010-Vzroslye-proniklis-k-Filimonu-pochteniem-k-plokhomu-cheloveku-deti-ne.jpg">
              <a:hlinkClick r:id="" action="ppaction://hlinkshowjump?jump=nextslide" highlightClick="1"/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407810" y="733859"/>
              <a:ext cx="3196208" cy="4528976"/>
            </a:xfrm>
            <a:prstGeom prst="rect">
              <a:avLst/>
            </a:prstGeom>
            <a:ln w="76200">
              <a:solidFill>
                <a:srgbClr val="0070C0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576717" y="5334661"/>
              <a:ext cx="2898903" cy="509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История промысла</a:t>
              </a:r>
              <a:endParaRPr lang="ru-RU" b="1" dirty="0"/>
            </a:p>
          </p:txBody>
        </p:sp>
      </p:grpSp>
      <p:grpSp>
        <p:nvGrpSpPr>
          <p:cNvPr id="7" name="Группа 8"/>
          <p:cNvGrpSpPr/>
          <p:nvPr/>
        </p:nvGrpSpPr>
        <p:grpSpPr>
          <a:xfrm>
            <a:off x="3131840" y="1341539"/>
            <a:ext cx="3237687" cy="2591517"/>
            <a:chOff x="3310928" y="1413547"/>
            <a:chExt cx="3237687" cy="2591517"/>
          </a:xfrm>
        </p:grpSpPr>
        <p:pic>
          <p:nvPicPr>
            <p:cNvPr id="1026" name="Picture 2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>
              <a:off x="3310928" y="1413547"/>
              <a:ext cx="3237687" cy="2158458"/>
            </a:xfrm>
            <a:prstGeom prst="rect">
              <a:avLst/>
            </a:prstGeom>
            <a:noFill/>
            <a:ln w="76200">
              <a:solidFill>
                <a:srgbClr val="0070C0"/>
              </a:solidFill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3417314" y="3635732"/>
              <a:ext cx="29896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Технология изготовления</a:t>
              </a:r>
              <a:endParaRPr lang="ru-RU" b="1" dirty="0"/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6804248" y="1024678"/>
            <a:ext cx="2088232" cy="3484442"/>
            <a:chOff x="4355975" y="1316787"/>
            <a:chExt cx="1584177" cy="2727598"/>
          </a:xfrm>
        </p:grpSpPr>
        <p:pic>
          <p:nvPicPr>
            <p:cNvPr id="1028" name="Picture 4" descr="http://doc4web.ru/uploads/files/14/13306/hello_html_m25710a1f.jpg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 rot="5400000">
              <a:off x="4021640" y="1651122"/>
              <a:ext cx="2237475" cy="1568805"/>
            </a:xfrm>
            <a:prstGeom prst="rect">
              <a:avLst/>
            </a:prstGeom>
            <a:noFill/>
            <a:ln w="76200">
              <a:solidFill>
                <a:srgbClr val="0070C0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355976" y="3586627"/>
              <a:ext cx="1584176" cy="457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600" b="1" dirty="0" smtClean="0"/>
                <a:t>Элементы </a:t>
              </a:r>
            </a:p>
            <a:p>
              <a:pPr algn="r"/>
              <a:r>
                <a:rPr lang="ru-RU" sz="1600" b="1" dirty="0" smtClean="0"/>
                <a:t>росписи</a:t>
              </a:r>
              <a:endParaRPr lang="ru-RU" sz="1600" b="1" dirty="0"/>
            </a:p>
          </p:txBody>
        </p:sp>
      </p:grpSp>
      <p:grpSp>
        <p:nvGrpSpPr>
          <p:cNvPr id="10" name="Группа 14"/>
          <p:cNvGrpSpPr/>
          <p:nvPr/>
        </p:nvGrpSpPr>
        <p:grpSpPr>
          <a:xfrm>
            <a:off x="4716016" y="4149080"/>
            <a:ext cx="2749254" cy="2532262"/>
            <a:chOff x="1956050" y="4497378"/>
            <a:chExt cx="2749254" cy="2532262"/>
          </a:xfrm>
        </p:grpSpPr>
        <p:pic>
          <p:nvPicPr>
            <p:cNvPr id="36865" name="Picture 1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>
              <a:off x="1956050" y="4497378"/>
              <a:ext cx="2749254" cy="2039947"/>
            </a:xfrm>
            <a:prstGeom prst="rect">
              <a:avLst/>
            </a:prstGeom>
            <a:noFill/>
            <a:ln w="76200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2843808" y="6660308"/>
              <a:ext cx="1028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Галерея </a:t>
              </a:r>
              <a:endParaRPr lang="ru-RU" b="1" dirty="0"/>
            </a:p>
          </p:txBody>
        </p:sp>
      </p:grpSp>
      <p:sp>
        <p:nvSpPr>
          <p:cNvPr id="16" name="Скругленный прямоугольник 15">
            <a:hlinkClick r:id="rId9" action="ppaction://hlinksldjump" highlightClick="1"/>
            <a:hlinkHover r:id="" action="ppaction://noaction" highlightClick="1"/>
          </p:cNvPr>
          <p:cNvSpPr/>
          <p:nvPr/>
        </p:nvSpPr>
        <p:spPr>
          <a:xfrm>
            <a:off x="179512" y="5373216"/>
            <a:ext cx="4392488" cy="864096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Дидактическая игра </a:t>
            </a:r>
          </a:p>
          <a:p>
            <a:pPr algn="ctr"/>
            <a:r>
              <a:rPr lang="ru-RU" b="1" dirty="0" smtClean="0"/>
              <a:t>«МАГАЗИН  ПОСУДЫ»</a:t>
            </a:r>
            <a:endParaRPr lang="ru-RU" b="1" dirty="0"/>
          </a:p>
        </p:txBody>
      </p:sp>
      <p:sp>
        <p:nvSpPr>
          <p:cNvPr id="17" name="Скругленный прямоугольник 16">
            <a:hlinkClick r:id="rId10" action="ppaction://hlinksldjump" highlightClick="1"/>
            <a:hlinkHover r:id="" action="ppaction://noaction" highlightClick="1"/>
          </p:cNvPr>
          <p:cNvSpPr/>
          <p:nvPr/>
        </p:nvSpPr>
        <p:spPr>
          <a:xfrm>
            <a:off x="5580112" y="260648"/>
            <a:ext cx="3456384" cy="504056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Пояснительная записка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917166" y="116633"/>
            <a:ext cx="5085725" cy="2664296"/>
          </a:xfrm>
          <a:prstGeom prst="rect">
            <a:avLst/>
          </a:prstGeom>
        </p:spPr>
      </p:pic>
      <p:pic>
        <p:nvPicPr>
          <p:cNvPr id="3" name="Рисунок 2" descr="b91b7e202171185481017a5fe0a46b98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84168" y="2708920"/>
            <a:ext cx="2903477" cy="3914800"/>
          </a:xfrm>
          <a:prstGeom prst="rect">
            <a:avLst/>
          </a:prstGeom>
        </p:spPr>
      </p:pic>
      <p:pic>
        <p:nvPicPr>
          <p:cNvPr id="4" name="Рисунок 3" descr="img1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51520" y="980728"/>
            <a:ext cx="3384376" cy="5040560"/>
          </a:xfrm>
          <a:prstGeom prst="rect">
            <a:avLst/>
          </a:prstGeom>
        </p:spPr>
      </p:pic>
      <p:pic>
        <p:nvPicPr>
          <p:cNvPr id="5" name="Рисунок 4" descr="saharnitca-kofejnaya3769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91880" y="3789040"/>
            <a:ext cx="2918492" cy="29184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188640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  Бордюры и сетки.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7632848" cy="6029950"/>
          </a:xfrm>
          <a:prstGeom prst="rect">
            <a:avLst/>
          </a:prstGeom>
        </p:spPr>
      </p:pic>
      <p:sp>
        <p:nvSpPr>
          <p:cNvPr id="3" name="Скругленный прямоугольник 2">
            <a:hlinkClick r:id="rId3" action="ppaction://hlinksldjump" highlightClick="1"/>
            <a:hlinkHover r:id="" action="ppaction://noaction" highlightClick="1"/>
          </p:cNvPr>
          <p:cNvSpPr/>
          <p:nvPr/>
        </p:nvSpPr>
        <p:spPr>
          <a:xfrm>
            <a:off x="7308304" y="6021288"/>
            <a:ext cx="1656184" cy="504056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МАРШРУТ</a:t>
            </a:r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52400" y="152400"/>
            <a:ext cx="8839200" cy="23622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027dimka.JPG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57800" y="2590800"/>
            <a:ext cx="2392235" cy="1905000"/>
          </a:xfrm>
          <a:prstGeom prst="rect">
            <a:avLst/>
          </a:prstGeom>
        </p:spPr>
      </p:pic>
      <p:pic>
        <p:nvPicPr>
          <p:cNvPr id="4" name="Рисунок 3" descr="Изображение 001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71600" y="2819400"/>
            <a:ext cx="2102675" cy="1573720"/>
          </a:xfrm>
          <a:prstGeom prst="rect">
            <a:avLst/>
          </a:prstGeom>
        </p:spPr>
      </p:pic>
      <p:pic>
        <p:nvPicPr>
          <p:cNvPr id="5" name="Рисунок 4" descr="Копия Изображение 007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48400" y="4724400"/>
            <a:ext cx="2382852" cy="1566724"/>
          </a:xfrm>
          <a:prstGeom prst="rect">
            <a:avLst/>
          </a:prstGeom>
        </p:spPr>
      </p:pic>
      <p:pic>
        <p:nvPicPr>
          <p:cNvPr id="6" name="Рисунок 5" descr="собаки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04800" y="4267200"/>
            <a:ext cx="3048000" cy="2286000"/>
          </a:xfrm>
          <a:prstGeom prst="rect">
            <a:avLst/>
          </a:prstGeom>
        </p:spPr>
      </p:pic>
      <p:pic>
        <p:nvPicPr>
          <p:cNvPr id="7" name="Рисунок 6" descr="2438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76600" y="3886200"/>
            <a:ext cx="2791040" cy="16560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6519446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Найдите гжельскую посуду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52400" y="152400"/>
            <a:ext cx="8839200" cy="23622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Изображение 001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71600" y="2819400"/>
            <a:ext cx="2102675" cy="1573720"/>
          </a:xfrm>
          <a:prstGeom prst="rect">
            <a:avLst/>
          </a:prstGeom>
        </p:spPr>
      </p:pic>
      <p:pic>
        <p:nvPicPr>
          <p:cNvPr id="5" name="Рисунок 4" descr="Копия Изображение 007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48400" y="4724400"/>
            <a:ext cx="2382852" cy="1566724"/>
          </a:xfrm>
          <a:prstGeom prst="rect">
            <a:avLst/>
          </a:prstGeom>
        </p:spPr>
      </p:pic>
      <p:pic>
        <p:nvPicPr>
          <p:cNvPr id="6" name="Рисунок 5" descr="собаки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04800" y="4267200"/>
            <a:ext cx="3048000" cy="2286000"/>
          </a:xfrm>
          <a:prstGeom prst="rect">
            <a:avLst/>
          </a:prstGeom>
        </p:spPr>
      </p:pic>
      <p:pic>
        <p:nvPicPr>
          <p:cNvPr id="7" name="Рисунок 6" descr="2438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76600" y="3886200"/>
            <a:ext cx="2791040" cy="16560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6519446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Найдите гжельскую посуду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2" name="Рисунок 1" descr="027dimka.JPG">
            <a:hlinkClick r:id="" action="ppaction://hlinkshowjump?jump=nextslide">
              <a:snd r:embed="rId7" name="chimes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57800" y="2590800"/>
            <a:ext cx="2392235" cy="1905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77778E-6 L -0.55 -0.33334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2400" y="152400"/>
            <a:ext cx="8839200" cy="23622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027dimka.JPG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505200" y="3505200"/>
            <a:ext cx="2107215" cy="2202547"/>
          </a:xfrm>
          <a:prstGeom prst="rect">
            <a:avLst/>
          </a:prstGeom>
        </p:spPr>
      </p:pic>
      <p:pic>
        <p:nvPicPr>
          <p:cNvPr id="4" name="Рисунок 3" descr="Изображение 001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71600" y="2838784"/>
            <a:ext cx="2102675" cy="1534952"/>
          </a:xfrm>
          <a:prstGeom prst="rect">
            <a:avLst/>
          </a:prstGeom>
        </p:spPr>
      </p:pic>
      <p:pic>
        <p:nvPicPr>
          <p:cNvPr id="5" name="Рисунок 4" descr="Копия Изображение 007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6477000" y="4495800"/>
            <a:ext cx="1752600" cy="1752600"/>
          </a:xfrm>
          <a:prstGeom prst="rect">
            <a:avLst/>
          </a:prstGeom>
        </p:spPr>
      </p:pic>
      <p:pic>
        <p:nvPicPr>
          <p:cNvPr id="6" name="Рисунок 5" descr="собаки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9600" y="4495800"/>
            <a:ext cx="2641600" cy="1981200"/>
          </a:xfrm>
          <a:prstGeom prst="rect">
            <a:avLst/>
          </a:prstGeom>
        </p:spPr>
      </p:pic>
      <p:pic>
        <p:nvPicPr>
          <p:cNvPr id="7" name="Рисунок 6" descr="2438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57800" y="2743200"/>
            <a:ext cx="2413450" cy="17075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6519446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Найдите гжельскую посуду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027dimka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8600" y="304800"/>
            <a:ext cx="2392235" cy="1905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2400" y="152400"/>
            <a:ext cx="8839200" cy="23622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Изображение 001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71600" y="2838784"/>
            <a:ext cx="2102675" cy="1534952"/>
          </a:xfrm>
          <a:prstGeom prst="rect">
            <a:avLst/>
          </a:prstGeom>
        </p:spPr>
      </p:pic>
      <p:pic>
        <p:nvPicPr>
          <p:cNvPr id="5" name="Рисунок 4" descr="Копия Изображение 007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6477000" y="4495800"/>
            <a:ext cx="1752600" cy="1752600"/>
          </a:xfrm>
          <a:prstGeom prst="rect">
            <a:avLst/>
          </a:prstGeom>
        </p:spPr>
      </p:pic>
      <p:pic>
        <p:nvPicPr>
          <p:cNvPr id="6" name="Рисунок 5" descr="собаки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9600" y="4495800"/>
            <a:ext cx="2641600" cy="1981200"/>
          </a:xfrm>
          <a:prstGeom prst="rect">
            <a:avLst/>
          </a:prstGeom>
        </p:spPr>
      </p:pic>
      <p:pic>
        <p:nvPicPr>
          <p:cNvPr id="7" name="Рисунок 6" descr="2438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57800" y="2743200"/>
            <a:ext cx="2413450" cy="17075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6519446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Найдите гжельскую посуду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027dimka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8600" y="304800"/>
            <a:ext cx="2392235" cy="1905000"/>
          </a:xfrm>
          <a:prstGeom prst="rect">
            <a:avLst/>
          </a:prstGeom>
        </p:spPr>
      </p:pic>
      <p:pic>
        <p:nvPicPr>
          <p:cNvPr id="2" name="Рисунок 1" descr="027dimka.JPG">
            <a:hlinkClick r:id="" action="ppaction://hlinkshowjump?jump=nextslide">
              <a:snd r:embed="rId8" name="chimes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505200" y="3505200"/>
            <a:ext cx="2107215" cy="220254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-0.11667 -0.47778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2400" y="152400"/>
            <a:ext cx="8839200" cy="23622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027dimka.JPG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3400" y="4114800"/>
            <a:ext cx="1929238" cy="2202547"/>
          </a:xfrm>
          <a:prstGeom prst="rect">
            <a:avLst/>
          </a:prstGeom>
        </p:spPr>
      </p:pic>
      <p:pic>
        <p:nvPicPr>
          <p:cNvPr id="4" name="Рисунок 3" descr="Изображение 001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38400" y="2743200"/>
            <a:ext cx="1384053" cy="2145819"/>
          </a:xfrm>
          <a:prstGeom prst="rect">
            <a:avLst/>
          </a:prstGeom>
        </p:spPr>
      </p:pic>
      <p:pic>
        <p:nvPicPr>
          <p:cNvPr id="5" name="Рисунок 4" descr="Копия Изображение 007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086600" y="3874168"/>
            <a:ext cx="1600200" cy="2526632"/>
          </a:xfrm>
          <a:prstGeom prst="rect">
            <a:avLst/>
          </a:prstGeom>
        </p:spPr>
      </p:pic>
      <p:pic>
        <p:nvPicPr>
          <p:cNvPr id="6" name="Рисунок 5" descr="собаки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10000" y="3429000"/>
            <a:ext cx="1876805" cy="2957011"/>
          </a:xfrm>
          <a:prstGeom prst="rect">
            <a:avLst/>
          </a:prstGeom>
        </p:spPr>
      </p:pic>
      <p:pic>
        <p:nvPicPr>
          <p:cNvPr id="7" name="Рисунок 6" descr="2438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34000" y="2667000"/>
            <a:ext cx="2362200" cy="2362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6519446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Найдите гжельскую посуду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027dimka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8600" y="304800"/>
            <a:ext cx="2392235" cy="1905000"/>
          </a:xfrm>
          <a:prstGeom prst="rect">
            <a:avLst/>
          </a:prstGeom>
        </p:spPr>
      </p:pic>
      <p:pic>
        <p:nvPicPr>
          <p:cNvPr id="11" name="Рисунок 10" descr="027dimka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438400" y="228600"/>
            <a:ext cx="2107215" cy="220254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2400" y="152400"/>
            <a:ext cx="8839200" cy="23622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Изображение 001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38400" y="2743200"/>
            <a:ext cx="1384053" cy="2145819"/>
          </a:xfrm>
          <a:prstGeom prst="rect">
            <a:avLst/>
          </a:prstGeom>
        </p:spPr>
      </p:pic>
      <p:pic>
        <p:nvPicPr>
          <p:cNvPr id="5" name="Рисунок 4" descr="Копия Изображение 007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086600" y="3874168"/>
            <a:ext cx="1600200" cy="2526632"/>
          </a:xfrm>
          <a:prstGeom prst="rect">
            <a:avLst/>
          </a:prstGeom>
        </p:spPr>
      </p:pic>
      <p:pic>
        <p:nvPicPr>
          <p:cNvPr id="6" name="Рисунок 5" descr="собаки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10000" y="3429000"/>
            <a:ext cx="1876805" cy="2957011"/>
          </a:xfrm>
          <a:prstGeom prst="rect">
            <a:avLst/>
          </a:prstGeom>
        </p:spPr>
      </p:pic>
      <p:pic>
        <p:nvPicPr>
          <p:cNvPr id="7" name="Рисунок 6" descr="2438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34000" y="2667000"/>
            <a:ext cx="2362200" cy="2362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6519446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Найдите гжельскую посуду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027dimka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8600" y="304800"/>
            <a:ext cx="2392235" cy="1905000"/>
          </a:xfrm>
          <a:prstGeom prst="rect">
            <a:avLst/>
          </a:prstGeom>
        </p:spPr>
      </p:pic>
      <p:pic>
        <p:nvPicPr>
          <p:cNvPr id="11" name="Рисунок 10" descr="027dimka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438400" y="228600"/>
            <a:ext cx="2107215" cy="2202547"/>
          </a:xfrm>
          <a:prstGeom prst="rect">
            <a:avLst/>
          </a:prstGeom>
        </p:spPr>
      </p:pic>
      <p:pic>
        <p:nvPicPr>
          <p:cNvPr id="2" name="Рисунок 1" descr="027dimka.JPG">
            <a:hlinkClick r:id="" action="ppaction://hlinkshowjump?jump=nextslide">
              <a:snd r:embed="rId9" name="chimes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3400" y="4114800"/>
            <a:ext cx="1929238" cy="220254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2.22222E-6 L 0.41666 -0.56667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2400" y="152400"/>
            <a:ext cx="8839200" cy="23622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027dimka.JPG">
            <a:hlinkClick r:id="" action="ppaction://hlinkshowjump?jump=nextslide">
              <a:snd r:embed="rId2" name="chimes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05600" y="4495800"/>
            <a:ext cx="2070845" cy="1932508"/>
          </a:xfrm>
          <a:prstGeom prst="rect">
            <a:avLst/>
          </a:prstGeom>
        </p:spPr>
      </p:pic>
      <p:pic>
        <p:nvPicPr>
          <p:cNvPr id="4" name="Рисунок 3" descr="Изображение 001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981200" y="2590800"/>
            <a:ext cx="1905000" cy="1981200"/>
          </a:xfrm>
          <a:prstGeom prst="rect">
            <a:avLst/>
          </a:prstGeom>
        </p:spPr>
      </p:pic>
      <p:pic>
        <p:nvPicPr>
          <p:cNvPr id="5" name="Рисунок 4" descr="Копия Изображение 007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1000" y="4343400"/>
            <a:ext cx="2127584" cy="2127584"/>
          </a:xfrm>
          <a:prstGeom prst="rect">
            <a:avLst/>
          </a:prstGeom>
        </p:spPr>
      </p:pic>
      <p:pic>
        <p:nvPicPr>
          <p:cNvPr id="6" name="Рисунок 5" descr="собаки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31096" y="4343400"/>
            <a:ext cx="2031504" cy="2001311"/>
          </a:xfrm>
          <a:prstGeom prst="rect">
            <a:avLst/>
          </a:prstGeom>
        </p:spPr>
      </p:pic>
      <p:pic>
        <p:nvPicPr>
          <p:cNvPr id="7" name="Рисунок 6" descr="2438.jpg">
            <a:hlinkClick r:id="" action="ppaction://noaction" highlightClick="1">
              <a:snd r:embed="rId4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57800" y="2667000"/>
            <a:ext cx="1905000" cy="190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6519446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Найдите гжельскую посуду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027dimka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8600" y="304800"/>
            <a:ext cx="2392235" cy="1905000"/>
          </a:xfrm>
          <a:prstGeom prst="rect">
            <a:avLst/>
          </a:prstGeom>
        </p:spPr>
      </p:pic>
      <p:pic>
        <p:nvPicPr>
          <p:cNvPr id="11" name="Рисунок 10" descr="027dimka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438400" y="228600"/>
            <a:ext cx="2107215" cy="2202547"/>
          </a:xfrm>
          <a:prstGeom prst="rect">
            <a:avLst/>
          </a:prstGeom>
        </p:spPr>
      </p:pic>
      <p:pic>
        <p:nvPicPr>
          <p:cNvPr id="12" name="Рисунок 11" descr="027dimka.JPG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43400" y="228600"/>
            <a:ext cx="1929238" cy="220254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2400" y="152400"/>
            <a:ext cx="8839200" cy="23622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Изображение 001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981200" y="2590800"/>
            <a:ext cx="1905000" cy="1981200"/>
          </a:xfrm>
          <a:prstGeom prst="rect">
            <a:avLst/>
          </a:prstGeom>
        </p:spPr>
      </p:pic>
      <p:pic>
        <p:nvPicPr>
          <p:cNvPr id="5" name="Рисунок 4" descr="Копия Изображение 007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1000" y="4343400"/>
            <a:ext cx="2127584" cy="2127584"/>
          </a:xfrm>
          <a:prstGeom prst="rect">
            <a:avLst/>
          </a:prstGeom>
        </p:spPr>
      </p:pic>
      <p:pic>
        <p:nvPicPr>
          <p:cNvPr id="6" name="Рисунок 5" descr="собаки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31096" y="4343400"/>
            <a:ext cx="2031504" cy="2001311"/>
          </a:xfrm>
          <a:prstGeom prst="rect">
            <a:avLst/>
          </a:prstGeom>
        </p:spPr>
      </p:pic>
      <p:pic>
        <p:nvPicPr>
          <p:cNvPr id="7" name="Рисунок 6" descr="2438.jpg">
            <a:hlinkClick r:id="" action="ppaction://noaction" highlightClick="1">
              <a:snd r:embed="rId2" name="click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57800" y="2667000"/>
            <a:ext cx="1905000" cy="190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6519446"/>
            <a:ext cx="2977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Найдите гжельскую посуду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027dimka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8600" y="304800"/>
            <a:ext cx="2392235" cy="1905000"/>
          </a:xfrm>
          <a:prstGeom prst="rect">
            <a:avLst/>
          </a:prstGeom>
        </p:spPr>
      </p:pic>
      <p:pic>
        <p:nvPicPr>
          <p:cNvPr id="11" name="Рисунок 10" descr="027dimka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438400" y="228600"/>
            <a:ext cx="2107215" cy="2202547"/>
          </a:xfrm>
          <a:prstGeom prst="rect">
            <a:avLst/>
          </a:prstGeom>
        </p:spPr>
      </p:pic>
      <p:pic>
        <p:nvPicPr>
          <p:cNvPr id="12" name="Рисунок 11" descr="027dimka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43400" y="228600"/>
            <a:ext cx="1929238" cy="2202547"/>
          </a:xfrm>
          <a:prstGeom prst="rect">
            <a:avLst/>
          </a:prstGeom>
        </p:spPr>
      </p:pic>
      <p:pic>
        <p:nvPicPr>
          <p:cNvPr id="2" name="Рисунок 1" descr="027dimka.JPG">
            <a:hlinkClick r:id="" action="ppaction://hlinkshowjump?jump=nextslide">
              <a:snd r:embed="rId10" name="chimes.wav"/>
            </a:hlinkClick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05600" y="4495800"/>
            <a:ext cx="2070845" cy="1932508"/>
          </a:xfrm>
          <a:prstGeom prst="rect">
            <a:avLst/>
          </a:prstGeom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6 L -0.00834 -0.6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https://pastvu.com/_p/a/u/c/e/ucedl8tiftjf0b29t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820968" y="1124744"/>
            <a:ext cx="5260589" cy="3529322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5733256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Гжель</a:t>
            </a:r>
            <a:r>
              <a:rPr lang="ru-RU" sz="1600" dirty="0" smtClean="0"/>
              <a:t>  - небольшое село, название которого стало символом неповторимого искусства и народного мастерства. Также гжелью называют выпускаемые в этих местах высокохудожественные </a:t>
            </a:r>
            <a:r>
              <a:rPr lang="ru-RU" sz="1600" b="1" dirty="0" smtClean="0"/>
              <a:t>фарфоровые изделия</a:t>
            </a:r>
            <a:r>
              <a:rPr lang="ru-RU" sz="1600" dirty="0" smtClean="0"/>
              <a:t>, расписанные кобальтом по белому фону.  Этому промыслу уже 400 лет.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1484" y="-27384"/>
            <a:ext cx="41097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История промысла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152400" y="152400"/>
            <a:ext cx="8839200" cy="2362200"/>
            <a:chOff x="152400" y="152400"/>
            <a:chExt cx="8839200" cy="236220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52400" y="152400"/>
              <a:ext cx="8839200" cy="2362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 descr="027dimka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0" y="304800"/>
              <a:ext cx="2392235" cy="1905000"/>
            </a:xfrm>
            <a:prstGeom prst="rect">
              <a:avLst/>
            </a:prstGeom>
          </p:spPr>
        </p:pic>
        <p:pic>
          <p:nvPicPr>
            <p:cNvPr id="11" name="Рисунок 10" descr="027dimka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>
            <a:xfrm>
              <a:off x="2438400" y="228600"/>
              <a:ext cx="2107215" cy="2202547"/>
            </a:xfrm>
            <a:prstGeom prst="rect">
              <a:avLst/>
            </a:prstGeom>
          </p:spPr>
        </p:pic>
        <p:pic>
          <p:nvPicPr>
            <p:cNvPr id="12" name="Рисунок 11" descr="027dimka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4343400" y="228600"/>
              <a:ext cx="1929238" cy="2202547"/>
            </a:xfrm>
            <a:prstGeom prst="rect">
              <a:avLst/>
            </a:prstGeom>
          </p:spPr>
        </p:pic>
        <p:pic>
          <p:nvPicPr>
            <p:cNvPr id="13" name="Рисунок 12" descr="027dimka.JP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6629400" y="381000"/>
              <a:ext cx="2070845" cy="1932508"/>
            </a:xfrm>
            <a:prstGeom prst="rect">
              <a:avLst/>
            </a:prstGeom>
          </p:spPr>
        </p:pic>
      </p:grpSp>
      <p:sp>
        <p:nvSpPr>
          <p:cNvPr id="15" name="Прямоугольник 14"/>
          <p:cNvSpPr/>
          <p:nvPr/>
        </p:nvSpPr>
        <p:spPr>
          <a:xfrm>
            <a:off x="2133600" y="685800"/>
            <a:ext cx="48205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Правильно!!!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" y="5248870"/>
            <a:ext cx="8229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гжельская посуда.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>
            <a:hlinkClick r:id="rId7" action="ppaction://hlinksldjump" highlightClick="1"/>
            <a:hlinkHover r:id="" action="ppaction://noaction" highlightClick="1"/>
          </p:cNvPr>
          <p:cNvSpPr/>
          <p:nvPr/>
        </p:nvSpPr>
        <p:spPr>
          <a:xfrm>
            <a:off x="7236296" y="6093296"/>
            <a:ext cx="1656184" cy="504056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МАРШРУТ</a:t>
            </a:r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323528" y="625906"/>
            <a:ext cx="8496944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Пояснительная записка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Автор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:  </a:t>
            </a:r>
            <a:r>
              <a:rPr kumimoji="0" lang="ru-RU" sz="160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sz="1600" b="0" i="0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Житина</a:t>
            </a:r>
            <a:r>
              <a:rPr kumimoji="0" lang="ru-RU" sz="160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Инна Валериевна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Тема: «Гжель»</a:t>
            </a:r>
            <a:endParaRPr kumimoji="0" lang="ru-RU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Цель экскурсии: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формирование представлений о гжельском промысле.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Задачи: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Поз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накомить с историей возникновения промысла, технологией изготовления гжельской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посуды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Учить выделять характерные особенности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пластики и росписи изделий.</a:t>
            </a: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Упражнять в узнавании гжельской посуды.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Актуальность экскурсии: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0763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Воспитание интереса к народному декоративно-прикладному искусству России.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Образовательный эффект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0763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Формирование представлений о гжельском промысле.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0763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Развитие познавательной активности и познавательных процессов.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076325"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Воспитание интереса к народному декоративно-прикладному искусству России.</a:t>
            </a:r>
            <a:endParaRPr lang="ru-RU" sz="1600" dirty="0" smtClean="0"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Маршрут экскурсии: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0763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История промысла.</a:t>
            </a:r>
          </a:p>
          <a:p>
            <a:pPr marL="107632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latin typeface="Calibri" pitchFamily="34" charset="0"/>
                <a:cs typeface="Calibri" pitchFamily="34" charset="0"/>
              </a:rPr>
              <a:t>Галерея.</a:t>
            </a:r>
          </a:p>
          <a:p>
            <a:pPr marL="10763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latin typeface="Calibri" pitchFamily="34" charset="0"/>
                <a:cs typeface="Calibri" pitchFamily="34" charset="0"/>
              </a:rPr>
              <a:t>Технология изготовления.</a:t>
            </a:r>
          </a:p>
          <a:p>
            <a:pPr marL="10763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Элементы росписи.</a:t>
            </a:r>
          </a:p>
          <a:p>
            <a:pPr marL="10763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Дидактическая игра «Магазин посуды».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323528" y="544606"/>
            <a:ext cx="849694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u="sng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Техническое обеспечение экскурсии:</a:t>
            </a:r>
            <a:endParaRPr lang="ru-RU" sz="1600" dirty="0" smtClean="0">
              <a:latin typeface="Calibri" pitchFamily="34" charset="0"/>
              <a:cs typeface="Calibri" pitchFamily="34" charset="0"/>
            </a:endParaRPr>
          </a:p>
          <a:p>
            <a:pPr marL="1076325"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Персональный компьютер (ПК).</a:t>
            </a:r>
            <a:endParaRPr lang="ru-RU" sz="1600" dirty="0" smtClean="0">
              <a:latin typeface="Calibri" pitchFamily="34" charset="0"/>
              <a:cs typeface="Calibri" pitchFamily="34" charset="0"/>
            </a:endParaRPr>
          </a:p>
          <a:p>
            <a:pPr marL="1076325"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Проектор и экран или телевизор с возможностью подключения ПК.</a:t>
            </a:r>
            <a:endParaRPr lang="ru-RU" sz="1600" dirty="0" smtClean="0"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Структура экскурсии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Титульный слайд (1)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Маршрут экскурсии (2)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История промысла (3-6)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249363" indent="-173038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Галерея (7-12)</a:t>
            </a:r>
            <a:endParaRPr lang="ru-RU" sz="1600" dirty="0" smtClean="0">
              <a:latin typeface="Calibri" pitchFamily="34" charset="0"/>
              <a:cs typeface="Calibri" pitchFamily="34" charset="0"/>
            </a:endParaRP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Технология изготовления(13-21)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Элементы росписи (22-26)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Д/И «Магазин посуды» (27-35)</a:t>
            </a: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latin typeface="Calibri" pitchFamily="34" charset="0"/>
                <a:cs typeface="Calibri" pitchFamily="34" charset="0"/>
              </a:rPr>
              <a:t>Пояснительная записка (36-37)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249363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Ссылки на источники (38)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Рекомендации родителям по 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использованию ресурса.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076325" marR="0" lvl="0" indent="-12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На слайде «Маршрут экскурсии» (2) можно выбрать интересующий раздел, щелкнув по соответствующей картинке.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076325" marR="0" lvl="0" indent="-12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Слайды внутри каждого раздела экскурсии переключаются по щелчку, что дает пользователю возможность самостоятельно регламентировать скорость просмотра.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076325" marR="0" lvl="0" indent="-12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На заключительном слайде каждого раздела экскурсии находится управляющая кнопка «Маршрут», с помощью которой можно вернуться на маршрутный слайд.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076325" indent="-127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Данная виртуальная экскурсия может быть использована в работе с детьми старшего дошкольного возраста. </a:t>
            </a:r>
          </a:p>
          <a:p>
            <a:pPr marR="0" lvl="0" indent="173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 highlightClick="1"/>
            <a:hlinkHover r:id="" action="ppaction://noaction" highlightClick="1"/>
          </p:cNvPr>
          <p:cNvSpPr/>
          <p:nvPr/>
        </p:nvSpPr>
        <p:spPr>
          <a:xfrm>
            <a:off x="7236296" y="6237312"/>
            <a:ext cx="1656184" cy="504056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МАРШРУТ</a:t>
            </a:r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http://www.art66.ru/razdel/572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3"/>
              </a:rPr>
              <a:t>http://artyx.ru/news/item/f00/s11/n0001151/index.shtml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http://aktalant.ru/article/golubyie-tsvetyi-gzheli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http://riamo.ru/multimedia_photo/20130719/600592087_2.html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http://to-world-travel.ru/rest/%D0%B3%D0%B6%D0%B5%D0%BB%D1%8C%D1%81%D0%BA%D0%B8%D0%B9-%D1%8D%D0%BA%D1%81%D0%BA%D1%83%D1%80%D1%81%D0%B8%D1%8F/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http://artageless.com/the-bird-and-flower-may-hello-292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cs3.livemaster.ru/zhurnalfoto/6/a/4/1301301452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619672" y="3018818"/>
            <a:ext cx="1800200" cy="2400268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51520" y="5589240"/>
            <a:ext cx="88569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До середины XVIII века Гжель делала обычную для того времени гончарную посуду, изготавливала кирпич, гончарные трубы, изразцы, а также примитивные детские игрушки, снабжая ими Москву. Гжельские изделия прошлого совсем не похожи на современные. Изначально изделия из глины расписывали желтой, охристой, зеленой, синей, коричневой краской.</a:t>
            </a:r>
            <a:endParaRPr lang="ru-RU" sz="1600" dirty="0"/>
          </a:p>
        </p:txBody>
      </p:sp>
      <p:pic>
        <p:nvPicPr>
          <p:cNvPr id="22534" name="Picture 6" descr="http://allthecities.com/system/panoramas/pictures/001/362/912/original/open-uri20131012-1477-1kxcfbv?138156829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059832" y="0"/>
            <a:ext cx="4608512" cy="2783245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</p:pic>
      <p:pic>
        <p:nvPicPr>
          <p:cNvPr id="22532" name="Picture 4" descr="http://chudostudio.narod.ru/img/panoram/drelevskogo_arb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580112" y="3068960"/>
            <a:ext cx="1836895" cy="2327726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</p:pic>
      <p:pic>
        <p:nvPicPr>
          <p:cNvPr id="6" name="Рисунок 5" descr="early-gzely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7544" y="188640"/>
            <a:ext cx="1584176" cy="2045451"/>
          </a:xfrm>
          <a:prstGeom prst="rect">
            <a:avLst/>
          </a:prstGeom>
          <a:ln>
            <a:solidFill>
              <a:srgbClr val="0066FF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44404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наши дни традиционную гжель выпускают на заводе «Синь России».</a:t>
            </a:r>
            <a:endParaRPr lang="ru-RU" dirty="0"/>
          </a:p>
        </p:txBody>
      </p:sp>
      <p:pic>
        <p:nvPicPr>
          <p:cNvPr id="24578" name="Picture 2" descr="http://icache.rutraveller.ru/icache/u_m/a/Margarita388/al222207/234003_1140x8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3968" y="1893105"/>
            <a:ext cx="4392000" cy="2656245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</p:pic>
      <p:pic>
        <p:nvPicPr>
          <p:cNvPr id="24580" name="Picture 4" descr="http://to-world-travel.ru/img/2015/042500/40423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936437" cy="2952328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</p:pic>
      <p:sp>
        <p:nvSpPr>
          <p:cNvPr id="11" name="Скругленный прямоугольник 10">
            <a:hlinkClick r:id="rId4" action="ppaction://hlinksldjump" highlightClick="1"/>
            <a:hlinkHover r:id="" action="ppaction://noaction" highlightClick="1"/>
          </p:cNvPr>
          <p:cNvSpPr/>
          <p:nvPr/>
        </p:nvSpPr>
        <p:spPr>
          <a:xfrm>
            <a:off x="7164288" y="4797152"/>
            <a:ext cx="1800200" cy="64807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МАРШРУТ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port_files_14_14425928-9871-11e2-bb16-446d57d93aa3_79850033-9a26-11e2-bb16-446d57d93aa3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0454" y="2028757"/>
            <a:ext cx="2294380" cy="29523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9871" y="0"/>
            <a:ext cx="19138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Галерея 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04248" y="188640"/>
            <a:ext cx="2069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Посуда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0_436e3_811caf79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87824" y="3172412"/>
            <a:ext cx="2067350" cy="2344820"/>
          </a:xfrm>
          <a:prstGeom prst="rect">
            <a:avLst/>
          </a:prstGeom>
        </p:spPr>
      </p:pic>
      <p:pic>
        <p:nvPicPr>
          <p:cNvPr id="8" name="Рисунок 7" descr="NqVNo25KqYU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3501008"/>
            <a:ext cx="2376264" cy="2327037"/>
          </a:xfrm>
          <a:prstGeom prst="rect">
            <a:avLst/>
          </a:prstGeom>
        </p:spPr>
      </p:pic>
      <p:pic>
        <p:nvPicPr>
          <p:cNvPr id="9" name="Рисунок 8" descr="imgB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31840" y="692696"/>
            <a:ext cx="2084517" cy="1772029"/>
          </a:xfrm>
          <a:prstGeom prst="rect">
            <a:avLst/>
          </a:prstGeom>
        </p:spPr>
      </p:pic>
      <p:pic>
        <p:nvPicPr>
          <p:cNvPr id="10" name="Рисунок 9" descr="440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764704"/>
            <a:ext cx="3896708" cy="2528107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51520" y="6084585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Для гжельской посуды характерны изысканность формы, плавность линий контура, сине-голубой узор на белом фоне, украшение лепными фигурками.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012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ECF1F7"/>
              </a:clrFrom>
              <a:clrTo>
                <a:srgbClr val="ECF1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3429000"/>
            <a:ext cx="3101188" cy="2420888"/>
          </a:xfrm>
          <a:prstGeom prst="rect">
            <a:avLst/>
          </a:prstGeom>
        </p:spPr>
      </p:pic>
      <p:pic>
        <p:nvPicPr>
          <p:cNvPr id="3" name="Рисунок 2" descr="гжель 00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7F7F5"/>
              </a:clrFrom>
              <a:clrTo>
                <a:srgbClr val="F7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131840" y="401391"/>
            <a:ext cx="2664296" cy="3754235"/>
          </a:xfrm>
          <a:prstGeom prst="rect">
            <a:avLst/>
          </a:prstGeom>
        </p:spPr>
      </p:pic>
      <p:pic>
        <p:nvPicPr>
          <p:cNvPr id="4" name="Рисунок 3" descr="17062005193105_G886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476672"/>
            <a:ext cx="2782219" cy="2520280"/>
          </a:xfrm>
          <a:prstGeom prst="rect">
            <a:avLst/>
          </a:prstGeom>
        </p:spPr>
      </p:pic>
      <p:pic>
        <p:nvPicPr>
          <p:cNvPr id="5" name="Рисунок 4" descr="гжель 004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96136" y="764704"/>
            <a:ext cx="3012795" cy="1968320"/>
          </a:xfrm>
          <a:prstGeom prst="rect">
            <a:avLst/>
          </a:prstGeom>
        </p:spPr>
      </p:pic>
      <p:pic>
        <p:nvPicPr>
          <p:cNvPr id="6" name="Рисунок 5" descr="521x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D3D9D7"/>
              </a:clrFrom>
              <a:clrTo>
                <a:srgbClr val="D3D9D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788024" y="2924944"/>
            <a:ext cx="3533193" cy="33123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6084585"/>
            <a:ext cx="8640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Гжельская посуда в форме образов животных.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9871" y="0"/>
            <a:ext cx="19138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Галерея 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012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536" y="764704"/>
            <a:ext cx="2710451" cy="2420888"/>
          </a:xfrm>
          <a:prstGeom prst="rect">
            <a:avLst/>
          </a:prstGeom>
        </p:spPr>
      </p:pic>
      <p:pic>
        <p:nvPicPr>
          <p:cNvPr id="3" name="Рисунок 2" descr="гжель 00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75856" y="188640"/>
            <a:ext cx="2664296" cy="3552394"/>
          </a:xfrm>
          <a:prstGeom prst="rect">
            <a:avLst/>
          </a:prstGeom>
        </p:spPr>
      </p:pic>
      <p:pic>
        <p:nvPicPr>
          <p:cNvPr id="4" name="Рисунок 3" descr="17062005193105_G886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35696" y="3964569"/>
            <a:ext cx="2880320" cy="2880320"/>
          </a:xfrm>
          <a:prstGeom prst="rect">
            <a:avLst/>
          </a:prstGeom>
        </p:spPr>
      </p:pic>
      <p:pic>
        <p:nvPicPr>
          <p:cNvPr id="5" name="Рисунок 4" descr="гжель 004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84168" y="3933056"/>
            <a:ext cx="1656184" cy="2547975"/>
          </a:xfrm>
          <a:prstGeom prst="rect">
            <a:avLst/>
          </a:prstGeom>
        </p:spPr>
      </p:pic>
      <p:pic>
        <p:nvPicPr>
          <p:cNvPr id="6" name="Рисунок 5" descr="521x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620688"/>
            <a:ext cx="2376264" cy="27011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668344" y="260648"/>
            <a:ext cx="11521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Скульптура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9871" y="0"/>
            <a:ext cx="19138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Галерея 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port_files_14_14425928-9871-11e2-bb16-446d57d93aa3_79850033-9a26-11e2-bb16-446d57d93aa3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D2D7DB"/>
              </a:clrFrom>
              <a:clrTo>
                <a:srgbClr val="D2D7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31840" y="476672"/>
            <a:ext cx="2521383" cy="338755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9871" y="0"/>
            <a:ext cx="19138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Галерея </a:t>
            </a:r>
            <a:endParaRPr lang="ru-RU" sz="36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04248" y="188640"/>
            <a:ext cx="2069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Часы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0_436e3_811caf79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D2D7DB"/>
              </a:clrFrom>
              <a:clrTo>
                <a:srgbClr val="D2D7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5576" y="2316364"/>
            <a:ext cx="2376264" cy="3168353"/>
          </a:xfrm>
          <a:prstGeom prst="rect">
            <a:avLst/>
          </a:prstGeom>
        </p:spPr>
      </p:pic>
      <p:pic>
        <p:nvPicPr>
          <p:cNvPr id="9" name="Рисунок 8" descr="imgB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56176" y="764704"/>
            <a:ext cx="2007224" cy="3072343"/>
          </a:xfrm>
          <a:prstGeom prst="rect">
            <a:avLst/>
          </a:prstGeom>
        </p:spPr>
      </p:pic>
      <p:pic>
        <p:nvPicPr>
          <p:cNvPr id="13" name="Рисунок 12" descr="ph_l_574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16016" y="3356992"/>
            <a:ext cx="2098543" cy="314781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1712</TotalTime>
  <Words>587</Words>
  <Application>Microsoft Office PowerPoint</Application>
  <PresentationFormat>Экран (4:3)</PresentationFormat>
  <Paragraphs>116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Алексей Ермаков</cp:lastModifiedBy>
  <cp:revision>111</cp:revision>
  <dcterms:created xsi:type="dcterms:W3CDTF">2016-01-30T16:51:41Z</dcterms:created>
  <dcterms:modified xsi:type="dcterms:W3CDTF">2023-04-02T22:35:27Z</dcterms:modified>
</cp:coreProperties>
</file>