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76" r:id="rId4"/>
    <p:sldId id="262" r:id="rId5"/>
    <p:sldId id="258" r:id="rId6"/>
    <p:sldId id="259" r:id="rId7"/>
    <p:sldId id="261" r:id="rId8"/>
    <p:sldId id="280" r:id="rId9"/>
    <p:sldId id="277" r:id="rId10"/>
    <p:sldId id="275" r:id="rId11"/>
    <p:sldId id="286" r:id="rId12"/>
    <p:sldId id="263" r:id="rId13"/>
    <p:sldId id="281" r:id="rId14"/>
    <p:sldId id="282" r:id="rId15"/>
    <p:sldId id="283" r:id="rId16"/>
    <p:sldId id="284" r:id="rId17"/>
    <p:sldId id="28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1142-FCFF-4A4B-9AB6-60E024E20237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8E326-D884-47E2-B379-171C625FCE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1BB88-F250-426F-B2A1-9C3EC6C0D7CC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134B3-E235-48B1-ACBA-24A342C0A6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DB543-6DFF-4380-9166-900C51531AEA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24FE6-638A-4B7D-AC66-A3892197D7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791F7-DA6A-4471-97FB-902B29277354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A1BF6-1FCA-4325-A57B-783E210749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EEF3E-A9FB-45A3-9BDC-D7E112BE4CB2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348AD-C029-4E2A-B554-6850794B8E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F73E7-6FC4-423E-A325-F5CB5E74A7F8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342F1-40DE-427D-AF19-011DC2A4AE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CA54F-42F8-47FE-9D92-E1B9EBA31C57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1F5BD-2849-43A7-81D8-31BB5AA3F5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93EE7-75BC-45D1-AC51-DE8CAD1B9693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24E9E-646D-4C3E-A6D2-DFF5BBEFF3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BE7F9-866F-4D86-B62A-ACE6E491A40B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A6806-F6A4-48C5-81A7-EFBD4A4F9F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872E-0481-4665-8083-869B7894DFE3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37699-0C97-4737-94A0-DB16470BF7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12DA0-B97A-4CDE-A6A7-EE640342E3FB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69050-7A24-4FD5-9282-C036FF7A9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43C525-C8DD-4507-8A18-9BA531739EB0}" type="datetimeFigureOut">
              <a:rPr lang="ru-RU"/>
              <a:pPr>
                <a:defRPr/>
              </a:pPr>
              <a:t>18.03.2023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2DF740-1E34-496A-B3C2-38415818E5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786F51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786F51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786F51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786F51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786F51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786F51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786F51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786F51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786F51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786F51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nsultant.ru/document/cons_doc_LAW_140174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3" descr="&amp;Pcy;&amp;ocy;&amp;lcy;&amp;iecy;&amp;zcy;&amp;ncy;&amp;ycy;&amp;iecy; &amp;icy; &amp;vcy;&amp;rcy;&amp;iecy;&amp;dcy;&amp;ncy;&amp;ycy;&amp;iecy; &amp;pcy;&amp;rcy;&amp;ocy;&amp;dcy;&amp;ucy;&amp;kcy;&amp;tcy;&amp;ycy; &amp;pcy;&amp;icy;&amp;tcy;&amp;acy;&amp;ncy;&amp;icy;&amp;yacy; - &amp;Zcy;&amp;dcy;&amp;ocy;&amp;rcy;&amp;ocy;&amp;vcy;&amp;ocy;&amp;iecy; &amp;pcy;&amp;icy;&amp;tcy;&amp;acy;&amp;ncy;&amp;icy;&amp;iecy; - &amp;Kcy;&amp;acy;&amp;rcy;…"/>
          <p:cNvPicPr>
            <a:picLocks noChangeAspect="1" noChangeArrowheads="1"/>
          </p:cNvPicPr>
          <p:nvPr/>
        </p:nvPicPr>
        <p:blipFill>
          <a:blip r:embed="rId2"/>
          <a:srcRect t="50670" r="49898"/>
          <a:stretch>
            <a:fillRect/>
          </a:stretch>
        </p:blipFill>
        <p:spPr bwMode="auto">
          <a:xfrm>
            <a:off x="61912" y="404663"/>
            <a:ext cx="5518199" cy="407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4797152"/>
            <a:ext cx="8713092" cy="1496664"/>
          </a:xfrm>
        </p:spPr>
        <p:txBody>
          <a:bodyPr rtlCol="0">
            <a:normAutofit/>
          </a:bodyPr>
          <a:lstStyle/>
          <a:p>
            <a:pPr algn="r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3200" b="1" dirty="0" smtClean="0">
                <a:latin typeface="+mj-lt"/>
              </a:rPr>
              <a:t>Автор </a:t>
            </a:r>
            <a:r>
              <a:rPr lang="ru-RU" sz="3200" b="1" dirty="0" err="1" smtClean="0">
                <a:latin typeface="+mj-lt"/>
              </a:rPr>
              <a:t>Пахтаева</a:t>
            </a:r>
            <a:r>
              <a:rPr lang="ru-RU" sz="3200" b="1" dirty="0" smtClean="0">
                <a:latin typeface="+mj-lt"/>
              </a:rPr>
              <a:t> Полина,</a:t>
            </a:r>
          </a:p>
          <a:p>
            <a:pPr algn="r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3200" b="1" dirty="0" smtClean="0">
                <a:latin typeface="+mj-lt"/>
              </a:rPr>
              <a:t>Ученица 9 </a:t>
            </a:r>
            <a:r>
              <a:rPr lang="ru-RU" sz="3200" b="1" dirty="0" err="1" smtClean="0">
                <a:latin typeface="+mj-lt"/>
              </a:rPr>
              <a:t>кл</a:t>
            </a:r>
            <a:r>
              <a:rPr lang="ru-RU" sz="3200" b="1" dirty="0" smtClean="0">
                <a:latin typeface="+mj-lt"/>
              </a:rPr>
              <a:t>  МБОУ </a:t>
            </a:r>
            <a:r>
              <a:rPr lang="ru-RU" sz="3200" b="1" dirty="0" err="1" smtClean="0">
                <a:latin typeface="+mj-lt"/>
              </a:rPr>
              <a:t>Катановская</a:t>
            </a:r>
            <a:r>
              <a:rPr lang="ru-RU" sz="3200" b="1" dirty="0" smtClean="0">
                <a:latin typeface="+mj-lt"/>
              </a:rPr>
              <a:t> </a:t>
            </a:r>
            <a:r>
              <a:rPr lang="ru-RU" sz="3200" b="1" dirty="0" err="1" smtClean="0">
                <a:latin typeface="+mj-lt"/>
              </a:rPr>
              <a:t>сош</a:t>
            </a:r>
            <a:endParaRPr lang="ru-RU" sz="3200" b="1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7" y="476673"/>
            <a:ext cx="6074194" cy="2520280"/>
          </a:xfrm>
        </p:spPr>
        <p:txBody>
          <a:bodyPr/>
          <a:lstStyle/>
          <a:p>
            <a:pPr marL="18288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>
                <a:solidFill>
                  <a:srgbClr val="00B0F0"/>
                </a:solidFill>
              </a:rPr>
              <a:t>Вредные </a:t>
            </a:r>
            <a:r>
              <a:rPr lang="ru-RU" dirty="0" smtClean="0">
                <a:solidFill>
                  <a:srgbClr val="00B0F0"/>
                </a:solidFill>
              </a:rPr>
              <a:t>еда </a:t>
            </a:r>
            <a:r>
              <a:rPr lang="ru-RU" dirty="0">
                <a:solidFill>
                  <a:srgbClr val="00B0F0"/>
                </a:solidFill>
              </a:rPr>
              <a:t/>
            </a:r>
            <a:br>
              <a:rPr lang="ru-RU" dirty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338" y="6293816"/>
            <a:ext cx="4123630" cy="41654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332656"/>
            <a:ext cx="5966666" cy="792088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/>
              <a:t>Результаты анкетирования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340768"/>
            <a:ext cx="8136904" cy="4680520"/>
          </a:xfrm>
        </p:spPr>
        <p:txBody>
          <a:bodyPr/>
          <a:lstStyle/>
          <a:p>
            <a:pPr algn="ctr" hangingPunct="0"/>
            <a:r>
              <a:rPr lang="ru-RU" dirty="0"/>
              <a:t>В опросе участвовали </a:t>
            </a:r>
            <a:r>
              <a:rPr lang="ru-RU" b="1" dirty="0"/>
              <a:t>54 </a:t>
            </a:r>
            <a:r>
              <a:rPr lang="ru-RU" dirty="0"/>
              <a:t>человека </a:t>
            </a:r>
          </a:p>
          <a:p>
            <a:pPr hangingPunct="0"/>
            <a:r>
              <a:rPr lang="ru-RU" dirty="0"/>
              <a:t> Мы выяснили, что среди опрошенных учеников большая часть употребляют чипсы, </a:t>
            </a:r>
            <a:r>
              <a:rPr lang="ru-RU" dirty="0" err="1"/>
              <a:t>кириешки</a:t>
            </a:r>
            <a:r>
              <a:rPr lang="ru-RU" dirty="0"/>
              <a:t>, </a:t>
            </a:r>
            <a:r>
              <a:rPr lang="ru-RU" dirty="0" err="1"/>
              <a:t>чупа-чупс</a:t>
            </a:r>
            <a:r>
              <a:rPr lang="ru-RU" dirty="0"/>
              <a:t>, </a:t>
            </a:r>
            <a:r>
              <a:rPr lang="ru-RU" dirty="0" smtClean="0"/>
              <a:t>жвачку, </a:t>
            </a:r>
            <a:r>
              <a:rPr lang="ru-RU" dirty="0" err="1"/>
              <a:t>г</a:t>
            </a:r>
            <a:r>
              <a:rPr lang="ru-RU" dirty="0" err="1" smtClean="0"/>
              <a:t>азировнную</a:t>
            </a:r>
            <a:r>
              <a:rPr lang="ru-RU" dirty="0" smtClean="0"/>
              <a:t> </a:t>
            </a:r>
            <a:r>
              <a:rPr lang="ru-RU" dirty="0"/>
              <a:t>воду</a:t>
            </a:r>
            <a:endParaRPr lang="ru-RU" dirty="0" smtClean="0"/>
          </a:p>
          <a:p>
            <a:pPr marL="342900" indent="-342900" algn="ctr" hangingPunct="0">
              <a:buFont typeface="Arial" panose="020B0604020202020204" pitchFamily="34" charset="0"/>
              <a:buChar char="•"/>
            </a:pPr>
            <a:r>
              <a:rPr lang="ru-RU" dirty="0" smtClean="0"/>
              <a:t>.</a:t>
            </a:r>
            <a:endParaRPr lang="ru-RU" dirty="0"/>
          </a:p>
          <a:p>
            <a:pPr marL="342900" indent="-342900" algn="ctr" hangingPunct="0">
              <a:buFont typeface="Arial" panose="020B0604020202020204" pitchFamily="34" charset="0"/>
              <a:buChar char="•"/>
            </a:pPr>
            <a:r>
              <a:rPr lang="ru-RU" dirty="0"/>
              <a:t>Чипсы 37 учеников едят несколько раз в неделю. </a:t>
            </a:r>
            <a:endParaRPr lang="ru-RU" dirty="0" smtClean="0"/>
          </a:p>
          <a:p>
            <a:pPr marL="342900" indent="-342900" algn="ctr" hangingPunct="0">
              <a:buFont typeface="Arial" panose="020B0604020202020204" pitchFamily="34" charset="0"/>
              <a:buChar char="•"/>
            </a:pPr>
            <a:r>
              <a:rPr lang="ru-RU" dirty="0" smtClean="0"/>
              <a:t>Кириешки  </a:t>
            </a:r>
            <a:r>
              <a:rPr lang="ru-RU" dirty="0"/>
              <a:t>40 учеников едят почти каждый день.  </a:t>
            </a:r>
            <a:endParaRPr lang="ru-RU" dirty="0" smtClean="0"/>
          </a:p>
          <a:p>
            <a:pPr marL="342900" indent="-342900" algn="ctr" hangingPunct="0">
              <a:buFont typeface="Arial" panose="020B0604020202020204" pitchFamily="34" charset="0"/>
              <a:buChar char="•"/>
            </a:pPr>
            <a:r>
              <a:rPr lang="ru-RU" dirty="0" smtClean="0"/>
              <a:t>Газированную  </a:t>
            </a:r>
            <a:r>
              <a:rPr lang="ru-RU" dirty="0"/>
              <a:t>воду 32 ученика пьют несколько раз в месяц</a:t>
            </a:r>
            <a:r>
              <a:rPr lang="ru-RU" dirty="0" smtClean="0"/>
              <a:t>.</a:t>
            </a:r>
          </a:p>
          <a:p>
            <a:pPr marL="342900" indent="-342900" algn="ctr" hangingPunct="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Чупа - </a:t>
            </a:r>
            <a:r>
              <a:rPr lang="ru-RU" dirty="0" err="1"/>
              <a:t>чупсы</a:t>
            </a:r>
            <a:r>
              <a:rPr lang="ru-RU" dirty="0"/>
              <a:t> большую часть опрошенных едят каждый день</a:t>
            </a:r>
            <a:r>
              <a:rPr lang="ru-RU" dirty="0" smtClean="0"/>
              <a:t>.</a:t>
            </a:r>
          </a:p>
          <a:p>
            <a:pPr marL="342900" indent="-342900" algn="ctr" hangingPunct="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 err="1"/>
              <a:t>Жеваетельную</a:t>
            </a:r>
            <a:r>
              <a:rPr lang="ru-RU" dirty="0"/>
              <a:t>  резинку жуют около 40 учеников каждый день или несколько раз в неделю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620688"/>
            <a:ext cx="5966666" cy="1368152"/>
          </a:xfrm>
        </p:spPr>
        <p:txBody>
          <a:bodyPr/>
          <a:lstStyle/>
          <a:p>
            <a:pPr algn="ctr"/>
            <a:r>
              <a:rPr lang="ru-RU" sz="3200" dirty="0" smtClean="0"/>
              <a:t>Беседа с фельдшером </a:t>
            </a:r>
            <a:r>
              <a:rPr lang="ru-RU" sz="3200" dirty="0" err="1" smtClean="0"/>
              <a:t>Катановского</a:t>
            </a:r>
            <a:r>
              <a:rPr lang="ru-RU" sz="3200" dirty="0" smtClean="0"/>
              <a:t> ФАП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204864"/>
            <a:ext cx="8136904" cy="3960440"/>
          </a:xfrm>
        </p:spPr>
        <p:txBody>
          <a:bodyPr/>
          <a:lstStyle/>
          <a:p>
            <a:pPr algn="ctr"/>
            <a:r>
              <a:rPr lang="ru-RU" sz="3200" dirty="0" smtClean="0"/>
              <a:t>среди </a:t>
            </a:r>
            <a:r>
              <a:rPr lang="ru-RU" sz="3200" dirty="0"/>
              <a:t>обучающихся, принявших участие в анкетировании  20 имеют такие заболевания  как: ожирение, недовес, гастрит, панкреатит, аллергию.  Все они могут быть связаны с </a:t>
            </a:r>
            <a:r>
              <a:rPr lang="ru-RU" sz="3200" dirty="0" smtClean="0"/>
              <a:t>неправильным питанием</a:t>
            </a:r>
            <a:r>
              <a:rPr lang="ru-RU" sz="3200" dirty="0"/>
              <a:t>. 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0361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Кола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Лимонад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75" y="5229200"/>
            <a:ext cx="6511925" cy="1080119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/>
              </a:rPr>
              <a:t>Опыт 1 «</a:t>
            </a:r>
            <a:r>
              <a:rPr lang="ru-RU" sz="3200" dirty="0" smtClean="0">
                <a:effectLst/>
              </a:rPr>
              <a:t>Влияние </a:t>
            </a:r>
            <a:r>
              <a:rPr lang="ru-RU" sz="3200" dirty="0" err="1">
                <a:effectLst/>
              </a:rPr>
              <a:t>газированой</a:t>
            </a:r>
            <a:r>
              <a:rPr lang="ru-RU" sz="3200" dirty="0">
                <a:effectLst/>
              </a:rPr>
              <a:t> воды на </a:t>
            </a:r>
            <a:r>
              <a:rPr lang="ru-RU" sz="3200" dirty="0" smtClean="0">
                <a:effectLst/>
              </a:rPr>
              <a:t>мясо»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9" name="Объект 8" descr="C:\Users\Хими\Desktop\9 кл\IMG_20230313_122602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115616" y="1484784"/>
            <a:ext cx="3024336" cy="1872208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0" name="Объект 9" descr="C:\Users\Хими\Desktop\9 кл\IMG_20230313_122607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16015" y="1448240"/>
            <a:ext cx="3275459" cy="1836744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1" name="Рисунок 10" descr="C:\Users\Хими\Desktop\9 кл\IMG_20230313_122629.jp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691640" y="3501008"/>
            <a:ext cx="5760720" cy="1872208"/>
          </a:xfrm>
          <a:prstGeom prst="rect">
            <a:avLst/>
          </a:prstGeom>
          <a:noFill/>
          <a:ln>
            <a:noFill/>
            <a:prstDash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кола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Лимонад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Опыт 2 «</a:t>
            </a:r>
            <a:r>
              <a:rPr lang="ru-RU" sz="3200" dirty="0">
                <a:effectLst/>
              </a:rPr>
              <a:t>Влияние </a:t>
            </a:r>
            <a:r>
              <a:rPr lang="ru-RU" sz="3200" dirty="0" err="1">
                <a:effectLst/>
              </a:rPr>
              <a:t>газированой</a:t>
            </a:r>
            <a:r>
              <a:rPr lang="ru-RU" sz="3200" dirty="0">
                <a:effectLst/>
              </a:rPr>
              <a:t> воды на яичную скорлупу</a:t>
            </a:r>
            <a:r>
              <a:rPr lang="ru-RU" sz="3200" dirty="0" smtClean="0">
                <a:effectLst/>
              </a:rPr>
              <a:t>»</a:t>
            </a:r>
            <a:endParaRPr lang="ru-RU" sz="3200" dirty="0"/>
          </a:p>
        </p:txBody>
      </p:sp>
      <p:pic>
        <p:nvPicPr>
          <p:cNvPr id="7" name="Объект 6" descr="C:\Users\Хими\Desktop\9 кл\IMG_20230313_092538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58929" y="-722267"/>
            <a:ext cx="3770516" cy="67444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611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Кола	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Лимонад 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27584" y="4365104"/>
            <a:ext cx="7520037" cy="1143000"/>
          </a:xfrm>
        </p:spPr>
        <p:txBody>
          <a:bodyPr/>
          <a:lstStyle/>
          <a:p>
            <a:r>
              <a:rPr lang="ru-RU" dirty="0" smtClean="0"/>
              <a:t>Опыт 3 «</a:t>
            </a:r>
            <a:r>
              <a:rPr lang="ru-RU" sz="2800" dirty="0">
                <a:effectLst/>
              </a:rPr>
              <a:t>Определение </a:t>
            </a:r>
            <a:r>
              <a:rPr lang="ru-RU" sz="2800" dirty="0" err="1">
                <a:effectLst/>
              </a:rPr>
              <a:t>pH</a:t>
            </a:r>
            <a:r>
              <a:rPr lang="ru-RU" sz="2800" dirty="0">
                <a:effectLst/>
              </a:rPr>
              <a:t>-среды газированных напитков</a:t>
            </a:r>
            <a:endParaRPr lang="ru-RU" sz="2800" dirty="0"/>
          </a:p>
        </p:txBody>
      </p:sp>
      <p:pic>
        <p:nvPicPr>
          <p:cNvPr id="7" name="Объект 6" descr="C:\Users\Хими\Desktop\9 кл\IMG_20230311_123015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155700" y="1556792"/>
            <a:ext cx="3348038" cy="2808312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8" name="Объект 7" descr="C:\Users\Хими\Desktop\9 кл\IMG_20230313_092151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5025" y="1515656"/>
            <a:ext cx="3346450" cy="2849448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411818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кола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Лимонад 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27584" y="4365104"/>
            <a:ext cx="7560840" cy="1872208"/>
          </a:xfrm>
        </p:spPr>
        <p:txBody>
          <a:bodyPr/>
          <a:lstStyle/>
          <a:p>
            <a:pPr algn="ctr"/>
            <a:r>
              <a:rPr lang="ru-RU" dirty="0" smtClean="0"/>
              <a:t>Опыт 4 «</a:t>
            </a:r>
            <a:r>
              <a:rPr lang="ru-RU" sz="3200" dirty="0">
                <a:effectLst/>
              </a:rPr>
              <a:t>Влияние газированной на ржавый </a:t>
            </a:r>
            <a:r>
              <a:rPr lang="ru-RU" sz="3200" dirty="0" smtClean="0">
                <a:effectLst/>
              </a:rPr>
              <a:t>металл</a:t>
            </a:r>
            <a:r>
              <a:rPr lang="ru-RU" dirty="0" smtClean="0">
                <a:effectLst/>
              </a:rPr>
              <a:t>. </a:t>
            </a:r>
            <a:r>
              <a:rPr lang="ru-RU" sz="3200" dirty="0" smtClean="0">
                <a:effectLst/>
              </a:rPr>
              <a:t>до опыта 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pic>
        <p:nvPicPr>
          <p:cNvPr id="7" name="Объект 6" descr="C:\Users\Хими\Desktop\9 кл\IMG_20230311_122407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 rot="16200004">
            <a:off x="1038287" y="1202073"/>
            <a:ext cx="2736308" cy="3589757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8" name="Объект 7" descr="C:\Users\Хими\Desktop\9 кл\IMG_20230313_092002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5024" y="1571872"/>
            <a:ext cx="3527375" cy="286524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426053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кола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Лимонад 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/>
              <a:t>Опыт 4 «</a:t>
            </a:r>
            <a:r>
              <a:rPr lang="ru-RU" sz="3200" dirty="0">
                <a:effectLst/>
              </a:rPr>
              <a:t>Влияние газированной на ржавый металл</a:t>
            </a:r>
            <a:r>
              <a:rPr lang="ru-RU" sz="3200" dirty="0" smtClean="0">
                <a:effectLst/>
              </a:rPr>
              <a:t>.» После  </a:t>
            </a:r>
            <a:r>
              <a:rPr lang="ru-RU" sz="3200" dirty="0">
                <a:effectLst/>
              </a:rPr>
              <a:t>опыта </a:t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pic>
        <p:nvPicPr>
          <p:cNvPr id="7" name="Объект 6" descr="C:\Users\Хими\Desktop\9 кл\IMG_20230315_103603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16260"/>
            <a:ext cx="3748162" cy="2920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C:\Users\Хими\Desktop\9 кл\IMG_20230315_104022.jpg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550" y="1628800"/>
            <a:ext cx="3170882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894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260648"/>
            <a:ext cx="5966666" cy="864096"/>
          </a:xfrm>
        </p:spPr>
        <p:txBody>
          <a:bodyPr/>
          <a:lstStyle/>
          <a:p>
            <a:r>
              <a:rPr lang="ru-RU" dirty="0" smtClean="0"/>
              <a:t>Заключение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8640960" cy="5040560"/>
          </a:xfrm>
        </p:spPr>
        <p:txBody>
          <a:bodyPr/>
          <a:lstStyle/>
          <a:p>
            <a:pPr hangingPunct="0"/>
            <a:r>
              <a:rPr lang="ru-RU" sz="1800" dirty="0"/>
              <a:t>Я изучила данные в научно-популярной литературе и интернете по теме исследования, а именно: «Вредная </a:t>
            </a:r>
            <a:r>
              <a:rPr lang="ru-RU" sz="1800" dirty="0" smtClean="0"/>
              <a:t>еда» и </a:t>
            </a:r>
            <a:r>
              <a:rPr lang="ru-RU" sz="1800" dirty="0"/>
              <a:t>узнала много интересного и познавательного.</a:t>
            </a:r>
          </a:p>
          <a:p>
            <a:pPr hangingPunct="0"/>
            <a:r>
              <a:rPr lang="ru-RU" sz="1800" dirty="0"/>
              <a:t>2) Узнала, насколько важно есть полезную пищу и о том, как влияет на наш организм вредная еда. Узнала о возможных последствиях этой пищи: аллергические реакции, боли в желудке, рвота, тошнота, кариес, ожирение, снижение восприятия вкуса, ослабление иммунитета и многое другое.</a:t>
            </a:r>
          </a:p>
          <a:p>
            <a:pPr hangingPunct="0"/>
            <a:r>
              <a:rPr lang="ru-RU" sz="1800" dirty="0"/>
              <a:t>3) По итогам нашего анкетирования среди средних и старших классов, я установила, что не все ученики знают о вредной пище или не обращают внимания на то, что они едят.</a:t>
            </a:r>
          </a:p>
          <a:p>
            <a:pPr hangingPunct="0"/>
            <a:r>
              <a:rPr lang="ru-RU" sz="1800" dirty="0"/>
              <a:t>4) проделав эксперименты с </a:t>
            </a:r>
            <a:r>
              <a:rPr lang="ru-RU" sz="1800" dirty="0" err="1"/>
              <a:t>газировнной</a:t>
            </a:r>
            <a:r>
              <a:rPr lang="ru-RU" sz="1800" dirty="0"/>
              <a:t> водой, я убедилась, что ее химический состав небезопасен для живого организма.</a:t>
            </a:r>
          </a:p>
          <a:p>
            <a:pPr hangingPunct="0"/>
            <a:r>
              <a:rPr lang="ru-RU" sz="1800" dirty="0"/>
              <a:t>5)Я считаю, что учеников и их родителей необходимо ознакомить с темой о здоровом питании. Ведь, за 65 лет человек съедает около 50 тонн пищи, и </a:t>
            </a:r>
            <a:r>
              <a:rPr lang="ru-RU" sz="1800" dirty="0" smtClean="0"/>
              <a:t>каждая, даже </a:t>
            </a:r>
            <a:r>
              <a:rPr lang="ru-RU" sz="1800" dirty="0"/>
              <a:t>маленькая </a:t>
            </a:r>
            <a:r>
              <a:rPr lang="ru-RU" sz="1800" dirty="0" smtClean="0"/>
              <a:t>порция, </a:t>
            </a:r>
            <a:r>
              <a:rPr lang="ru-RU" sz="1800" dirty="0"/>
              <a:t>очень важна для здоровья.</a:t>
            </a:r>
          </a:p>
          <a:p>
            <a:pPr hangingPunct="0"/>
            <a:r>
              <a:rPr lang="ru-RU" dirty="0"/>
              <a:t> </a:t>
            </a:r>
          </a:p>
          <a:p>
            <a:pPr hangingPunct="0"/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816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3" y="476672"/>
            <a:ext cx="8784976" cy="5832648"/>
          </a:xfrm>
        </p:spPr>
        <p:txBody>
          <a:bodyPr/>
          <a:lstStyle/>
          <a:p>
            <a:pPr hangingPunct="0"/>
            <a:r>
              <a:rPr lang="ru-RU" sz="2400" dirty="0">
                <a:effectLst/>
              </a:rPr>
              <a:t>Цель: </a:t>
            </a: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обратить </a:t>
            </a:r>
            <a:r>
              <a:rPr lang="ru-RU" sz="2400" dirty="0">
                <a:effectLst/>
              </a:rPr>
              <a:t>внимание обучающихся старших и средних классов на вредные продукты, которые причиняют вред организму.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 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Задачи:</a:t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>1. выяснить </a:t>
            </a:r>
            <a:r>
              <a:rPr lang="ru-RU" sz="2400" dirty="0">
                <a:effectLst/>
              </a:rPr>
              <a:t>как часто употребляются в пищу перечисленные продукты;</a:t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>2. Проанализировать </a:t>
            </a:r>
            <a:r>
              <a:rPr lang="ru-RU" sz="2400" dirty="0">
                <a:effectLst/>
              </a:rPr>
              <a:t>информацию, содержащуюся в научно-популярной литературе, и интернет-источниках по теме исследования.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 </a:t>
            </a:r>
            <a:r>
              <a:rPr lang="ru-RU" sz="2400" dirty="0" smtClean="0">
                <a:effectLst/>
              </a:rPr>
              <a:t>3. Доказать</a:t>
            </a:r>
            <a:r>
              <a:rPr lang="ru-RU" sz="2400" dirty="0">
                <a:effectLst/>
              </a:rPr>
              <a:t>, что данные продукты приносят больше вреда, чем пользы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 </a:t>
            </a:r>
            <a:r>
              <a:rPr lang="ru-RU" sz="7200" dirty="0">
                <a:effectLst/>
              </a:rPr>
              <a:t/>
            </a:r>
            <a:br>
              <a:rPr lang="ru-RU" sz="7200" dirty="0">
                <a:effectLst/>
              </a:rPr>
            </a:br>
            <a:endParaRPr lang="ru-RU" sz="7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875" y="836712"/>
            <a:ext cx="6511925" cy="4678263"/>
          </a:xfrm>
        </p:spPr>
        <p:txBody>
          <a:bodyPr/>
          <a:lstStyle/>
          <a:p>
            <a:pPr algn="ctr" hangingPunct="0"/>
            <a:r>
              <a:rPr lang="ru-RU" dirty="0">
                <a:effectLst/>
              </a:rPr>
              <a:t>Гипотеза: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r>
              <a:rPr lang="ru-RU" sz="3600" dirty="0">
                <a:effectLst/>
              </a:rPr>
              <a:t>Я предполагаю, что "вредная еда" оказывает на  организм человека негативное влияние</a:t>
            </a:r>
            <a:r>
              <a:rPr lang="ru-RU" dirty="0">
                <a:effectLst/>
              </a:rPr>
              <a:t>. </a:t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99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 bwMode="auto">
          <a:xfrm>
            <a:off x="395288" y="260350"/>
            <a:ext cx="8353425" cy="108041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>
              <a:buFont typeface="Georgia" pitchFamily="18" charset="0"/>
              <a:buNone/>
            </a:pPr>
            <a:r>
              <a:rPr lang="ru-RU" dirty="0" smtClean="0">
                <a:solidFill>
                  <a:srgbClr val="002060"/>
                </a:solidFill>
                <a:effectLst/>
              </a:rPr>
              <a:t>Состав вредной еды. </a:t>
            </a:r>
            <a:r>
              <a:rPr lang="ru-RU" sz="2400" dirty="0" smtClean="0">
                <a:solidFill>
                  <a:srgbClr val="002060"/>
                </a:solidFill>
                <a:effectLst/>
              </a:rPr>
              <a:t>Жевательные резинки</a:t>
            </a:r>
          </a:p>
        </p:txBody>
      </p:sp>
      <p:sp>
        <p:nvSpPr>
          <p:cNvPr id="19458" name="Текст 2"/>
          <p:cNvSpPr>
            <a:spLocks noGrp="1"/>
          </p:cNvSpPr>
          <p:nvPr>
            <p:ph type="body" idx="1"/>
          </p:nvPr>
        </p:nvSpPr>
        <p:spPr>
          <a:xfrm>
            <a:off x="4500563" y="1412875"/>
            <a:ext cx="4464050" cy="5040313"/>
          </a:xfrm>
        </p:spPr>
        <p:txBody>
          <a:bodyPr/>
          <a:lstStyle/>
          <a:p>
            <a:pPr algn="ctr"/>
            <a:endParaRPr lang="ru-RU" sz="800" smtClean="0"/>
          </a:p>
          <a:p>
            <a:pPr algn="ctr"/>
            <a:r>
              <a:rPr lang="ru-RU" sz="2400" b="1" smtClean="0">
                <a:solidFill>
                  <a:schemeClr val="tx1"/>
                </a:solidFill>
              </a:rPr>
              <a:t>Эти изделия вряд ли можно даже назвать продуктами питания, потому что они почти полностью состоят, из пищевых добавок: подсластителей и сахаро-заменителей, стабилизато-ров, загустителей, эмульга-торов, антиокислителей (антиоксидантов) и пищевых красителей. </a:t>
            </a:r>
          </a:p>
        </p:txBody>
      </p:sp>
      <p:pic>
        <p:nvPicPr>
          <p:cNvPr id="19459" name="Рисунок 3" descr="&amp;ZHcy;&amp;iecy;&amp;vcy;&amp;acy;&amp;tcy;&amp;iecy;&amp;lcy;&amp;softcy;&amp;ncy;&amp;ycy;&amp;iecy; &amp;rcy;&amp;iecy;&amp;zcy;&amp;icy;&amp;ncy;&amp;kcy;&amp;icy; - &amp;Fcy;&amp;ocy;&amp;tcy;&amp;ocy; 14337/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73238"/>
            <a:ext cx="4033838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72008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800" dirty="0" smtClean="0">
                <a:solidFill>
                  <a:srgbClr val="002060"/>
                </a:solidFill>
              </a:rPr>
              <a:t>Чипсы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3438" y="1341438"/>
            <a:ext cx="4321175" cy="4824412"/>
          </a:xfrm>
        </p:spPr>
        <p:txBody>
          <a:bodyPr rtlCol="0">
            <a:normAutofit fontScale="62500" lnSpcReduction="20000"/>
          </a:bodyPr>
          <a:lstStyle/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endParaRPr lang="ru-RU" sz="800" dirty="0" smtClean="0"/>
          </a:p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endParaRPr lang="ru-RU" sz="800" dirty="0"/>
          </a:p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4400" b="1" dirty="0" smtClean="0">
                <a:solidFill>
                  <a:schemeClr val="tx1"/>
                </a:solidFill>
              </a:rPr>
              <a:t>это </a:t>
            </a:r>
            <a:r>
              <a:rPr lang="ru-RU" sz="4400" b="1" dirty="0">
                <a:solidFill>
                  <a:schemeClr val="tx1"/>
                </a:solidFill>
              </a:rPr>
              <a:t>высококонцентрированная смесь жиров и углеводов, в оболочке из красителей и заменителей вкуса. </a:t>
            </a:r>
          </a:p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4400" b="1" dirty="0">
                <a:solidFill>
                  <a:schemeClr val="tx1"/>
                </a:solidFill>
              </a:rPr>
              <a:t>Из-за особенностей приготовления, в них образуется множество канцерогенов - веществ, провоцирующих рак. </a:t>
            </a:r>
          </a:p>
        </p:txBody>
      </p:sp>
      <p:pic>
        <p:nvPicPr>
          <p:cNvPr id="15363" name="Picture 6" descr="Snack Machines french fries maker 0086 13592420081, View french fries maker, AZEUS Product Details from Zhengzhou Azeus Machi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0" y="1484313"/>
            <a:ext cx="424815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 bwMode="auto">
          <a:xfrm>
            <a:off x="323850" y="188913"/>
            <a:ext cx="8424863" cy="863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>
              <a:buFont typeface="Georgia" pitchFamily="18" charset="0"/>
              <a:buNone/>
            </a:pPr>
            <a:r>
              <a:rPr lang="ru-RU" sz="4800" smtClean="0">
                <a:solidFill>
                  <a:srgbClr val="002060"/>
                </a:solidFill>
                <a:effectLst/>
              </a:rPr>
              <a:t>Сладкие газировки</a:t>
            </a:r>
          </a:p>
        </p:txBody>
      </p:sp>
      <p:sp>
        <p:nvSpPr>
          <p:cNvPr id="16386" name="Текст 2"/>
          <p:cNvSpPr>
            <a:spLocks noGrp="1"/>
          </p:cNvSpPr>
          <p:nvPr>
            <p:ph type="body" idx="1"/>
          </p:nvPr>
        </p:nvSpPr>
        <p:spPr>
          <a:xfrm>
            <a:off x="4716463" y="1196975"/>
            <a:ext cx="4176712" cy="5040313"/>
          </a:xfrm>
        </p:spPr>
        <p:txBody>
          <a:bodyPr/>
          <a:lstStyle/>
          <a:p>
            <a:pPr algn="ctr"/>
            <a:endParaRPr lang="ru-RU" sz="800" b="1" dirty="0" smtClean="0"/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это смесь сахара, химии и газов. Как правило, содержат аспартам (Е951), синтетический сахарозаменитель. Но самое главное - газировка не утоляет жажду. А  </a:t>
            </a:r>
            <a:r>
              <a:rPr lang="ru-RU" sz="2400" b="1" dirty="0" err="1" smtClean="0">
                <a:solidFill>
                  <a:schemeClr val="tx1"/>
                </a:solidFill>
              </a:rPr>
              <a:t>бензонат</a:t>
            </a:r>
            <a:r>
              <a:rPr lang="ru-RU" sz="2400" b="1" dirty="0" smtClean="0">
                <a:solidFill>
                  <a:schemeClr val="tx1"/>
                </a:solidFill>
              </a:rPr>
              <a:t> натрия (Е211), который используется как консервант, приводит к нарушению обмена веществ и ожирению. 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  <p:pic>
        <p:nvPicPr>
          <p:cNvPr id="16387" name="Рисунок 3" descr="&amp;Bcy;&amp;lcy;&amp;ocy;&amp;gcy;.&amp;rcy;&amp;ucy; - bese4ka - &amp;Pcy;&amp;yacy;&amp;tcy;&amp;softcy; &amp;scy;&amp;acy;&amp;mcy;&amp;ycy;&amp;khcy; &amp;vcy;&amp;rcy;&amp;iecy;&amp;dcy;&amp;ncy;&amp;ycy;&amp;khcy; &amp;pcy;&amp;rcy;&amp;ocy;&amp;dcy;&amp;ucy;&amp;kcy;&amp;t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268413"/>
            <a:ext cx="4392613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ириешки фото упаковки — купить по низкой цене на Яндекс Марке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9" y="1268760"/>
            <a:ext cx="4335393" cy="466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 bwMode="auto">
          <a:xfrm>
            <a:off x="1403350" y="188913"/>
            <a:ext cx="6408738" cy="9366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>
              <a:buFont typeface="Georgia" pitchFamily="18" charset="0"/>
              <a:buNone/>
            </a:pPr>
            <a:r>
              <a:rPr lang="ru-RU" sz="4800" dirty="0" smtClean="0">
                <a:solidFill>
                  <a:srgbClr val="002060"/>
                </a:solidFill>
                <a:effectLst/>
              </a:rPr>
              <a:t>Кириешки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67981" y="1341438"/>
            <a:ext cx="4596631" cy="5111750"/>
          </a:xfrm>
        </p:spPr>
        <p:txBody>
          <a:bodyPr rtlCol="0">
            <a:normAutofit/>
          </a:bodyPr>
          <a:lstStyle/>
          <a:p>
            <a:pPr algn="ctr" hangingPunct="0"/>
            <a:r>
              <a:rPr lang="ru-RU" sz="1800" dirty="0">
                <a:solidFill>
                  <a:srgbClr val="002060"/>
                </a:solidFill>
              </a:rPr>
              <a:t>Хлеб  изготовленный из смеси </a:t>
            </a:r>
            <a:r>
              <a:rPr lang="ru-RU" sz="1800" b="1" dirty="0">
                <a:solidFill>
                  <a:srgbClr val="002060"/>
                </a:solidFill>
              </a:rPr>
              <a:t>ржаной</a:t>
            </a:r>
            <a:r>
              <a:rPr lang="ru-RU" sz="1800" dirty="0">
                <a:solidFill>
                  <a:srgbClr val="002060"/>
                </a:solidFill>
              </a:rPr>
              <a:t> и пшеничной муки (мука </a:t>
            </a:r>
            <a:r>
              <a:rPr lang="ru-RU" sz="1800" b="1" dirty="0">
                <a:solidFill>
                  <a:srgbClr val="002060"/>
                </a:solidFill>
              </a:rPr>
              <a:t>ржаная</a:t>
            </a:r>
            <a:r>
              <a:rPr lang="ru-RU" sz="1800" dirty="0">
                <a:solidFill>
                  <a:srgbClr val="002060"/>
                </a:solidFill>
              </a:rPr>
              <a:t> обдирная, мука пшеничная 2 сорт, вода питьевая, соль поваренная пищевая, дрожжи хлебопекарные прессованные), масло растительное,</a:t>
            </a:r>
            <a:r>
              <a:rPr lang="ru-RU" sz="1800" dirty="0"/>
              <a:t> </a:t>
            </a:r>
            <a:endParaRPr lang="ru-RU" sz="1800" dirty="0" smtClean="0"/>
          </a:p>
          <a:p>
            <a:pPr algn="ctr" hangingPunct="0"/>
            <a:r>
              <a:rPr lang="ru-RU" sz="1800" dirty="0" smtClean="0">
                <a:solidFill>
                  <a:srgbClr val="FF0000"/>
                </a:solidFill>
              </a:rPr>
              <a:t>комплексная </a:t>
            </a:r>
            <a:r>
              <a:rPr lang="ru-RU" sz="1800" dirty="0">
                <a:solidFill>
                  <a:srgbClr val="FF0000"/>
                </a:solidFill>
              </a:rPr>
              <a:t>пищевая </a:t>
            </a:r>
            <a:r>
              <a:rPr lang="ru-RU" sz="1800" i="1" dirty="0" err="1">
                <a:solidFill>
                  <a:srgbClr val="FF0000"/>
                </a:solidFill>
              </a:rPr>
              <a:t>вкусоароматические</a:t>
            </a:r>
            <a:r>
              <a:rPr lang="ru-RU" sz="1800" i="1" dirty="0">
                <a:solidFill>
                  <a:srgbClr val="FF0000"/>
                </a:solidFill>
              </a:rPr>
              <a:t> добавки (натуральные и идентичные натуральным ароматические вещества, соль, </a:t>
            </a:r>
            <a:r>
              <a:rPr lang="ru-RU" sz="1800" i="1" dirty="0" err="1">
                <a:solidFill>
                  <a:srgbClr val="FF0000"/>
                </a:solidFill>
              </a:rPr>
              <a:t>мальтодекстрин</a:t>
            </a:r>
            <a:r>
              <a:rPr lang="ru-RU" sz="1800" i="1" dirty="0">
                <a:solidFill>
                  <a:srgbClr val="FF0000"/>
                </a:solidFill>
              </a:rPr>
              <a:t>, декстроза, сушеные овощи, усилители </a:t>
            </a:r>
            <a:r>
              <a:rPr lang="ru-RU" sz="1800" b="1" i="1" dirty="0">
                <a:solidFill>
                  <a:srgbClr val="FF0000"/>
                </a:solidFill>
              </a:rPr>
              <a:t>вкуса</a:t>
            </a:r>
            <a:r>
              <a:rPr lang="ru-RU" sz="1800" i="1" dirty="0">
                <a:solidFill>
                  <a:srgbClr val="FF0000"/>
                </a:solidFill>
              </a:rPr>
              <a:t> и аромата (Е 621, Е 627, Е 631), краситель. Может содержать «следы»  ракообразных, рыбы, сои, молока, </a:t>
            </a:r>
            <a:r>
              <a:rPr lang="ru-RU" sz="1800" i="1" dirty="0" err="1">
                <a:solidFill>
                  <a:srgbClr val="FF0000"/>
                </a:solidFill>
              </a:rPr>
              <a:t>сельдерея,горчицы</a:t>
            </a:r>
            <a:r>
              <a:rPr lang="ru-RU" sz="800" i="1" dirty="0"/>
              <a:t>.</a:t>
            </a:r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ислые конфеты Чупа Чупс (40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4246443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 bwMode="auto">
          <a:xfrm>
            <a:off x="323850" y="188913"/>
            <a:ext cx="8424863" cy="863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>
              <a:buFont typeface="Georgia" pitchFamily="18" charset="0"/>
              <a:buNone/>
            </a:pPr>
            <a:r>
              <a:rPr lang="ru-RU" sz="4800" dirty="0" smtClean="0">
                <a:solidFill>
                  <a:srgbClr val="002060"/>
                </a:solidFill>
                <a:effectLst/>
              </a:rPr>
              <a:t>Чупа-чупс </a:t>
            </a:r>
          </a:p>
        </p:txBody>
      </p:sp>
      <p:sp>
        <p:nvSpPr>
          <p:cNvPr id="16386" name="Текст 2"/>
          <p:cNvSpPr>
            <a:spLocks noGrp="1"/>
          </p:cNvSpPr>
          <p:nvPr>
            <p:ph type="body" idx="1"/>
          </p:nvPr>
        </p:nvSpPr>
        <p:spPr>
          <a:xfrm>
            <a:off x="4497963" y="1196975"/>
            <a:ext cx="4395212" cy="5040313"/>
          </a:xfrm>
        </p:spPr>
        <p:txBody>
          <a:bodyPr/>
          <a:lstStyle/>
          <a:p>
            <a:pPr algn="ctr"/>
            <a:endParaRPr lang="ru-RU" sz="1600" b="1" dirty="0" smtClean="0"/>
          </a:p>
          <a:p>
            <a:pPr algn="ctr"/>
            <a:r>
              <a:rPr lang="ru-RU" sz="1600" dirty="0"/>
              <a:t>Сахар, патока крахмальная, регулятор кислотности-лимонная кислота, </a:t>
            </a:r>
            <a:r>
              <a:rPr lang="ru-RU" sz="1600" dirty="0" err="1"/>
              <a:t>ароматизаторы</a:t>
            </a:r>
            <a:r>
              <a:rPr lang="ru-RU" sz="1600" dirty="0"/>
              <a:t>, красители. Могут  содержать </a:t>
            </a:r>
            <a:r>
              <a:rPr lang="ru-RU" sz="1600" dirty="0" err="1"/>
              <a:t>глутамат</a:t>
            </a:r>
            <a:r>
              <a:rPr lang="ru-RU" sz="1600" dirty="0"/>
              <a:t> натрия. </a:t>
            </a:r>
            <a:r>
              <a:rPr lang="ru-RU" sz="1600" dirty="0" smtClean="0"/>
              <a:t>Вред </a:t>
            </a:r>
            <a:r>
              <a:rPr lang="ru-RU" sz="1600" dirty="0"/>
              <a:t>может принести тем потребителям, кто имеет реакцию на </a:t>
            </a:r>
            <a:r>
              <a:rPr lang="ru-RU" sz="1600" dirty="0" err="1"/>
              <a:t>глутамат</a:t>
            </a:r>
            <a:r>
              <a:rPr lang="ru-RU" sz="1600" dirty="0"/>
              <a:t>. Натуральные и идентичные натуральным </a:t>
            </a:r>
            <a:r>
              <a:rPr lang="ru-RU" sz="1600" dirty="0" err="1"/>
              <a:t>ароматизаторы</a:t>
            </a:r>
            <a:r>
              <a:rPr lang="ru-RU" sz="1600" dirty="0"/>
              <a:t>. • </a:t>
            </a:r>
            <a:r>
              <a:rPr lang="ru-RU" sz="1600" dirty="0" err="1"/>
              <a:t>Бетанин</a:t>
            </a:r>
            <a:r>
              <a:rPr lang="ru-RU" sz="1600" dirty="0"/>
              <a:t> свекольный красный. Получается из свеклы, безопасен, не рекомендуется детям, так как содержит нитраты; • Экстракт солода; • Глицерин Е422 – выступает в качестве растворителя увлажнителя, побочный синтетический продукт, остающийся пари мыльном производстве. 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81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548680"/>
            <a:ext cx="5966666" cy="864096"/>
          </a:xfrm>
        </p:spPr>
        <p:txBody>
          <a:bodyPr/>
          <a:lstStyle/>
          <a:p>
            <a:r>
              <a:rPr lang="ru-RU" dirty="0" smtClean="0"/>
              <a:t>Законодательство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412776"/>
            <a:ext cx="8496944" cy="5112568"/>
          </a:xfrm>
        </p:spPr>
        <p:txBody>
          <a:bodyPr/>
          <a:lstStyle/>
          <a:p>
            <a:pPr algn="l" hangingPunct="0"/>
            <a:r>
              <a:rPr lang="ru-RU" sz="1800" dirty="0"/>
              <a:t>1. </a:t>
            </a:r>
            <a:r>
              <a:rPr lang="ru-RU" sz="1800" b="1" dirty="0"/>
              <a:t>Санитарно-эпидемиологические правила и нормы СанПиН 2.3/2.4.3590-20 "Санитарно-эпидемиологические требования к организации общественного питания населения"</a:t>
            </a:r>
            <a:endParaRPr lang="ru-RU" sz="1800" dirty="0"/>
          </a:p>
          <a:p>
            <a:pPr algn="l" hangingPunct="0"/>
            <a:r>
              <a:rPr lang="ru-RU" sz="1800" dirty="0"/>
              <a:t>3. СанПиН 2.4.3648-20 «Санитарно-эпидемиологические требования к организациям воспитания и обучения, отдыха и оздоровления детей и молодежи», </a:t>
            </a:r>
          </a:p>
          <a:p>
            <a:pPr algn="l" hangingPunct="0"/>
            <a:r>
              <a:rPr lang="ru-RU" sz="1800" dirty="0"/>
              <a:t>4. Приказ </a:t>
            </a:r>
            <a:r>
              <a:rPr lang="ru-RU" sz="1800" dirty="0" err="1"/>
              <a:t>Минздравсоцразвития</a:t>
            </a:r>
            <a:r>
              <a:rPr lang="ru-RU" sz="1800" dirty="0"/>
              <a:t> России № 213н и МР 2.3.6.0233-21. «Методические рекомендации к организации общественного питания населения от 02.03.2021</a:t>
            </a:r>
          </a:p>
          <a:p>
            <a:pPr algn="l" hangingPunct="0"/>
            <a:r>
              <a:rPr lang="ru-RU" sz="1800" dirty="0"/>
              <a:t>5. Федеральный закон № 29-ФЗ от 02.01.2000г «О качестве и безопасности пищевых продуктов» с изменениями на 13 июля 2020 года</a:t>
            </a:r>
          </a:p>
          <a:p>
            <a:pPr algn="l" hangingPunct="0"/>
            <a:r>
              <a:rPr lang="ru-RU" sz="1800" dirty="0"/>
              <a:t>6. </a:t>
            </a:r>
            <a:r>
              <a:rPr lang="ru-RU" sz="1800" b="1" dirty="0">
                <a:hlinkClick r:id="rId2"/>
              </a:rPr>
              <a:t>Федеральный закон от 29.12.2012 N 273-ФЗ (ред. от 17.02.2023) "Об образовании в Российской Федерации" (с изм. и доп., вступ. в силу с 28.02.2023)</a:t>
            </a:r>
            <a:endParaRPr lang="ru-RU" sz="1800" dirty="0"/>
          </a:p>
          <a:p>
            <a:pPr algn="l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5605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560</TotalTime>
  <Words>693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Вредные еда  </vt:lpstr>
      <vt:lpstr>Цель:  обратить внимание обучающихся старших и средних классов на вредные продукты, которые причиняют вред организму.   Задачи: 1. выяснить как часто употребляются в пищу перечисленные продукты; 2. Проанализировать информацию, содержащуюся в научно-популярной литературе, и интернет-источниках по теме исследования.  3. Доказать, что данные продукты приносят больше вреда, чем пользы   </vt:lpstr>
      <vt:lpstr>Гипотеза:  Я предполагаю, что "вредная еда" оказывает на  организм человека негативное влияние.  </vt:lpstr>
      <vt:lpstr>Состав вредной еды. Жевательные резинки</vt:lpstr>
      <vt:lpstr>Чипсы</vt:lpstr>
      <vt:lpstr>Сладкие газировки</vt:lpstr>
      <vt:lpstr>Кириешки </vt:lpstr>
      <vt:lpstr>Чупа-чупс </vt:lpstr>
      <vt:lpstr>Законодательство </vt:lpstr>
      <vt:lpstr>Результаты анкетирования </vt:lpstr>
      <vt:lpstr>Беседа с фельдшером Катановского ФАП</vt:lpstr>
      <vt:lpstr>Опыт 1 «Влияние газированой воды на мясо»</vt:lpstr>
      <vt:lpstr>Опыт 2 «Влияние газированой воды на яичную скорлупу»</vt:lpstr>
      <vt:lpstr>Опыт 3 «Определение pH-среды газированных напитков</vt:lpstr>
      <vt:lpstr>Опыт 4 «Влияние газированной на ржавый металл. до опыта  </vt:lpstr>
      <vt:lpstr>Опыт 4 «Влияние газированной на ржавый металл.» После  опыта  </vt:lpstr>
      <vt:lpstr>Заключение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Cveta</dc:creator>
  <cp:lastModifiedBy>татьяна чебодаева</cp:lastModifiedBy>
  <cp:revision>40</cp:revision>
  <dcterms:created xsi:type="dcterms:W3CDTF">2015-01-28T17:01:57Z</dcterms:created>
  <dcterms:modified xsi:type="dcterms:W3CDTF">2023-03-18T05:45:29Z</dcterms:modified>
</cp:coreProperties>
</file>