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74" r:id="rId2"/>
    <p:sldId id="275" r:id="rId3"/>
    <p:sldId id="256" r:id="rId4"/>
    <p:sldId id="257" r:id="rId5"/>
    <p:sldId id="261" r:id="rId6"/>
    <p:sldId id="259" r:id="rId7"/>
    <p:sldId id="269" r:id="rId8"/>
    <p:sldId id="262" r:id="rId9"/>
    <p:sldId id="267" r:id="rId10"/>
    <p:sldId id="264" r:id="rId11"/>
    <p:sldId id="270" r:id="rId12"/>
    <p:sldId id="266" r:id="rId13"/>
    <p:sldId id="260" r:id="rId14"/>
    <p:sldId id="271" r:id="rId15"/>
    <p:sldId id="276" r:id="rId16"/>
    <p:sldId id="277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Радик Лотфуллин" initials="РЛ" lastIdx="1" clrIdx="0">
    <p:extLst>
      <p:ext uri="{19B8F6BF-5375-455C-9EA6-DF929625EA0E}">
        <p15:presenceInfo xmlns:p15="http://schemas.microsoft.com/office/powerpoint/2012/main" xmlns="" userId="31a69f97dfbc290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0" autoAdjust="0"/>
    <p:restoredTop sz="94723" autoAdjust="0"/>
  </p:normalViewPr>
  <p:slideViewPr>
    <p:cSldViewPr snapToGrid="0">
      <p:cViewPr>
        <p:scale>
          <a:sx n="78" d="100"/>
          <a:sy n="78" d="100"/>
        </p:scale>
        <p:origin x="-390" y="-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3-28T15:22:24.588" idx="1">
    <p:pos x="3720" y="2657"/>
    <p:text/>
    <p:extLst>
      <p:ext uri="{C676402C-5697-4E1C-873F-D02D1690AC5C}">
        <p15:threadingInfo xmlns:p15="http://schemas.microsoft.com/office/powerpoint/2012/main" xmlns="" timeZoneBias="-18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54FEA-975A-4C40-8B06-44B066583671}" type="datetimeFigureOut">
              <a:rPr lang="ru-RU" smtClean="0"/>
              <a:t>03.04.2023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DA7C2C-8F21-414E-B8DA-5844BA55E5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8517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DA7C2C-8F21-414E-B8DA-5844BA55E503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30533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5DE42-658E-4A17-94A6-E2946EABEFC3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03AFA-537B-4232-A182-F00CF51AB8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4711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5DE42-658E-4A17-94A6-E2946EABEFC3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03AFA-537B-4232-A182-F00CF51AB8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493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5DE42-658E-4A17-94A6-E2946EABEFC3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03AFA-537B-4232-A182-F00CF51AB8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0035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5DE42-658E-4A17-94A6-E2946EABEFC3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03AFA-537B-4232-A182-F00CF51AB8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3647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5DE42-658E-4A17-94A6-E2946EABEFC3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03AFA-537B-4232-A182-F00CF51AB8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4878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5DE42-658E-4A17-94A6-E2946EABEFC3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03AFA-537B-4232-A182-F00CF51AB8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7216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5DE42-658E-4A17-94A6-E2946EABEFC3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03AFA-537B-4232-A182-F00CF51AB8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9504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5DE42-658E-4A17-94A6-E2946EABEFC3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03AFA-537B-4232-A182-F00CF51AB8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82784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5DE42-658E-4A17-94A6-E2946EABEFC3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03AFA-537B-4232-A182-F00CF51AB8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1503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5DE42-658E-4A17-94A6-E2946EABEFC3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03AFA-537B-4232-A182-F00CF51AB8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98442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5DE42-658E-4A17-94A6-E2946EABEFC3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03AFA-537B-4232-A182-F00CF51AB8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8333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35DE42-658E-4A17-94A6-E2946EABEFC3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F03AFA-537B-4232-A182-F00CF51AB8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0196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5235" y="1756881"/>
            <a:ext cx="9030985" cy="923330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19B74B1A-26CC-8B24-0304-E252738E6532}"/>
              </a:ext>
            </a:extLst>
          </p:cNvPr>
          <p:cNvSpPr txBox="1"/>
          <p:nvPr/>
        </p:nvSpPr>
        <p:spPr>
          <a:xfrm>
            <a:off x="642248" y="449329"/>
            <a:ext cx="3024683" cy="1052899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40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Понимание</a:t>
            </a:r>
          </a:p>
          <a:p>
            <a:pPr algn="ctr"/>
            <a:r>
              <a:rPr lang="ru-RU" sz="2000" i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(3уровень)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09CC853B-F51E-C100-B7B5-7941D14D3852}"/>
              </a:ext>
            </a:extLst>
          </p:cNvPr>
          <p:cNvSpPr txBox="1"/>
          <p:nvPr/>
        </p:nvSpPr>
        <p:spPr>
          <a:xfrm>
            <a:off x="4223341" y="421761"/>
            <a:ext cx="7411932" cy="461665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2400" dirty="0"/>
          </a:p>
        </p:txBody>
      </p:sp>
      <p:graphicFrame>
        <p:nvGraphicFramePr>
          <p:cNvPr id="13" name="Таблица 13">
            <a:extLst>
              <a:ext uri="{FF2B5EF4-FFF2-40B4-BE49-F238E27FC236}">
                <a16:creationId xmlns:a16="http://schemas.microsoft.com/office/drawing/2014/main" xmlns="" id="{6834A555-1730-3984-3823-6AC9919928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2451865"/>
              </p:ext>
            </p:extLst>
          </p:nvPr>
        </p:nvGraphicFramePr>
        <p:xfrm>
          <a:off x="130402" y="2318535"/>
          <a:ext cx="4224888" cy="1837707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849417">
                  <a:extLst>
                    <a:ext uri="{9D8B030D-6E8A-4147-A177-3AD203B41FA5}">
                      <a16:colId xmlns:a16="http://schemas.microsoft.com/office/drawing/2014/main" xmlns="" val="863788027"/>
                    </a:ext>
                  </a:extLst>
                </a:gridCol>
                <a:gridCol w="1375471">
                  <a:extLst>
                    <a:ext uri="{9D8B030D-6E8A-4147-A177-3AD203B41FA5}">
                      <a16:colId xmlns:a16="http://schemas.microsoft.com/office/drawing/2014/main" xmlns="" val="3853090106"/>
                    </a:ext>
                  </a:extLst>
                </a:gridCol>
              </a:tblGrid>
              <a:tr h="497279">
                <a:tc>
                  <a:txBody>
                    <a:bodyPr/>
                    <a:lstStyle/>
                    <a:p>
                      <a:pPr algn="ctr"/>
                      <a:endParaRPr lang="ru-RU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балла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197409920"/>
                  </a:ext>
                </a:extLst>
              </a:tr>
              <a:tr h="48733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балла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969926486"/>
                  </a:ext>
                </a:extLst>
              </a:tr>
              <a:tr h="48733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балл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269853885"/>
                  </a:ext>
                </a:extLst>
              </a:tr>
              <a:tr h="278476">
                <a:tc>
                  <a:txBody>
                    <a:bodyPr/>
                    <a:lstStyle/>
                    <a:p>
                      <a:pPr algn="ctr"/>
                      <a:endParaRPr lang="ru-RU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баллов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421862"/>
                  </a:ext>
                </a:extLst>
              </a:tr>
            </a:tbl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53F3E11F-F281-872A-555F-C080055162C2}"/>
              </a:ext>
            </a:extLst>
          </p:cNvPr>
          <p:cNvSpPr txBox="1"/>
          <p:nvPr/>
        </p:nvSpPr>
        <p:spPr>
          <a:xfrm>
            <a:off x="818762" y="1782639"/>
            <a:ext cx="28481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Критерии оценивания:</a:t>
            </a:r>
          </a:p>
        </p:txBody>
      </p:sp>
    </p:spTree>
    <p:extLst>
      <p:ext uri="{BB962C8B-B14F-4D97-AF65-F5344CB8AC3E}">
        <p14:creationId xmlns:p14="http://schemas.microsoft.com/office/powerpoint/2010/main" val="33915753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9486718B-FA47-E84C-1F41-FABE95C7818B}"/>
              </a:ext>
            </a:extLst>
          </p:cNvPr>
          <p:cNvSpPr txBox="1"/>
          <p:nvPr/>
        </p:nvSpPr>
        <p:spPr>
          <a:xfrm>
            <a:off x="4223341" y="421761"/>
            <a:ext cx="7326411" cy="584775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2E95E481-A7D4-C204-7810-CC7A30A99C9D}"/>
              </a:ext>
            </a:extLst>
          </p:cNvPr>
          <p:cNvSpPr txBox="1"/>
          <p:nvPr/>
        </p:nvSpPr>
        <p:spPr>
          <a:xfrm>
            <a:off x="642248" y="449329"/>
            <a:ext cx="3407238" cy="1261884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Применение знаний в знакомых условиях</a:t>
            </a:r>
          </a:p>
          <a:p>
            <a:pPr algn="ctr"/>
            <a:r>
              <a:rPr lang="ru-RU" sz="2000" i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(4уровень)</a:t>
            </a:r>
          </a:p>
        </p:txBody>
      </p:sp>
      <p:graphicFrame>
        <p:nvGraphicFramePr>
          <p:cNvPr id="11" name="Таблица 13">
            <a:extLst>
              <a:ext uri="{FF2B5EF4-FFF2-40B4-BE49-F238E27FC236}">
                <a16:creationId xmlns:a16="http://schemas.microsoft.com/office/drawing/2014/main" xmlns="" id="{AFF8AF11-3181-F24B-27AD-B8875EA906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174363"/>
              </p:ext>
            </p:extLst>
          </p:nvPr>
        </p:nvGraphicFramePr>
        <p:xfrm>
          <a:off x="513508" y="2334014"/>
          <a:ext cx="3601292" cy="18644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428841">
                  <a:extLst>
                    <a:ext uri="{9D8B030D-6E8A-4147-A177-3AD203B41FA5}">
                      <a16:colId xmlns:a16="http://schemas.microsoft.com/office/drawing/2014/main" xmlns="" val="863788027"/>
                    </a:ext>
                  </a:extLst>
                </a:gridCol>
                <a:gridCol w="1172451">
                  <a:extLst>
                    <a:ext uri="{9D8B030D-6E8A-4147-A177-3AD203B41FA5}">
                      <a16:colId xmlns:a16="http://schemas.microsoft.com/office/drawing/2014/main" xmlns="" val="3853090106"/>
                    </a:ext>
                  </a:extLst>
                </a:gridCol>
              </a:tblGrid>
              <a:tr h="504513">
                <a:tc>
                  <a:txBody>
                    <a:bodyPr/>
                    <a:lstStyle/>
                    <a:p>
                      <a:pPr algn="ctr"/>
                      <a:endParaRPr lang="ru-RU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балла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197409920"/>
                  </a:ext>
                </a:extLst>
              </a:tr>
              <a:tr h="49442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балла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969926486"/>
                  </a:ext>
                </a:extLst>
              </a:tr>
              <a:tr h="49442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балл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269853885"/>
                  </a:ext>
                </a:extLst>
              </a:tr>
              <a:tr h="37108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баллов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421862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FEEA5AD9-8E18-85EF-207A-6B2CDF9A23EE}"/>
              </a:ext>
            </a:extLst>
          </p:cNvPr>
          <p:cNvSpPr txBox="1"/>
          <p:nvPr/>
        </p:nvSpPr>
        <p:spPr>
          <a:xfrm>
            <a:off x="818762" y="1782639"/>
            <a:ext cx="28481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Критерии оценивания:</a:t>
            </a:r>
          </a:p>
        </p:txBody>
      </p:sp>
    </p:spTree>
    <p:extLst>
      <p:ext uri="{BB962C8B-B14F-4D97-AF65-F5344CB8AC3E}">
        <p14:creationId xmlns:p14="http://schemas.microsoft.com/office/powerpoint/2010/main" val="5246134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C336B788-87AB-06B7-A616-8C7B96B8F79F}"/>
              </a:ext>
            </a:extLst>
          </p:cNvPr>
          <p:cNvSpPr txBox="1"/>
          <p:nvPr/>
        </p:nvSpPr>
        <p:spPr>
          <a:xfrm>
            <a:off x="642248" y="449329"/>
            <a:ext cx="3407238" cy="1261884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Применение знаний в знакомых условиях</a:t>
            </a:r>
          </a:p>
          <a:p>
            <a:pPr algn="ctr"/>
            <a:r>
              <a:rPr lang="ru-RU" sz="2000" i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(4уровень)</a:t>
            </a:r>
          </a:p>
        </p:txBody>
      </p:sp>
      <p:graphicFrame>
        <p:nvGraphicFramePr>
          <p:cNvPr id="9" name="Таблица 13">
            <a:extLst>
              <a:ext uri="{FF2B5EF4-FFF2-40B4-BE49-F238E27FC236}">
                <a16:creationId xmlns:a16="http://schemas.microsoft.com/office/drawing/2014/main" xmlns="" id="{93A9C42A-819D-5F35-CE4D-3ABED7F90D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8821888"/>
              </p:ext>
            </p:extLst>
          </p:nvPr>
        </p:nvGraphicFramePr>
        <p:xfrm>
          <a:off x="642248" y="2303332"/>
          <a:ext cx="3601292" cy="18644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428841">
                  <a:extLst>
                    <a:ext uri="{9D8B030D-6E8A-4147-A177-3AD203B41FA5}">
                      <a16:colId xmlns:a16="http://schemas.microsoft.com/office/drawing/2014/main" xmlns="" val="863788027"/>
                    </a:ext>
                  </a:extLst>
                </a:gridCol>
                <a:gridCol w="1172451">
                  <a:extLst>
                    <a:ext uri="{9D8B030D-6E8A-4147-A177-3AD203B41FA5}">
                      <a16:colId xmlns:a16="http://schemas.microsoft.com/office/drawing/2014/main" xmlns="" val="3853090106"/>
                    </a:ext>
                  </a:extLst>
                </a:gridCol>
              </a:tblGrid>
              <a:tr h="504513">
                <a:tc>
                  <a:txBody>
                    <a:bodyPr/>
                    <a:lstStyle/>
                    <a:p>
                      <a:pPr algn="ctr"/>
                      <a:endParaRPr lang="ru-RU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балла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197409920"/>
                  </a:ext>
                </a:extLst>
              </a:tr>
              <a:tr h="49442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балла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969926486"/>
                  </a:ext>
                </a:extLst>
              </a:tr>
              <a:tr h="49442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балл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269853885"/>
                  </a:ext>
                </a:extLst>
              </a:tr>
              <a:tr h="37108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баллов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421862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C704B3CA-CF3D-E791-4E88-DC4F2C2633E7}"/>
              </a:ext>
            </a:extLst>
          </p:cNvPr>
          <p:cNvSpPr txBox="1"/>
          <p:nvPr/>
        </p:nvSpPr>
        <p:spPr>
          <a:xfrm>
            <a:off x="1000709" y="1919092"/>
            <a:ext cx="28901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Критерии оценивания</a:t>
            </a:r>
            <a:endParaRPr lang="ru-RU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45048124-5663-9B87-14C5-56B8AA031F76}"/>
              </a:ext>
            </a:extLst>
          </p:cNvPr>
          <p:cNvSpPr txBox="1"/>
          <p:nvPr/>
        </p:nvSpPr>
        <p:spPr>
          <a:xfrm>
            <a:off x="4223341" y="421761"/>
            <a:ext cx="7326411" cy="584775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13739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66495" y="2475001"/>
            <a:ext cx="7181687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93049610-9639-4AD3-0559-8F3316641F14}"/>
              </a:ext>
            </a:extLst>
          </p:cNvPr>
          <p:cNvSpPr txBox="1"/>
          <p:nvPr/>
        </p:nvSpPr>
        <p:spPr>
          <a:xfrm>
            <a:off x="642248" y="449329"/>
            <a:ext cx="3407238" cy="1261884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Применение знаний в знакомых условиях</a:t>
            </a:r>
          </a:p>
          <a:p>
            <a:pPr algn="ctr"/>
            <a:r>
              <a:rPr lang="ru-RU" sz="2000" i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(4уровень)</a:t>
            </a:r>
          </a:p>
        </p:txBody>
      </p:sp>
      <p:graphicFrame>
        <p:nvGraphicFramePr>
          <p:cNvPr id="5" name="Таблица 13">
            <a:extLst>
              <a:ext uri="{FF2B5EF4-FFF2-40B4-BE49-F238E27FC236}">
                <a16:creationId xmlns:a16="http://schemas.microsoft.com/office/drawing/2014/main" xmlns="" id="{24932FF9-117C-4AE6-9F53-E4CD153EAE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3664560"/>
              </p:ext>
            </p:extLst>
          </p:nvPr>
        </p:nvGraphicFramePr>
        <p:xfrm>
          <a:off x="642248" y="2303332"/>
          <a:ext cx="3601292" cy="18644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428841">
                  <a:extLst>
                    <a:ext uri="{9D8B030D-6E8A-4147-A177-3AD203B41FA5}">
                      <a16:colId xmlns:a16="http://schemas.microsoft.com/office/drawing/2014/main" xmlns="" val="863788027"/>
                    </a:ext>
                  </a:extLst>
                </a:gridCol>
                <a:gridCol w="1172451">
                  <a:extLst>
                    <a:ext uri="{9D8B030D-6E8A-4147-A177-3AD203B41FA5}">
                      <a16:colId xmlns:a16="http://schemas.microsoft.com/office/drawing/2014/main" xmlns="" val="3853090106"/>
                    </a:ext>
                  </a:extLst>
                </a:gridCol>
              </a:tblGrid>
              <a:tr h="50451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балла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197409920"/>
                  </a:ext>
                </a:extLst>
              </a:tr>
              <a:tr h="49442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балла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969926486"/>
                  </a:ext>
                </a:extLst>
              </a:tr>
              <a:tr h="49442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балл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269853885"/>
                  </a:ext>
                </a:extLst>
              </a:tr>
              <a:tr h="371081">
                <a:tc>
                  <a:txBody>
                    <a:bodyPr/>
                    <a:lstStyle/>
                    <a:p>
                      <a:pPr algn="ctr"/>
                      <a:endParaRPr lang="ru-RU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баллов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421862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91FBE79D-2D2A-7873-8646-E87BC8B47FBF}"/>
              </a:ext>
            </a:extLst>
          </p:cNvPr>
          <p:cNvSpPr txBox="1"/>
          <p:nvPr/>
        </p:nvSpPr>
        <p:spPr>
          <a:xfrm>
            <a:off x="1000709" y="1919092"/>
            <a:ext cx="28901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Критерии оценивания</a:t>
            </a:r>
            <a:endParaRPr lang="ru-RU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30E206CB-5E18-42C0-C2BB-FC59EB153721}"/>
              </a:ext>
            </a:extLst>
          </p:cNvPr>
          <p:cNvSpPr txBox="1"/>
          <p:nvPr/>
        </p:nvSpPr>
        <p:spPr>
          <a:xfrm>
            <a:off x="4223341" y="421761"/>
            <a:ext cx="7326411" cy="584775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46548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90BC1D86-EF14-3E36-6BD1-374D1886BD9E}"/>
              </a:ext>
            </a:extLst>
          </p:cNvPr>
          <p:cNvSpPr txBox="1"/>
          <p:nvPr/>
        </p:nvSpPr>
        <p:spPr>
          <a:xfrm>
            <a:off x="642248" y="449329"/>
            <a:ext cx="3407238" cy="1261884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Применение знаний в новых условиях</a:t>
            </a:r>
          </a:p>
          <a:p>
            <a:pPr algn="ctr"/>
            <a:r>
              <a:rPr lang="ru-RU" sz="2000" i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(5уровень)</a:t>
            </a:r>
          </a:p>
        </p:txBody>
      </p:sp>
      <p:graphicFrame>
        <p:nvGraphicFramePr>
          <p:cNvPr id="3" name="Таблица 13">
            <a:extLst>
              <a:ext uri="{FF2B5EF4-FFF2-40B4-BE49-F238E27FC236}">
                <a16:creationId xmlns:a16="http://schemas.microsoft.com/office/drawing/2014/main" xmlns="" id="{E5247578-7225-D165-753D-BFC8991957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0669909"/>
              </p:ext>
            </p:extLst>
          </p:nvPr>
        </p:nvGraphicFramePr>
        <p:xfrm>
          <a:off x="502906" y="4183168"/>
          <a:ext cx="5798368" cy="217151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282706">
                  <a:extLst>
                    <a:ext uri="{9D8B030D-6E8A-4147-A177-3AD203B41FA5}">
                      <a16:colId xmlns:a16="http://schemas.microsoft.com/office/drawing/2014/main" xmlns="" val="863788027"/>
                    </a:ext>
                  </a:extLst>
                </a:gridCol>
                <a:gridCol w="1515662">
                  <a:extLst>
                    <a:ext uri="{9D8B030D-6E8A-4147-A177-3AD203B41FA5}">
                      <a16:colId xmlns:a16="http://schemas.microsoft.com/office/drawing/2014/main" xmlns="" val="3853090106"/>
                    </a:ext>
                  </a:extLst>
                </a:gridCol>
              </a:tblGrid>
              <a:tr h="503997"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Орфографическая грамотность </a:t>
                      </a:r>
                      <a:endParaRPr lang="ru-RU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балл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197409920"/>
                  </a:ext>
                </a:extLst>
              </a:tr>
              <a:tr h="36016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Оригинальность</a:t>
                      </a:r>
                      <a:endParaRPr lang="ru-RU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балл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969926486"/>
                  </a:ext>
                </a:extLst>
              </a:tr>
              <a:tr h="93599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Смысловая цельность</a:t>
                      </a:r>
                      <a:r>
                        <a:rPr 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ru-RU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речевая связность и последовательность изложения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балл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269853885"/>
                  </a:ext>
                </a:extLst>
              </a:tr>
              <a:tr h="309892">
                <a:tc>
                  <a:txBody>
                    <a:bodyPr/>
                    <a:lstStyle/>
                    <a:p>
                      <a:pPr algn="ctr"/>
                      <a:r>
                        <a:rPr lang="ru-RU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Объём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балл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421862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455163E1-B7E6-36F0-71B2-BBBE0CD6F28E}"/>
              </a:ext>
            </a:extLst>
          </p:cNvPr>
          <p:cNvSpPr txBox="1"/>
          <p:nvPr/>
        </p:nvSpPr>
        <p:spPr>
          <a:xfrm>
            <a:off x="1957012" y="3608658"/>
            <a:ext cx="28901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Критерии оценивания</a:t>
            </a:r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FE16B79C-56F7-B518-83F0-09E7F6D55C00}"/>
              </a:ext>
            </a:extLst>
          </p:cNvPr>
          <p:cNvSpPr txBox="1"/>
          <p:nvPr/>
        </p:nvSpPr>
        <p:spPr>
          <a:xfrm>
            <a:off x="4847168" y="503320"/>
            <a:ext cx="6958553" cy="584775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84181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E8F33046-8178-4EB5-843E-568BA62F2AD1}"/>
              </a:ext>
            </a:extLst>
          </p:cNvPr>
          <p:cNvSpPr txBox="1"/>
          <p:nvPr/>
        </p:nvSpPr>
        <p:spPr>
          <a:xfrm>
            <a:off x="642248" y="449329"/>
            <a:ext cx="3407238" cy="1261884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Применение знаний в новых условиях</a:t>
            </a:r>
          </a:p>
          <a:p>
            <a:pPr algn="ctr"/>
            <a:r>
              <a:rPr lang="ru-RU" sz="2000" i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(5уровень)</a:t>
            </a:r>
          </a:p>
        </p:txBody>
      </p:sp>
      <p:graphicFrame>
        <p:nvGraphicFramePr>
          <p:cNvPr id="3" name="Таблица 13">
            <a:extLst>
              <a:ext uri="{FF2B5EF4-FFF2-40B4-BE49-F238E27FC236}">
                <a16:creationId xmlns:a16="http://schemas.microsoft.com/office/drawing/2014/main" xmlns="" id="{F736370D-3B62-41D9-F685-9C5B9F6724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8765198"/>
              </p:ext>
            </p:extLst>
          </p:nvPr>
        </p:nvGraphicFramePr>
        <p:xfrm>
          <a:off x="213657" y="2677402"/>
          <a:ext cx="5798368" cy="1667515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282706">
                  <a:extLst>
                    <a:ext uri="{9D8B030D-6E8A-4147-A177-3AD203B41FA5}">
                      <a16:colId xmlns:a16="http://schemas.microsoft.com/office/drawing/2014/main" xmlns="" val="863788027"/>
                    </a:ext>
                  </a:extLst>
                </a:gridCol>
                <a:gridCol w="1515662">
                  <a:extLst>
                    <a:ext uri="{9D8B030D-6E8A-4147-A177-3AD203B41FA5}">
                      <a16:colId xmlns:a16="http://schemas.microsoft.com/office/drawing/2014/main" xmlns="" val="3853090106"/>
                    </a:ext>
                  </a:extLst>
                </a:gridCol>
              </a:tblGrid>
              <a:tr h="360840">
                <a:tc>
                  <a:txBody>
                    <a:bodyPr/>
                    <a:lstStyle/>
                    <a:p>
                      <a:pPr algn="ctr"/>
                      <a:r>
                        <a:rPr lang="ru-RU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Культура речи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балл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197409920"/>
                  </a:ext>
                </a:extLst>
              </a:tr>
              <a:tr h="36016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Оригинальность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балл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969926486"/>
                  </a:ext>
                </a:extLst>
              </a:tr>
              <a:tr h="93599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Смысловая цельность</a:t>
                      </a:r>
                      <a:r>
                        <a:rPr 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ru-RU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речевая связность и последовательность изложения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балл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269853885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ED311252-479E-C8F3-1C09-A23DACCDD590}"/>
              </a:ext>
            </a:extLst>
          </p:cNvPr>
          <p:cNvSpPr txBox="1"/>
          <p:nvPr/>
        </p:nvSpPr>
        <p:spPr>
          <a:xfrm>
            <a:off x="1667763" y="2143752"/>
            <a:ext cx="28901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Критерии оценивания</a:t>
            </a:r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5BE7C89D-1560-11DD-E446-4D1FDF2E368C}"/>
              </a:ext>
            </a:extLst>
          </p:cNvPr>
          <p:cNvSpPr txBox="1"/>
          <p:nvPr/>
        </p:nvSpPr>
        <p:spPr>
          <a:xfrm>
            <a:off x="4479310" y="503320"/>
            <a:ext cx="7326411" cy="369332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838904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63F5B014-4967-4CE5-3AD4-79BBBDE3D4C4}"/>
              </a:ext>
            </a:extLst>
          </p:cNvPr>
          <p:cNvSpPr txBox="1"/>
          <p:nvPr/>
        </p:nvSpPr>
        <p:spPr>
          <a:xfrm>
            <a:off x="642248" y="449329"/>
            <a:ext cx="3407238" cy="1261884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Применение знаний в новых условиях</a:t>
            </a:r>
          </a:p>
          <a:p>
            <a:pPr algn="ctr"/>
            <a:r>
              <a:rPr lang="ru-RU" sz="2000" i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(5уровень)</a:t>
            </a:r>
          </a:p>
        </p:txBody>
      </p:sp>
      <p:graphicFrame>
        <p:nvGraphicFramePr>
          <p:cNvPr id="3" name="Таблица 13">
            <a:extLst>
              <a:ext uri="{FF2B5EF4-FFF2-40B4-BE49-F238E27FC236}">
                <a16:creationId xmlns:a16="http://schemas.microsoft.com/office/drawing/2014/main" xmlns="" id="{539E7D0A-4850-B371-1480-2D8D43EAC6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6426793"/>
              </p:ext>
            </p:extLst>
          </p:nvPr>
        </p:nvGraphicFramePr>
        <p:xfrm>
          <a:off x="222679" y="2481533"/>
          <a:ext cx="4246376" cy="14630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136396">
                  <a:extLst>
                    <a:ext uri="{9D8B030D-6E8A-4147-A177-3AD203B41FA5}">
                      <a16:colId xmlns:a16="http://schemas.microsoft.com/office/drawing/2014/main" xmlns="" val="863788027"/>
                    </a:ext>
                  </a:extLst>
                </a:gridCol>
                <a:gridCol w="1109980">
                  <a:extLst>
                    <a:ext uri="{9D8B030D-6E8A-4147-A177-3AD203B41FA5}">
                      <a16:colId xmlns:a16="http://schemas.microsoft.com/office/drawing/2014/main" xmlns="" val="3853090106"/>
                    </a:ext>
                  </a:extLst>
                </a:gridCol>
              </a:tblGrid>
              <a:tr h="356029">
                <a:tc>
                  <a:txBody>
                    <a:bodyPr/>
                    <a:lstStyle/>
                    <a:p>
                      <a:pPr algn="ctr"/>
                      <a:r>
                        <a:rPr lang="ru-RU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Объём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балл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197409920"/>
                  </a:ext>
                </a:extLst>
              </a:tr>
              <a:tr h="35602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Оригинальность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балл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96992648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Аккуратность оформления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балл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26985388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Корректность вопросов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балл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687921740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6BA4C9F0-E7DA-2E1A-38DF-2E432D22C062}"/>
              </a:ext>
            </a:extLst>
          </p:cNvPr>
          <p:cNvSpPr txBox="1"/>
          <p:nvPr/>
        </p:nvSpPr>
        <p:spPr>
          <a:xfrm>
            <a:off x="1159330" y="1911707"/>
            <a:ext cx="28901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Критерии оценивания</a:t>
            </a:r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B7D93518-9898-DADF-C6AD-301BCCE9B671}"/>
              </a:ext>
            </a:extLst>
          </p:cNvPr>
          <p:cNvSpPr txBox="1"/>
          <p:nvPr/>
        </p:nvSpPr>
        <p:spPr>
          <a:xfrm>
            <a:off x="4758611" y="503321"/>
            <a:ext cx="7047109" cy="369332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801367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7884" y="583914"/>
            <a:ext cx="3299716" cy="1231106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54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Узнавание</a:t>
            </a:r>
          </a:p>
          <a:p>
            <a:pPr algn="ctr"/>
            <a:r>
              <a:rPr lang="ru-RU" sz="2000" i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(1уровень)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111551" y="2147508"/>
            <a:ext cx="7530958" cy="584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54571" y="2815119"/>
          <a:ext cx="3464676" cy="120447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73233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3233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03434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Ответ</a:t>
                      </a:r>
                      <a:r>
                        <a:rPr lang="ru-RU" sz="20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«А»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балл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25738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r>
                        <a:rPr lang="ru-RU" sz="20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остальных случаях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 балл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50013" y="2434975"/>
            <a:ext cx="26068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Критерии оценивания: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FC7AE723-1735-9C79-C015-E3ECBCEB0E76}"/>
              </a:ext>
            </a:extLst>
          </p:cNvPr>
          <p:cNvSpPr txBox="1"/>
          <p:nvPr/>
        </p:nvSpPr>
        <p:spPr>
          <a:xfrm>
            <a:off x="4534676" y="905069"/>
            <a:ext cx="6790591" cy="369332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BF192A21-AB88-DD7B-5572-83C10231DC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6515"/>
            <a:ext cx="3865199" cy="1499746"/>
          </a:xfrm>
          <a:prstGeom prst="rect">
            <a:avLst/>
          </a:prstGeom>
        </p:spPr>
      </p:pic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xmlns="" id="{351DE664-D615-8982-E0FB-89219CC766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2027524"/>
              </p:ext>
            </p:extLst>
          </p:nvPr>
        </p:nvGraphicFramePr>
        <p:xfrm>
          <a:off x="200261" y="2551837"/>
          <a:ext cx="3464676" cy="120447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73233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3233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03434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Ответ</a:t>
                      </a:r>
                      <a:r>
                        <a:rPr lang="ru-RU" sz="20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«Б»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балл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25738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r>
                        <a:rPr lang="ru-RU" sz="20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остальных случаях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 балл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1DBB112D-06EA-101C-F176-6A5EBFD8BB1E}"/>
              </a:ext>
            </a:extLst>
          </p:cNvPr>
          <p:cNvSpPr txBox="1"/>
          <p:nvPr/>
        </p:nvSpPr>
        <p:spPr>
          <a:xfrm>
            <a:off x="695703" y="2171693"/>
            <a:ext cx="26068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Критерии оценивания: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D0A1664A-B335-A706-DBD9-3566F423ABBB}"/>
              </a:ext>
            </a:extLst>
          </p:cNvPr>
          <p:cNvSpPr txBox="1"/>
          <p:nvPr/>
        </p:nvSpPr>
        <p:spPr>
          <a:xfrm>
            <a:off x="4385569" y="2052114"/>
            <a:ext cx="7255588" cy="584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2BD8696E-A5F7-9E34-0CCB-1CE7B5BB86A5}"/>
              </a:ext>
            </a:extLst>
          </p:cNvPr>
          <p:cNvSpPr txBox="1"/>
          <p:nvPr/>
        </p:nvSpPr>
        <p:spPr>
          <a:xfrm>
            <a:off x="4853137" y="664000"/>
            <a:ext cx="6097554" cy="584775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76528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F785ADAF-9782-91CF-EF68-6A94460D15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6515"/>
            <a:ext cx="3865199" cy="1499746"/>
          </a:xfrm>
          <a:prstGeom prst="rect">
            <a:avLst/>
          </a:prstGeom>
        </p:spPr>
      </p:pic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xmlns="" id="{83C7E255-922D-2468-8DBF-D2EFBE35B7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353230"/>
              </p:ext>
            </p:extLst>
          </p:nvPr>
        </p:nvGraphicFramePr>
        <p:xfrm>
          <a:off x="200261" y="2551837"/>
          <a:ext cx="3464676" cy="120447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73233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3233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03434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Ответ</a:t>
                      </a:r>
                      <a:r>
                        <a:rPr lang="ru-RU" sz="20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«Б»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балл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25738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r>
                        <a:rPr lang="ru-RU" sz="2000" b="1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остальных случаях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 балл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8240F991-7519-1C6D-F367-A7369F2E370E}"/>
              </a:ext>
            </a:extLst>
          </p:cNvPr>
          <p:cNvSpPr txBox="1"/>
          <p:nvPr/>
        </p:nvSpPr>
        <p:spPr>
          <a:xfrm>
            <a:off x="695703" y="2171693"/>
            <a:ext cx="26068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Критерии оценивания: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3EB3BA82-9E23-DEB9-F42A-7AFFA62E2DA6}"/>
              </a:ext>
            </a:extLst>
          </p:cNvPr>
          <p:cNvSpPr txBox="1"/>
          <p:nvPr/>
        </p:nvSpPr>
        <p:spPr>
          <a:xfrm>
            <a:off x="4843806" y="417779"/>
            <a:ext cx="6097554" cy="584775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361BC97A-CB0B-6787-4B39-BEF0ECFC5CAD}"/>
              </a:ext>
            </a:extLst>
          </p:cNvPr>
          <p:cNvSpPr txBox="1"/>
          <p:nvPr/>
        </p:nvSpPr>
        <p:spPr>
          <a:xfrm>
            <a:off x="4843806" y="2237792"/>
            <a:ext cx="6260660" cy="584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29397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xmlns="" id="{A0421CAC-D675-DE32-5558-F55B6BA745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1175459"/>
              </p:ext>
            </p:extLst>
          </p:nvPr>
        </p:nvGraphicFramePr>
        <p:xfrm>
          <a:off x="396033" y="2598490"/>
          <a:ext cx="3464676" cy="14020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73233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3233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03434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Правильный ответ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балл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25738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r>
                        <a:rPr lang="ru-RU" sz="2000" b="1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остальных случаях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 балл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5927512D-7196-B967-E9C5-492982D8063C}"/>
              </a:ext>
            </a:extLst>
          </p:cNvPr>
          <p:cNvSpPr txBox="1"/>
          <p:nvPr/>
        </p:nvSpPr>
        <p:spPr>
          <a:xfrm>
            <a:off x="824969" y="2091599"/>
            <a:ext cx="26068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Критерии оценивания: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41777F08-80C5-A3E0-68B5-4EC26F90503B}"/>
              </a:ext>
            </a:extLst>
          </p:cNvPr>
          <p:cNvSpPr txBox="1"/>
          <p:nvPr/>
        </p:nvSpPr>
        <p:spPr>
          <a:xfrm>
            <a:off x="4787822" y="710165"/>
            <a:ext cx="6097554" cy="584775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B03C79E3-DDD9-1A23-94BC-90B30D7BABC2}"/>
              </a:ext>
            </a:extLst>
          </p:cNvPr>
          <p:cNvSpPr txBox="1"/>
          <p:nvPr/>
        </p:nvSpPr>
        <p:spPr>
          <a:xfrm>
            <a:off x="4574508" y="2170138"/>
            <a:ext cx="2824668" cy="52322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E7FF5B27-1474-3DA4-7DCB-60FE7F6D65A1}"/>
              </a:ext>
            </a:extLst>
          </p:cNvPr>
          <p:cNvSpPr txBox="1"/>
          <p:nvPr/>
        </p:nvSpPr>
        <p:spPr>
          <a:xfrm>
            <a:off x="8565502" y="2428653"/>
            <a:ext cx="2378088" cy="52322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5FBCBE6C-103B-18DC-933A-799890050008}"/>
              </a:ext>
            </a:extLst>
          </p:cNvPr>
          <p:cNvSpPr txBox="1"/>
          <p:nvPr/>
        </p:nvSpPr>
        <p:spPr>
          <a:xfrm>
            <a:off x="6671388" y="4068146"/>
            <a:ext cx="2736980" cy="52322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7E7732A6-FDB5-B197-D2CB-7AA3B210145D}"/>
              </a:ext>
            </a:extLst>
          </p:cNvPr>
          <p:cNvSpPr txBox="1"/>
          <p:nvPr/>
        </p:nvSpPr>
        <p:spPr>
          <a:xfrm>
            <a:off x="119734" y="494722"/>
            <a:ext cx="4017274" cy="1015663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40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Воспроизведение</a:t>
            </a:r>
          </a:p>
          <a:p>
            <a:pPr algn="ctr"/>
            <a:r>
              <a:rPr lang="ru-RU" sz="2000" i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(2уровень)</a:t>
            </a:r>
          </a:p>
        </p:txBody>
      </p:sp>
    </p:spTree>
    <p:extLst>
      <p:ext uri="{BB962C8B-B14F-4D97-AF65-F5344CB8AC3E}">
        <p14:creationId xmlns:p14="http://schemas.microsoft.com/office/powerpoint/2010/main" val="3213288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5309D903-B6BE-6086-BEB9-A102A25FE851}"/>
              </a:ext>
            </a:extLst>
          </p:cNvPr>
          <p:cNvSpPr txBox="1"/>
          <p:nvPr/>
        </p:nvSpPr>
        <p:spPr>
          <a:xfrm>
            <a:off x="1134999" y="2047162"/>
            <a:ext cx="26068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Критерии оценивания: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3A7E8B5F-DDF0-AA60-3BEC-FF0BD39590A0}"/>
              </a:ext>
            </a:extLst>
          </p:cNvPr>
          <p:cNvSpPr txBox="1"/>
          <p:nvPr/>
        </p:nvSpPr>
        <p:spPr>
          <a:xfrm>
            <a:off x="5736325" y="664000"/>
            <a:ext cx="4017274" cy="584775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A2A443CB-CE72-0A69-F461-CE98CD23448E}"/>
              </a:ext>
            </a:extLst>
          </p:cNvPr>
          <p:cNvSpPr txBox="1"/>
          <p:nvPr/>
        </p:nvSpPr>
        <p:spPr>
          <a:xfrm>
            <a:off x="315676" y="393346"/>
            <a:ext cx="4017274" cy="1015663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40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Воспроизведение</a:t>
            </a:r>
          </a:p>
          <a:p>
            <a:pPr algn="ctr"/>
            <a:r>
              <a:rPr lang="ru-RU" sz="2000" i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(2уровень)</a:t>
            </a:r>
          </a:p>
        </p:txBody>
      </p:sp>
      <p:graphicFrame>
        <p:nvGraphicFramePr>
          <p:cNvPr id="9" name="Таблица 9">
            <a:extLst>
              <a:ext uri="{FF2B5EF4-FFF2-40B4-BE49-F238E27FC236}">
                <a16:creationId xmlns:a16="http://schemas.microsoft.com/office/drawing/2014/main" xmlns="" id="{389C671C-B4EE-B281-234E-D70F06F0AA8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6950253"/>
              </p:ext>
            </p:extLst>
          </p:nvPr>
        </p:nvGraphicFramePr>
        <p:xfrm>
          <a:off x="206385" y="2593254"/>
          <a:ext cx="4235855" cy="1290147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686974">
                  <a:extLst>
                    <a:ext uri="{9D8B030D-6E8A-4147-A177-3AD203B41FA5}">
                      <a16:colId xmlns:a16="http://schemas.microsoft.com/office/drawing/2014/main" xmlns="" val="3299306767"/>
                    </a:ext>
                  </a:extLst>
                </a:gridCol>
                <a:gridCol w="1548881">
                  <a:extLst>
                    <a:ext uri="{9D8B030D-6E8A-4147-A177-3AD203B41FA5}">
                      <a16:colId xmlns:a16="http://schemas.microsoft.com/office/drawing/2014/main" xmlns="" val="1596751893"/>
                    </a:ext>
                  </a:extLst>
                </a:gridCol>
              </a:tblGrid>
              <a:tr h="48229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Ответ «вырос»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балл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879557189"/>
                  </a:ext>
                </a:extLst>
              </a:tr>
              <a:tr h="442094"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Ответ «Не боится»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балл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3397905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r>
                        <a:rPr lang="ru-RU" sz="1800" b="1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остальных случаях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 балл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6424279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994296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4B39D0F0-8A45-B481-AAE6-AB2E0F531CB3}"/>
              </a:ext>
            </a:extLst>
          </p:cNvPr>
          <p:cNvSpPr txBox="1"/>
          <p:nvPr/>
        </p:nvSpPr>
        <p:spPr>
          <a:xfrm>
            <a:off x="1134999" y="2047162"/>
            <a:ext cx="26068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Критерии оценивания: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03D0B10A-D167-55DB-AD6D-FDDC8C78C38D}"/>
              </a:ext>
            </a:extLst>
          </p:cNvPr>
          <p:cNvSpPr txBox="1"/>
          <p:nvPr/>
        </p:nvSpPr>
        <p:spPr>
          <a:xfrm>
            <a:off x="315676" y="393346"/>
            <a:ext cx="4017274" cy="1015663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40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Воспроизведение</a:t>
            </a:r>
          </a:p>
          <a:p>
            <a:pPr algn="ctr"/>
            <a:r>
              <a:rPr lang="ru-RU" sz="2000" i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(2уровень)</a:t>
            </a:r>
          </a:p>
        </p:txBody>
      </p:sp>
      <p:graphicFrame>
        <p:nvGraphicFramePr>
          <p:cNvPr id="6" name="Таблица 9">
            <a:extLst>
              <a:ext uri="{FF2B5EF4-FFF2-40B4-BE49-F238E27FC236}">
                <a16:creationId xmlns:a16="http://schemas.microsoft.com/office/drawing/2014/main" xmlns="" id="{83318DD9-3DEA-86B1-0002-1440BABB09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925249"/>
              </p:ext>
            </p:extLst>
          </p:nvPr>
        </p:nvGraphicFramePr>
        <p:xfrm>
          <a:off x="206385" y="2593254"/>
          <a:ext cx="4235855" cy="148813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686974">
                  <a:extLst>
                    <a:ext uri="{9D8B030D-6E8A-4147-A177-3AD203B41FA5}">
                      <a16:colId xmlns:a16="http://schemas.microsoft.com/office/drawing/2014/main" xmlns="" val="3299306767"/>
                    </a:ext>
                  </a:extLst>
                </a:gridCol>
                <a:gridCol w="1548881">
                  <a:extLst>
                    <a:ext uri="{9D8B030D-6E8A-4147-A177-3AD203B41FA5}">
                      <a16:colId xmlns:a16="http://schemas.microsoft.com/office/drawing/2014/main" xmlns="" val="1596751893"/>
                    </a:ext>
                  </a:extLst>
                </a:gridCol>
              </a:tblGrid>
              <a:tr h="48229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Точный ответ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балл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879557189"/>
                  </a:ext>
                </a:extLst>
              </a:tr>
              <a:tr h="442094"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Похожий по смыслу ответ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балл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3397905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r>
                        <a:rPr lang="ru-RU" sz="1800" b="1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остальных случаях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 балл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642427999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B65AEA50-77E8-B510-A624-3A1AEB9105BE}"/>
              </a:ext>
            </a:extLst>
          </p:cNvPr>
          <p:cNvSpPr txBox="1"/>
          <p:nvPr/>
        </p:nvSpPr>
        <p:spPr>
          <a:xfrm>
            <a:off x="5415976" y="541176"/>
            <a:ext cx="5949820" cy="769441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Закончи высказывание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70AAD9BE-7882-6C45-3BA1-FD3AC3016A5A}"/>
              </a:ext>
            </a:extLst>
          </p:cNvPr>
          <p:cNvSpPr txBox="1"/>
          <p:nvPr/>
        </p:nvSpPr>
        <p:spPr>
          <a:xfrm>
            <a:off x="5135277" y="2213521"/>
            <a:ext cx="6629844" cy="707886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76EA5BBD-ED40-C07C-81BB-EDDA37A41C61}"/>
              </a:ext>
            </a:extLst>
          </p:cNvPr>
          <p:cNvSpPr txBox="1"/>
          <p:nvPr/>
        </p:nvSpPr>
        <p:spPr>
          <a:xfrm>
            <a:off x="5387985" y="541176"/>
            <a:ext cx="5949820" cy="769441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7184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A66556D9-966E-DA1C-E70C-D76444C86ABD}"/>
              </a:ext>
            </a:extLst>
          </p:cNvPr>
          <p:cNvSpPr txBox="1"/>
          <p:nvPr/>
        </p:nvSpPr>
        <p:spPr>
          <a:xfrm>
            <a:off x="1134999" y="2047162"/>
            <a:ext cx="26068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Критерии оценивания: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9166CD93-F639-4B2E-07C2-5D9268338729}"/>
              </a:ext>
            </a:extLst>
          </p:cNvPr>
          <p:cNvSpPr txBox="1"/>
          <p:nvPr/>
        </p:nvSpPr>
        <p:spPr>
          <a:xfrm>
            <a:off x="642248" y="449329"/>
            <a:ext cx="3024683" cy="1052899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40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Понимание</a:t>
            </a:r>
          </a:p>
          <a:p>
            <a:pPr algn="ctr"/>
            <a:r>
              <a:rPr lang="ru-RU" sz="2000" i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(3уровень)</a:t>
            </a:r>
          </a:p>
        </p:txBody>
      </p:sp>
      <p:graphicFrame>
        <p:nvGraphicFramePr>
          <p:cNvPr id="4" name="Таблица 9">
            <a:extLst>
              <a:ext uri="{FF2B5EF4-FFF2-40B4-BE49-F238E27FC236}">
                <a16:creationId xmlns:a16="http://schemas.microsoft.com/office/drawing/2014/main" xmlns="" id="{5A30C315-89A8-2E43-8DB7-3EA6A2D9CC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2624289"/>
              </p:ext>
            </p:extLst>
          </p:nvPr>
        </p:nvGraphicFramePr>
        <p:xfrm>
          <a:off x="206384" y="2593254"/>
          <a:ext cx="4337623" cy="19202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040669">
                  <a:extLst>
                    <a:ext uri="{9D8B030D-6E8A-4147-A177-3AD203B41FA5}">
                      <a16:colId xmlns:a16="http://schemas.microsoft.com/office/drawing/2014/main" xmlns="" val="3299306767"/>
                    </a:ext>
                  </a:extLst>
                </a:gridCol>
                <a:gridCol w="1296954">
                  <a:extLst>
                    <a:ext uri="{9D8B030D-6E8A-4147-A177-3AD203B41FA5}">
                      <a16:colId xmlns:a16="http://schemas.microsoft.com/office/drawing/2014/main" xmlns="" val="1596751893"/>
                    </a:ext>
                  </a:extLst>
                </a:gridCol>
              </a:tblGrid>
              <a:tr h="61608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Соединил все слова правильно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балл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879557189"/>
                  </a:ext>
                </a:extLst>
              </a:tr>
              <a:tr h="616084"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Соединил правильно больше половины слов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балл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339790523"/>
                  </a:ext>
                </a:extLst>
              </a:tr>
              <a:tr h="61608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Соединил правильно меньше половины слов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 балл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642427999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3988191A-1148-5AC1-BB24-9E3E8C66A662}"/>
              </a:ext>
            </a:extLst>
          </p:cNvPr>
          <p:cNvSpPr txBox="1"/>
          <p:nvPr/>
        </p:nvSpPr>
        <p:spPr>
          <a:xfrm>
            <a:off x="5047862" y="449329"/>
            <a:ext cx="6251510" cy="584775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61621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70227594-5E2D-59E1-2BB9-E5B9E8BA5AF1}"/>
              </a:ext>
            </a:extLst>
          </p:cNvPr>
          <p:cNvSpPr txBox="1"/>
          <p:nvPr/>
        </p:nvSpPr>
        <p:spPr>
          <a:xfrm>
            <a:off x="642248" y="449329"/>
            <a:ext cx="3024683" cy="1052899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40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Понимание</a:t>
            </a:r>
          </a:p>
          <a:p>
            <a:pPr algn="ctr"/>
            <a:r>
              <a:rPr lang="ru-RU" sz="2000" i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(3уровень)</a:t>
            </a:r>
          </a:p>
        </p:txBody>
      </p:sp>
      <p:graphicFrame>
        <p:nvGraphicFramePr>
          <p:cNvPr id="7" name="Таблица 6">
            <a:extLst>
              <a:ext uri="{FF2B5EF4-FFF2-40B4-BE49-F238E27FC236}">
                <a16:creationId xmlns:a16="http://schemas.microsoft.com/office/drawing/2014/main" xmlns="" id="{2CA222AF-D6E1-3202-1F12-70F56173C8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9588194"/>
              </p:ext>
            </p:extLst>
          </p:nvPr>
        </p:nvGraphicFramePr>
        <p:xfrm>
          <a:off x="396033" y="2598490"/>
          <a:ext cx="3464676" cy="14020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73233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3233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03434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Правильный ответ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балл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25738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r>
                        <a:rPr lang="ru-RU" sz="2000" b="1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остальных случаях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 балл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0541C667-C71A-93F1-3D5C-27D0762629FF}"/>
              </a:ext>
            </a:extLst>
          </p:cNvPr>
          <p:cNvSpPr txBox="1"/>
          <p:nvPr/>
        </p:nvSpPr>
        <p:spPr>
          <a:xfrm>
            <a:off x="824969" y="2091599"/>
            <a:ext cx="26068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Критерии оценивания: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A0F2A51E-F86C-3A44-26B4-2ACB1674D539}"/>
              </a:ext>
            </a:extLst>
          </p:cNvPr>
          <p:cNvSpPr txBox="1"/>
          <p:nvPr/>
        </p:nvSpPr>
        <p:spPr>
          <a:xfrm>
            <a:off x="4223341" y="421761"/>
            <a:ext cx="7326411" cy="584775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3422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</TotalTime>
  <Words>306</Words>
  <Application>Microsoft Office PowerPoint</Application>
  <PresentationFormat>Произвольный</PresentationFormat>
  <Paragraphs>119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Users</dc:creator>
  <cp:lastModifiedBy>Андрей</cp:lastModifiedBy>
  <cp:revision>20</cp:revision>
  <dcterms:created xsi:type="dcterms:W3CDTF">2023-03-25T12:54:35Z</dcterms:created>
  <dcterms:modified xsi:type="dcterms:W3CDTF">2023-04-03T09:57:54Z</dcterms:modified>
</cp:coreProperties>
</file>