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314" r:id="rId3"/>
    <p:sldId id="257" r:id="rId4"/>
    <p:sldId id="261" r:id="rId5"/>
    <p:sldId id="258" r:id="rId6"/>
    <p:sldId id="335" r:id="rId7"/>
    <p:sldId id="260" r:id="rId8"/>
    <p:sldId id="325" r:id="rId9"/>
    <p:sldId id="264" r:id="rId10"/>
    <p:sldId id="263" r:id="rId11"/>
    <p:sldId id="333" r:id="rId12"/>
    <p:sldId id="331" r:id="rId13"/>
    <p:sldId id="266" r:id="rId14"/>
    <p:sldId id="267" r:id="rId15"/>
    <p:sldId id="269" r:id="rId16"/>
    <p:sldId id="270" r:id="rId17"/>
    <p:sldId id="272" r:id="rId18"/>
    <p:sldId id="337" r:id="rId19"/>
    <p:sldId id="336" r:id="rId20"/>
    <p:sldId id="268" r:id="rId21"/>
    <p:sldId id="324" r:id="rId22"/>
    <p:sldId id="262" r:id="rId23"/>
    <p:sldId id="332" r:id="rId24"/>
    <p:sldId id="319" r:id="rId25"/>
    <p:sldId id="329" r:id="rId26"/>
    <p:sldId id="320" r:id="rId27"/>
    <p:sldId id="322" r:id="rId28"/>
    <p:sldId id="317" r:id="rId29"/>
    <p:sldId id="338" r:id="rId30"/>
    <p:sldId id="315" r:id="rId31"/>
    <p:sldId id="274" r:id="rId32"/>
    <p:sldId id="275" r:id="rId33"/>
    <p:sldId id="276" r:id="rId34"/>
    <p:sldId id="326" r:id="rId35"/>
    <p:sldId id="323" r:id="rId36"/>
    <p:sldId id="318" r:id="rId37"/>
    <p:sldId id="330" r:id="rId38"/>
    <p:sldId id="334" r:id="rId39"/>
    <p:sldId id="313" r:id="rId40"/>
    <p:sldId id="278" r:id="rId41"/>
    <p:sldId id="339" r:id="rId42"/>
    <p:sldId id="340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20"/>
      <c:rotY val="3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3850656629257E-2"/>
          <c:y val="6.3064582135980513E-2"/>
          <c:w val="0.6825300176669481"/>
          <c:h val="0.4712896971377583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средний уровень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Средняя группа</c:v>
                </c:pt>
                <c:pt idx="1">
                  <c:v>Старшая группа</c:v>
                </c:pt>
                <c:pt idx="2">
                  <c:v>Подготовительная к школе группа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52</c:v>
                </c:pt>
                <c:pt idx="1">
                  <c:v>44</c:v>
                </c:pt>
                <c:pt idx="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64-44AD-9C95-DC8D18BC2AC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Средняя группа</c:v>
                </c:pt>
                <c:pt idx="1">
                  <c:v>Старшая группа</c:v>
                </c:pt>
                <c:pt idx="2">
                  <c:v>Подготовительная к школе группа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48</c:v>
                </c:pt>
                <c:pt idx="1">
                  <c:v>56</c:v>
                </c:pt>
                <c:pt idx="2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64-44AD-9C95-DC8D18BC2A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8899456"/>
        <c:axId val="136912896"/>
        <c:axId val="0"/>
      </c:bar3DChart>
      <c:catAx>
        <c:axId val="138899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6912896"/>
        <c:crosses val="autoZero"/>
        <c:auto val="1"/>
        <c:lblAlgn val="ctr"/>
        <c:lblOffset val="100"/>
        <c:noMultiLvlLbl val="0"/>
      </c:catAx>
      <c:valAx>
        <c:axId val="136912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88994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gradFill>
      <a:gsLst>
        <a:gs pos="0">
          <a:schemeClr val="accent1">
            <a:tint val="66000"/>
            <a:satMod val="160000"/>
          </a:schemeClr>
        </a:gs>
        <a:gs pos="6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20"/>
      <c:rotY val="3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011896360055165E-2"/>
          <c:y val="3.4663559699172793E-2"/>
          <c:w val="0.74579891046132418"/>
          <c:h val="0.5168583549322736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средний уровень 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46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B57-43C2-94F2-B46E34CDEB4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39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B57-43C2-94F2-B46E34CDEB4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22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B57-43C2-94F2-B46E34CDEB4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Средняя группа</c:v>
                </c:pt>
                <c:pt idx="1">
                  <c:v>Старшая группа</c:v>
                </c:pt>
                <c:pt idx="2">
                  <c:v>Подготовительная к школе группа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52</c:v>
                </c:pt>
                <c:pt idx="1">
                  <c:v>44</c:v>
                </c:pt>
                <c:pt idx="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57-43C2-94F2-B46E34CDEB4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54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B57-43C2-94F2-B46E34CDEB4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61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B57-43C2-94F2-B46E34CDEB4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78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B57-43C2-94F2-B46E34CDEB4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Средняя группа</c:v>
                </c:pt>
                <c:pt idx="1">
                  <c:v>Старшая группа</c:v>
                </c:pt>
                <c:pt idx="2">
                  <c:v>Подготовительная к школе группа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48</c:v>
                </c:pt>
                <c:pt idx="1">
                  <c:v>56</c:v>
                </c:pt>
                <c:pt idx="2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B57-43C2-94F2-B46E34CDEB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8899456"/>
        <c:axId val="136912896"/>
        <c:axId val="0"/>
      </c:bar3DChart>
      <c:catAx>
        <c:axId val="138899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6912896"/>
        <c:crosses val="autoZero"/>
        <c:auto val="1"/>
        <c:lblAlgn val="ctr"/>
        <c:lblOffset val="100"/>
        <c:noMultiLvlLbl val="0"/>
      </c:catAx>
      <c:valAx>
        <c:axId val="136912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88994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gradFill>
      <a:gsLst>
        <a:gs pos="0">
          <a:schemeClr val="accent1">
            <a:tint val="66000"/>
            <a:satMod val="160000"/>
          </a:schemeClr>
        </a:gs>
        <a:gs pos="6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11" Type="http://schemas.openxmlformats.org/officeDocument/2006/relationships/image" Target="../media/image53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13" Type="http://schemas.openxmlformats.org/officeDocument/2006/relationships/image" Target="../media/image70.jpe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6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11" Type="http://schemas.openxmlformats.org/officeDocument/2006/relationships/image" Target="../media/image68.jpe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jpeg"/><Relationship Id="rId9" Type="http://schemas.openxmlformats.org/officeDocument/2006/relationships/image" Target="../media/image66.jpeg"/><Relationship Id="rId14" Type="http://schemas.openxmlformats.org/officeDocument/2006/relationships/image" Target="../media/image7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13" Type="http://schemas.openxmlformats.org/officeDocument/2006/relationships/image" Target="../media/image100.jpeg"/><Relationship Id="rId3" Type="http://schemas.openxmlformats.org/officeDocument/2006/relationships/hyperlink" Target="https://&#1089;&#1072;&#1081;&#1090;&#1086;&#1073;&#1088;&#1072;&#1079;&#1086;&#1074;&#1072;&#1085;&#1080;&#1103;.&#1088;&#1092;/" TargetMode="External"/><Relationship Id="rId7" Type="http://schemas.openxmlformats.org/officeDocument/2006/relationships/image" Target="../media/image94.jpeg"/><Relationship Id="rId12" Type="http://schemas.openxmlformats.org/officeDocument/2006/relationships/image" Target="../media/image9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jpeg"/><Relationship Id="rId11" Type="http://schemas.openxmlformats.org/officeDocument/2006/relationships/image" Target="../media/image98.jpeg"/><Relationship Id="rId5" Type="http://schemas.openxmlformats.org/officeDocument/2006/relationships/image" Target="../media/image92.jpeg"/><Relationship Id="rId10" Type="http://schemas.openxmlformats.org/officeDocument/2006/relationships/image" Target="../media/image97.jpeg"/><Relationship Id="rId4" Type="http://schemas.openxmlformats.org/officeDocument/2006/relationships/image" Target="../media/image91.png"/><Relationship Id="rId9" Type="http://schemas.openxmlformats.org/officeDocument/2006/relationships/image" Target="../media/image96.jpeg"/><Relationship Id="rId14" Type="http://schemas.openxmlformats.org/officeDocument/2006/relationships/image" Target="../media/image10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7" Type="http://schemas.openxmlformats.org/officeDocument/2006/relationships/image" Target="../media/image10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jpeg"/><Relationship Id="rId3" Type="http://schemas.openxmlformats.org/officeDocument/2006/relationships/image" Target="../media/image109.jpeg"/><Relationship Id="rId7" Type="http://schemas.openxmlformats.org/officeDocument/2006/relationships/image" Target="../media/image1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10.jpeg"/><Relationship Id="rId9" Type="http://schemas.openxmlformats.org/officeDocument/2006/relationships/image" Target="../media/image115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jpeg"/><Relationship Id="rId3" Type="http://schemas.openxmlformats.org/officeDocument/2006/relationships/image" Target="../media/image116.jpeg"/><Relationship Id="rId7" Type="http://schemas.openxmlformats.org/officeDocument/2006/relationships/image" Target="../media/image1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9.jpeg"/><Relationship Id="rId5" Type="http://schemas.openxmlformats.org/officeDocument/2006/relationships/image" Target="../media/image118.jpeg"/><Relationship Id="rId10" Type="http://schemas.openxmlformats.org/officeDocument/2006/relationships/image" Target="../media/image123.jpeg"/><Relationship Id="rId4" Type="http://schemas.openxmlformats.org/officeDocument/2006/relationships/image" Target="../media/image117.jpeg"/><Relationship Id="rId9" Type="http://schemas.openxmlformats.org/officeDocument/2006/relationships/image" Target="../media/image122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jpeg"/><Relationship Id="rId3" Type="http://schemas.openxmlformats.org/officeDocument/2006/relationships/image" Target="../media/image124.jpeg"/><Relationship Id="rId7" Type="http://schemas.openxmlformats.org/officeDocument/2006/relationships/image" Target="../media/image1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jpeg"/><Relationship Id="rId5" Type="http://schemas.openxmlformats.org/officeDocument/2006/relationships/image" Target="../media/image126.jpeg"/><Relationship Id="rId10" Type="http://schemas.openxmlformats.org/officeDocument/2006/relationships/image" Target="../media/image131.jpeg"/><Relationship Id="rId4" Type="http://schemas.openxmlformats.org/officeDocument/2006/relationships/image" Target="../media/image125.jpeg"/><Relationship Id="rId9" Type="http://schemas.openxmlformats.org/officeDocument/2006/relationships/image" Target="../media/image1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1.jpeg"/><Relationship Id="rId5" Type="http://schemas.openxmlformats.org/officeDocument/2006/relationships/image" Target="../media/image140.jpeg"/><Relationship Id="rId4" Type="http://schemas.openxmlformats.org/officeDocument/2006/relationships/image" Target="../media/image13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7.jpeg"/><Relationship Id="rId5" Type="http://schemas.openxmlformats.org/officeDocument/2006/relationships/image" Target="../media/image146.jpeg"/><Relationship Id="rId4" Type="http://schemas.openxmlformats.org/officeDocument/2006/relationships/image" Target="../media/image14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0.jpeg"/><Relationship Id="rId4" Type="http://schemas.openxmlformats.org/officeDocument/2006/relationships/image" Target="../media/image14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4.jpeg"/><Relationship Id="rId5" Type="http://schemas.openxmlformats.org/officeDocument/2006/relationships/image" Target="../media/image153.jpeg"/><Relationship Id="rId4" Type="http://schemas.openxmlformats.org/officeDocument/2006/relationships/image" Target="../media/image152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jpeg"/><Relationship Id="rId3" Type="http://schemas.openxmlformats.org/officeDocument/2006/relationships/image" Target="../media/image156.jpeg"/><Relationship Id="rId7" Type="http://schemas.openxmlformats.org/officeDocument/2006/relationships/image" Target="../media/image160.jpeg"/><Relationship Id="rId2" Type="http://schemas.openxmlformats.org/officeDocument/2006/relationships/image" Target="../media/image1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9.jpeg"/><Relationship Id="rId5" Type="http://schemas.openxmlformats.org/officeDocument/2006/relationships/image" Target="../media/image158.jpeg"/><Relationship Id="rId10" Type="http://schemas.openxmlformats.org/officeDocument/2006/relationships/image" Target="../media/image163.jpeg"/><Relationship Id="rId4" Type="http://schemas.openxmlformats.org/officeDocument/2006/relationships/image" Target="../media/image157.jpeg"/><Relationship Id="rId9" Type="http://schemas.openxmlformats.org/officeDocument/2006/relationships/image" Target="../media/image162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jpeg"/><Relationship Id="rId3" Type="http://schemas.openxmlformats.org/officeDocument/2006/relationships/image" Target="../media/image165.png"/><Relationship Id="rId7" Type="http://schemas.openxmlformats.org/officeDocument/2006/relationships/image" Target="../media/image169.jpeg"/><Relationship Id="rId2" Type="http://schemas.openxmlformats.org/officeDocument/2006/relationships/image" Target="../media/image1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8.jpeg"/><Relationship Id="rId5" Type="http://schemas.openxmlformats.org/officeDocument/2006/relationships/image" Target="../media/image167.jpeg"/><Relationship Id="rId10" Type="http://schemas.openxmlformats.org/officeDocument/2006/relationships/image" Target="../media/image172.jpeg"/><Relationship Id="rId4" Type="http://schemas.openxmlformats.org/officeDocument/2006/relationships/image" Target="../media/image166.png"/><Relationship Id="rId9" Type="http://schemas.openxmlformats.org/officeDocument/2006/relationships/image" Target="../media/image17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7.jpeg"/><Relationship Id="rId4" Type="http://schemas.openxmlformats.org/officeDocument/2006/relationships/image" Target="../media/image17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17" Type="http://schemas.openxmlformats.org/officeDocument/2006/relationships/image" Target="../media/image25.jpeg"/><Relationship Id="rId2" Type="http://schemas.openxmlformats.org/officeDocument/2006/relationships/image" Target="../media/image4.jpeg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5" Type="http://schemas.openxmlformats.org/officeDocument/2006/relationships/image" Target="../media/image2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like.net/uploads/posts/2022-11/1669441750_2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15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83768" y="142852"/>
            <a:ext cx="6517388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/>
                <a:ea typeface="Times New Roman"/>
              </a:rPr>
              <a:t>Муниципальное бюджетное дошкольное образовательное учреждение Полевского городского округа</a:t>
            </a:r>
            <a:r>
              <a:rPr lang="ru-RU" sz="1400" dirty="0" smtClean="0">
                <a:latin typeface="Times New Roman"/>
                <a:ea typeface="Times New Roman"/>
              </a:rPr>
              <a:t/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b="1" dirty="0" smtClean="0">
                <a:latin typeface="Times New Roman"/>
                <a:ea typeface="Times New Roman"/>
              </a:rPr>
              <a:t>«Детский сад № 40 общеразвивающего вида»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898801" y="1357968"/>
            <a:ext cx="5929354" cy="31393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Направление : 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Гражданско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патриотическое  воспитание подрастающего поколения»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Доклад: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«Нравственно – патриотическое воспитание дошкольников посредством  приобщения к истокам народной культуры».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5929330"/>
            <a:ext cx="3117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Докладчик: Потапова М.Н.,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старший воспитатель.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esktop\2022-2023учебный год\Год культурного наследия\Безымянный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363365" cy="969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Users\User\Desktop\ПРООбразование\Фото к презентации\Фото\16788607340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889042"/>
            <a:ext cx="2016224" cy="2686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42976" y="0"/>
            <a:ext cx="6829444" cy="70328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Формы  работы с детьми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914400" y="642918"/>
            <a:ext cx="8229600" cy="4853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Образовательная деятельность;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Совместная деятельность;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Беседы;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Праздники и развлечения;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Чтение познавательной и художественной литературы;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Наблюдения в быту и природе;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Экскурсии в музей , русскую избу;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Организация конкурсов рисунков и поделок;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Посещение тематических выставок;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Просмотр видеофильмов, презентаций, слушание музыки;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Встреча с интересными людьми;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Игровая деятельность.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7" name="Picture 1" descr="C:\Users\User\Desktop\ПРООбразование\Фото к презентации\16787820673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429132"/>
            <a:ext cx="3857652" cy="1928826"/>
          </a:xfrm>
          <a:prstGeom prst="rect">
            <a:avLst/>
          </a:prstGeom>
          <a:noFill/>
        </p:spPr>
      </p:pic>
      <p:pic>
        <p:nvPicPr>
          <p:cNvPr id="19458" name="Picture 2" descr="C:\Users\User\Desktop\ПРООбразование\Фото к презентации\16787820674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5214950"/>
            <a:ext cx="2667002" cy="133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top-fon.com/uploads/posts/2023-01/1674658791_top-fon-com-p-fon-dlya-prezentatsii-dukhovno-nravstvenno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top-fon.com/uploads/posts/2023-01/1674658791_top-fon-com-p-fon-dlya-prezentatsii-dukhovno-nravstvenno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top-fon.com/uploads/posts/2023-01/1674829519_top-fon-com-p-fon-dlya-prezentatsii-druzhba-narodov-8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phonoteka.org/uploads/posts/2022-02/1645142186_29-phonoteka-org-p-fon-dlya-prezentatsii-po-narodnomu-tvorche-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AutoShape 10" descr="https://phonoteka.org/uploads/posts/2022-02/1645142186_29-phonoteka-org-p-fon-dlya-prezentatsii-po-narodnomu-tvorche-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0" name="AutoShape 12" descr="https://catherineasquithgallery.com/uploads/posts/2021-03/1614805097_178-p-fon-dlya-prezentatsii-detskii-sad-1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100142" y="274638"/>
            <a:ext cx="7586658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071538" y="1714488"/>
            <a:ext cx="7586658" cy="47102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21091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555555"/>
                </a:solidFill>
                <a:latin typeface="Tahoma" panose="020B0604030504040204" pitchFamily="34" charset="0"/>
              </a:rPr>
              <a:t>2022 год </a:t>
            </a:r>
            <a:r>
              <a:rPr lang="ru-RU" dirty="0" smtClean="0">
                <a:solidFill>
                  <a:srgbClr val="555555"/>
                </a:solidFill>
                <a:latin typeface="Tahoma" panose="020B0604030504040204" pitchFamily="34" charset="0"/>
              </a:rPr>
              <a:t> </a:t>
            </a:r>
            <a:r>
              <a:rPr lang="ru-RU" dirty="0">
                <a:solidFill>
                  <a:srgbClr val="555555"/>
                </a:solidFill>
                <a:latin typeface="Tahoma" panose="020B0604030504040204" pitchFamily="34" charset="0"/>
              </a:rPr>
              <a:t>посвящен культурному наследию народов России.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918855"/>
            <a:ext cx="6012160" cy="3006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4188506"/>
            <a:ext cx="3211461" cy="1800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5345" y="4124896"/>
            <a:ext cx="2746648" cy="251647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555555"/>
                </a:solidFill>
                <a:latin typeface="Tahoma" panose="020B0604030504040204" pitchFamily="34" charset="0"/>
              </a:rPr>
              <a:t>2022 год  посвящен культурному наследию народов России.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62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357166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по нравственно – патриотическому воспитанию дошкольников посредством  приобщения к истокам народной культуры велась по направлениям:</a:t>
            </a:r>
          </a:p>
          <a:p>
            <a:pPr algn="ctr"/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1500174"/>
            <a:ext cx="4286280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FontTx/>
              <a:buChar char="-"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с  педагогами;</a:t>
            </a:r>
          </a:p>
          <a:p>
            <a:pPr>
              <a:buFontTx/>
              <a:buChar char="-"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с детьми;</a:t>
            </a:r>
          </a:p>
          <a:p>
            <a:pPr>
              <a:buFontTx/>
              <a:buChar char="-"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с родителями ;</a:t>
            </a:r>
          </a:p>
          <a:p>
            <a:pPr>
              <a:buFontTx/>
              <a:buChar char="-"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с Социальными партнерами.</a:t>
            </a:r>
          </a:p>
          <a:p>
            <a:pPr>
              <a:buFontTx/>
              <a:buChar char="-"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 descr="C:\Users\User\Desktop\ПРООбразование\Фото к презентации\16787820673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5072074"/>
            <a:ext cx="3143270" cy="1571635"/>
          </a:xfrm>
          <a:prstGeom prst="rect">
            <a:avLst/>
          </a:prstGeom>
          <a:noFill/>
        </p:spPr>
      </p:pic>
      <p:pic>
        <p:nvPicPr>
          <p:cNvPr id="2051" name="Picture 3" descr="C:\Users\User\Desktop\ПРООбразование\Фото к презентации\16787820676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1428736"/>
            <a:ext cx="2809878" cy="1404939"/>
          </a:xfrm>
          <a:prstGeom prst="rect">
            <a:avLst/>
          </a:prstGeom>
          <a:noFill/>
        </p:spPr>
      </p:pic>
      <p:pic>
        <p:nvPicPr>
          <p:cNvPr id="2052" name="Picture 4" descr="C:\Users\User\Desktop\ПРООбразование\Фото к презентации\Фото\16787936630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2786058"/>
            <a:ext cx="3143272" cy="2149817"/>
          </a:xfrm>
          <a:prstGeom prst="rect">
            <a:avLst/>
          </a:prstGeom>
          <a:noFill/>
        </p:spPr>
      </p:pic>
      <p:pic>
        <p:nvPicPr>
          <p:cNvPr id="2053" name="Picture 5" descr="C:\Users\User\Desktop\ПРООбразование\Фото к презентации\Фото\167879366313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3131579"/>
            <a:ext cx="2786082" cy="3726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2" y="14306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214290"/>
            <a:ext cx="59345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Создание атмосферы национального быта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User\Desktop\2022-2023учебный год\Год культурного наследия\Новая папка (4)\16474995028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3786190"/>
            <a:ext cx="3495460" cy="2624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User\Desktop\2022-2023учебный год\Год культурного наследия\Новая папка (4)\164749950289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220" y="943662"/>
            <a:ext cx="3143272" cy="23601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C:\Users\User\Desktop\ПРООбразование\Фото к презентации\Фото\167886073416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857232"/>
            <a:ext cx="3048227" cy="228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286248" y="3143248"/>
            <a:ext cx="4857752" cy="88995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cs typeface="Tahoma" pitchFamily="34" charset="0"/>
              </a:rPr>
              <a:t>Масленица – это очень веселые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, озорные и «вкусные» дни!  Это веселые проводы зимы, с радостным ожиданием близкого тепла, весеннего солнца.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6" descr="pic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000504"/>
            <a:ext cx="3500462" cy="2428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500562" y="6072206"/>
            <a:ext cx="3571900" cy="55399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7AD0"/>
                </a:solidFill>
                <a:effectLst/>
                <a:latin typeface="Arial" pitchFamily="34" charset="0"/>
                <a:cs typeface="Arial" pitchFamily="34" charset="0"/>
              </a:rPr>
              <a:t>Эх, Масленица, да разудалая!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-17506"/>
            <a:ext cx="3599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 детьми»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214290"/>
            <a:ext cx="51510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Широкое использование  фольклора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User\Desktop\2022-2023учебный год\Год культурного наследия\Новая папка (4)\16474998795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3" y="4500570"/>
            <a:ext cx="2805175" cy="2106308"/>
          </a:xfrm>
          <a:prstGeom prst="rect">
            <a:avLst/>
          </a:prstGeom>
          <a:noFill/>
        </p:spPr>
      </p:pic>
      <p:sp>
        <p:nvSpPr>
          <p:cNvPr id="25604" name="AutoShape 4" descr="IMG-20230316-WA0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IMG-20230316-WA0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8" name="AutoShape 8" descr="IMG-20230316-WA0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User\Downloads\IMG-20230316-WA00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214422"/>
            <a:ext cx="3426849" cy="2571744"/>
          </a:xfrm>
          <a:prstGeom prst="rect">
            <a:avLst/>
          </a:prstGeom>
          <a:noFill/>
        </p:spPr>
      </p:pic>
      <p:pic>
        <p:nvPicPr>
          <p:cNvPr id="9" name="Picture 8" descr="pic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4500570"/>
            <a:ext cx="2071702" cy="2071702"/>
          </a:xfrm>
          <a:prstGeom prst="rect">
            <a:avLst/>
          </a:prstGeom>
          <a:noFill/>
        </p:spPr>
      </p:pic>
      <p:pic>
        <p:nvPicPr>
          <p:cNvPr id="10" name="Picture 2" descr="pic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4500570"/>
            <a:ext cx="2000264" cy="2000264"/>
          </a:xfrm>
          <a:prstGeom prst="rect">
            <a:avLst/>
          </a:prstGeom>
          <a:noFill/>
        </p:spPr>
      </p:pic>
      <p:pic>
        <p:nvPicPr>
          <p:cNvPr id="11" name="Picture 6" descr="pic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857232"/>
            <a:ext cx="3214710" cy="32147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02740" y="-24328"/>
            <a:ext cx="3599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 детьми»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4" y="17589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0"/>
            <a:ext cx="28791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Народное искусство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65339" y="2549624"/>
            <a:ext cx="22471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400" b="1" i="1" dirty="0" smtClean="0"/>
              <a:t>Традиционными в группах стали выставки рисунков, аппликаций, фигурок из пластилина, выполненных по мотивам произведений устного народного творчества. </a:t>
            </a:r>
            <a:r>
              <a:rPr lang="ru-RU" sz="1400" i="1" dirty="0" smtClean="0"/>
              <a:t/>
            </a:r>
            <a:br>
              <a:rPr lang="ru-RU" sz="1400" i="1" dirty="0" smtClean="0"/>
            </a:br>
            <a:endParaRPr lang="ru-RU" sz="1400" i="1" dirty="0" smtClean="0"/>
          </a:p>
        </p:txBody>
      </p:sp>
      <p:pic>
        <p:nvPicPr>
          <p:cNvPr id="13314" name="Picture 2" descr="i (1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98230" y="2774949"/>
            <a:ext cx="1708535" cy="1708536"/>
          </a:xfrm>
          <a:prstGeom prst="rect">
            <a:avLst/>
          </a:prstGeom>
          <a:noFill/>
        </p:spPr>
      </p:pic>
      <p:pic>
        <p:nvPicPr>
          <p:cNvPr id="13318" name="Picture 6" descr="i (1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7373" y="2778190"/>
            <a:ext cx="1730446" cy="1730447"/>
          </a:xfrm>
          <a:prstGeom prst="rect">
            <a:avLst/>
          </a:prstGeom>
          <a:noFill/>
        </p:spPr>
      </p:pic>
      <p:pic>
        <p:nvPicPr>
          <p:cNvPr id="13319" name="Picture 7" descr="C:\Users\User\Desktop\ПРООбразование\Фото к презентации\16787820679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428604"/>
            <a:ext cx="1785950" cy="3571900"/>
          </a:xfrm>
          <a:prstGeom prst="rect">
            <a:avLst/>
          </a:prstGeom>
          <a:noFill/>
        </p:spPr>
      </p:pic>
      <p:pic>
        <p:nvPicPr>
          <p:cNvPr id="13320" name="Picture 8" descr="C:\Users\User\Desktop\ПРООбразование\Фото к презентации\167878206818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9677" y="484051"/>
            <a:ext cx="2714612" cy="1773066"/>
          </a:xfrm>
          <a:prstGeom prst="rect">
            <a:avLst/>
          </a:prstGeom>
          <a:noFill/>
        </p:spPr>
      </p:pic>
      <p:pic>
        <p:nvPicPr>
          <p:cNvPr id="13321" name="Picture 9" descr="C:\Users\User\Desktop\ПРООбразование\Фото к презентации\167878206797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3504" y="4071942"/>
            <a:ext cx="1714512" cy="2571768"/>
          </a:xfrm>
          <a:prstGeom prst="rect">
            <a:avLst/>
          </a:prstGeom>
          <a:noFill/>
        </p:spPr>
      </p:pic>
      <p:pic>
        <p:nvPicPr>
          <p:cNvPr id="3074" name="Picture 2" descr="C:\Users\User\Desktop\ПРООбразование\Фото к презентации\Фото\167886073406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330" y="500042"/>
            <a:ext cx="2643206" cy="1786268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4775814"/>
            <a:ext cx="1896216" cy="18962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661" y="4759027"/>
            <a:ext cx="1875766" cy="18757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644" y="4759028"/>
            <a:ext cx="1666115" cy="187576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285728"/>
            <a:ext cx="4474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Изготовление  народных кукол</a:t>
            </a:r>
            <a:endParaRPr lang="ru-RU" sz="2400" dirty="0"/>
          </a:p>
        </p:txBody>
      </p:sp>
      <p:pic>
        <p:nvPicPr>
          <p:cNvPr id="2050" name="Picture 2" descr="C:\Users\User\Desktop\ПРООбразование\Фото к презентации\Фото\16787936626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3857628"/>
            <a:ext cx="2476486" cy="1857364"/>
          </a:xfrm>
          <a:prstGeom prst="rect">
            <a:avLst/>
          </a:prstGeom>
          <a:noFill/>
        </p:spPr>
      </p:pic>
      <p:pic>
        <p:nvPicPr>
          <p:cNvPr id="2051" name="Picture 3" descr="C:\Users\User\Desktop\ПРООбразование\Фото к презентации\Фото\16787936626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2928934"/>
            <a:ext cx="1790812" cy="2331881"/>
          </a:xfrm>
          <a:prstGeom prst="rect">
            <a:avLst/>
          </a:prstGeom>
          <a:noFill/>
        </p:spPr>
      </p:pic>
      <p:pic>
        <p:nvPicPr>
          <p:cNvPr id="2052" name="Picture 4" descr="C:\Users\User\Desktop\ПРООбразование\Фото к презентации\Фото\167879366265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1357298"/>
            <a:ext cx="2392404" cy="1714512"/>
          </a:xfrm>
          <a:prstGeom prst="rect">
            <a:avLst/>
          </a:prstGeom>
          <a:noFill/>
        </p:spPr>
      </p:pic>
      <p:pic>
        <p:nvPicPr>
          <p:cNvPr id="2053" name="Picture 5" descr="C:\Users\User\Desktop\ПРООбразование\Фото к презентации\Фото\167879366288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928670"/>
            <a:ext cx="1714472" cy="2285963"/>
          </a:xfrm>
          <a:prstGeom prst="rect">
            <a:avLst/>
          </a:prstGeom>
          <a:noFill/>
        </p:spPr>
      </p:pic>
      <p:pic>
        <p:nvPicPr>
          <p:cNvPr id="2054" name="Picture 6" descr="C:\Users\User\Desktop\ПРООбразование\Фото к презентации\Фото\167879366291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14290"/>
            <a:ext cx="2989381" cy="2286016"/>
          </a:xfrm>
          <a:prstGeom prst="rect">
            <a:avLst/>
          </a:prstGeom>
          <a:noFill/>
        </p:spPr>
      </p:pic>
      <p:pic>
        <p:nvPicPr>
          <p:cNvPr id="2055" name="Picture 7" descr="C:\Users\User\Desktop\ПРООбразование\Фото к презентации\Фото\167879366296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3429000"/>
            <a:ext cx="2410993" cy="3214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500042"/>
            <a:ext cx="1831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Народные игры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857232"/>
            <a:ext cx="778674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"Игры из сундука".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назывался вечер русских народных игр в группе "Гномики", подготовленный музыкальным руководителем Натальей Михайловной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Сибикиной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Каждый предмет, спрятанный в сундучке, приглашал поиграть в какую-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народную игру. Развлечение прошло задорно и весело. Дети с радостью включались в народные забавы. "Воевода", "Жмурки", "Ручеёк", Пирог"- с этими играми, дошедшими до нас из старины, познакомились дошкольники. В заключение, всех порадовала игра на народных инструментах.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285728"/>
            <a:ext cx="3599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 детьми»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571876"/>
            <a:ext cx="1333500" cy="1333501"/>
          </a:xfrm>
          <a:prstGeom prst="rect">
            <a:avLst/>
          </a:prstGeom>
          <a:noFill/>
        </p:spPr>
      </p:pic>
      <p:pic>
        <p:nvPicPr>
          <p:cNvPr id="10244" name="Picture 4" descr="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571876"/>
            <a:ext cx="1333500" cy="1333501"/>
          </a:xfrm>
          <a:prstGeom prst="rect">
            <a:avLst/>
          </a:prstGeom>
          <a:noFill/>
        </p:spPr>
      </p:pic>
      <p:pic>
        <p:nvPicPr>
          <p:cNvPr id="10246" name="Picture 6" descr="i (1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571876"/>
            <a:ext cx="1333500" cy="1333501"/>
          </a:xfrm>
          <a:prstGeom prst="rect">
            <a:avLst/>
          </a:prstGeom>
          <a:noFill/>
        </p:spPr>
      </p:pic>
      <p:pic>
        <p:nvPicPr>
          <p:cNvPr id="10248" name="Picture 8" descr="i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3571876"/>
            <a:ext cx="1333500" cy="1333501"/>
          </a:xfrm>
          <a:prstGeom prst="rect">
            <a:avLst/>
          </a:prstGeom>
          <a:noFill/>
        </p:spPr>
      </p:pic>
      <p:pic>
        <p:nvPicPr>
          <p:cNvPr id="10250" name="Picture 10" descr="i (2)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8794" y="5143512"/>
            <a:ext cx="1333500" cy="1333501"/>
          </a:xfrm>
          <a:prstGeom prst="rect">
            <a:avLst/>
          </a:prstGeom>
          <a:noFill/>
        </p:spPr>
      </p:pic>
      <p:pic>
        <p:nvPicPr>
          <p:cNvPr id="10252" name="Picture 12" descr="i (3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5143512"/>
            <a:ext cx="1333500" cy="1333501"/>
          </a:xfrm>
          <a:prstGeom prst="rect">
            <a:avLst/>
          </a:prstGeom>
          <a:noFill/>
        </p:spPr>
      </p:pic>
      <p:pic>
        <p:nvPicPr>
          <p:cNvPr id="10254" name="Picture 14" descr="i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57818" y="5143512"/>
            <a:ext cx="1333500" cy="1333501"/>
          </a:xfrm>
          <a:prstGeom prst="rect">
            <a:avLst/>
          </a:prstGeom>
          <a:noFill/>
        </p:spPr>
      </p:pic>
      <p:pic>
        <p:nvPicPr>
          <p:cNvPr id="10256" name="Picture 16" descr="i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15206" y="5143512"/>
            <a:ext cx="1333500" cy="1333501"/>
          </a:xfrm>
          <a:prstGeom prst="rect">
            <a:avLst/>
          </a:prstGeom>
          <a:noFill/>
        </p:spPr>
      </p:pic>
      <p:pic>
        <p:nvPicPr>
          <p:cNvPr id="10258" name="Picture 18" descr="i (1)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72396" y="3571876"/>
            <a:ext cx="1333500" cy="1333501"/>
          </a:xfrm>
          <a:prstGeom prst="rect">
            <a:avLst/>
          </a:prstGeom>
          <a:noFill/>
        </p:spPr>
      </p:pic>
      <p:pic>
        <p:nvPicPr>
          <p:cNvPr id="10260" name="Picture 20" descr="i (3)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10500" y="0"/>
            <a:ext cx="1333500" cy="1333501"/>
          </a:xfrm>
          <a:prstGeom prst="rect">
            <a:avLst/>
          </a:prstGeom>
          <a:noFill/>
        </p:spPr>
      </p:pic>
      <p:pic>
        <p:nvPicPr>
          <p:cNvPr id="16" name="Picture 3" descr="C:\Users\User\Desktop\ПРООбразование\Фото к презентации\Фото\1678793662813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0"/>
            <a:ext cx="2113313" cy="974766"/>
          </a:xfrm>
          <a:prstGeom prst="rect">
            <a:avLst/>
          </a:prstGeom>
          <a:noFill/>
        </p:spPr>
      </p:pic>
      <p:pic>
        <p:nvPicPr>
          <p:cNvPr id="17" name="Picture 2" descr="C:\Users\User\Desktop\ПРООбразование\Фото к презентации\Фото\1678793662838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9652" y="2571744"/>
            <a:ext cx="714348" cy="986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214290"/>
            <a:ext cx="6685676" cy="83099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Игра  на народных музыкальных инструментах,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народные танцы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1265" name="Picture 1" descr="C:\Users\User\Desktop\ПРООбразование\Фото к презентации\16787820674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4722560"/>
            <a:ext cx="3917803" cy="1778274"/>
          </a:xfrm>
          <a:prstGeom prst="rect">
            <a:avLst/>
          </a:prstGeom>
          <a:noFill/>
        </p:spPr>
      </p:pic>
      <p:pic>
        <p:nvPicPr>
          <p:cNvPr id="11266" name="Picture 2" descr="C:\Users\User\Desktop\ПРООбразование\Фото к презентации\16787820674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4929198"/>
            <a:ext cx="3143272" cy="1571636"/>
          </a:xfrm>
          <a:prstGeom prst="rect">
            <a:avLst/>
          </a:prstGeom>
          <a:noFill/>
        </p:spPr>
      </p:pic>
      <p:pic>
        <p:nvPicPr>
          <p:cNvPr id="11267" name="Picture 3" descr="C:\Users\User\Desktop\ПРООбразование\Фото к презентации\167878206748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3143248"/>
            <a:ext cx="3119426" cy="1559713"/>
          </a:xfrm>
          <a:prstGeom prst="rect">
            <a:avLst/>
          </a:prstGeom>
          <a:noFill/>
        </p:spPr>
      </p:pic>
      <p:pic>
        <p:nvPicPr>
          <p:cNvPr id="1026" name="Picture 2" descr="C:\Users\User\Desktop\ПРООбразование\Фото к презентации\Фото\167886073394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1118" y="2208786"/>
            <a:ext cx="2071702" cy="2125222"/>
          </a:xfrm>
          <a:prstGeom prst="rect">
            <a:avLst/>
          </a:prstGeom>
          <a:noFill/>
        </p:spPr>
      </p:pic>
      <p:pic>
        <p:nvPicPr>
          <p:cNvPr id="1027" name="Picture 3" descr="C:\Users\User\Desktop\ПРООбразование\Фото к презентации\Фото\167886073411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0884" y="1214422"/>
            <a:ext cx="3135957" cy="1528844"/>
          </a:xfrm>
          <a:prstGeom prst="rect">
            <a:avLst/>
          </a:prstGeom>
          <a:noFill/>
        </p:spPr>
      </p:pic>
      <p:pic>
        <p:nvPicPr>
          <p:cNvPr id="2052" name="Picture 4" descr="https://papik.pro/uploads/posts/2022-01/1642318078_46-papik-pro-p-balalaika-klipart-47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929058" y="1357298"/>
            <a:ext cx="1267553" cy="1071594"/>
          </a:xfrm>
          <a:prstGeom prst="rect">
            <a:avLst/>
          </a:prstGeom>
          <a:noFill/>
          <a:ln>
            <a:noFill/>
          </a:ln>
        </p:spPr>
      </p:pic>
      <p:sp>
        <p:nvSpPr>
          <p:cNvPr id="2054" name="AutoShape 6" descr="https://minyar-dshi.chel.muzkult.ru/media/2021/09/28/1302890041/200863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minyar-dshi.chel.muzkult.ru/media/2021/09/28/1302890041/200863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02740" y="17195"/>
            <a:ext cx="3599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 детьми»</a:t>
            </a:r>
          </a:p>
        </p:txBody>
      </p:sp>
    </p:spTree>
    <p:extLst>
      <p:ext uri="{BB962C8B-B14F-4D97-AF65-F5344CB8AC3E}">
        <p14:creationId xmlns:p14="http://schemas.microsoft.com/office/powerpoint/2010/main" val="2388879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260648"/>
            <a:ext cx="2881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Театральная деятельность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476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1785926"/>
            <a:ext cx="750099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Конституция РФ;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29.12.2012 № 273 - ФЗ «Об образовании»;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Федеральный закон от 31.07. 2020  № 304 – ФЗ «О внесении изменений в Федеральный закон «Об образовании в Российской Федерации» по вопросам воспитания обучающихся;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РФ от 02.07.2021 № 400 «О стратегии национальной безопасности Российской Федерации»;</a:t>
            </a:r>
          </a:p>
          <a:p>
            <a:pPr lvl="0">
              <a:buFont typeface="Arial"/>
              <a:buChar char="•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РФ от 9 ноября 2022 г. № 809 “Об утверждении Основ государственной политики по сохранению и укреплению традиционных российских духовно-нравственных ценностей”.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2976" y="0"/>
            <a:ext cx="8001024" cy="16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29057" y="5357826"/>
            <a:ext cx="4786347" cy="108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«Вопрос патриотического воспитания молодежи является сегодня самым главным!»</a:t>
            </a:r>
          </a:p>
          <a:p>
            <a:pPr algn="r"/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Путин.</a:t>
            </a:r>
            <a:endParaRPr lang="ru-RU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contract.mil.ru/images/upload/2019/BAL_85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5072098"/>
            <a:ext cx="2579636" cy="1785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69871" y="285754"/>
            <a:ext cx="79295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Знакомство с традиционными и обрядовыми праздниками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2022-2023учебный год\Год культурного наследия\Новая папка (4)\16475003709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071546"/>
            <a:ext cx="2759086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User\Desktop\2022-2023учебный год\Год культурного наследия\Новая папка (4)\16474998795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1568" y="714356"/>
            <a:ext cx="3425073" cy="25717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3214687"/>
            <a:ext cx="478327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у нас, праздник…русского валенка! 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из нас помнит, как в детстве он носил валенки. А ведь валенки, как и матрёшка-это символ России, что доказывает богатую самобытную культуру нашей страны, талант русского народа.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вместе с весёлым Скоморохом 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Домовёнком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Кузей с удовольствием играли в игры с валенками «Весёлые скачки», «Передай валенок», танцевали, отгадывали загадки, узнали, какие бывают валенки, и как в старину изготавливали валенки. Праздник получился весёлым, задорным и познавательным!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71c0b2b965e489f1ee1c99ed10341c9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3571876"/>
            <a:ext cx="2857520" cy="285752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357950" y="571480"/>
            <a:ext cx="2333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День русского платка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29388" y="3429000"/>
            <a:ext cx="2428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День русского валенка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0"/>
            <a:ext cx="3599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 детьми»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214290"/>
            <a:ext cx="2458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214290"/>
            <a:ext cx="39290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командная игра. Но изюминка такой организации игровой деятельности состоит в том, что, выполнив одно задание, участники получают подсказку к выполнению следующего, что является эффективным средством повышения двигательной активности и мотивационной готовности к познанию и исследованию.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785794"/>
            <a:ext cx="36433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интерактивного обучения означает способность взаимодействовать или находиться в режиме беседы, диалога. Суть интерактивного обучения состоит в том, что практически все дети оказываются вовлеченными в процесс познания.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4844" y="3458932"/>
            <a:ext cx="25271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ИКТ –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–С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оздаются презентационные материалы, видеоролики.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36731" y="3293438"/>
            <a:ext cx="26349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Личностно-ориентированные 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ставили в центр всей системы 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образования личность ребенка, обеспечение комфортных условий в семье и 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дошкольном учреждении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бесконфликтных и безопасных условий ее развития, реализация имеющихся природных потенциалов.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ПРООбразование\Фото к презентации\167878206839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01758" y="4260087"/>
            <a:ext cx="2514458" cy="2456598"/>
          </a:xfrm>
          <a:prstGeom prst="rect">
            <a:avLst/>
          </a:prstGeom>
          <a:noFill/>
        </p:spPr>
      </p:pic>
      <p:pic>
        <p:nvPicPr>
          <p:cNvPr id="1027" name="Picture 3" descr="C:\Users\User\Desktop\ПРООбразование\Фото к презентации\16787820688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3429000"/>
            <a:ext cx="1643062" cy="3286124"/>
          </a:xfrm>
          <a:prstGeom prst="rect">
            <a:avLst/>
          </a:prstGeom>
          <a:noFill/>
        </p:spPr>
      </p:pic>
      <p:pic>
        <p:nvPicPr>
          <p:cNvPr id="1028" name="Picture 4" descr="C:\Users\User\Desktop\ПРООбразование\Фото к презентации\16787820673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000240"/>
            <a:ext cx="2690798" cy="1345399"/>
          </a:xfrm>
          <a:prstGeom prst="rect">
            <a:avLst/>
          </a:prstGeom>
          <a:noFill/>
        </p:spPr>
      </p:pic>
      <p:pic>
        <p:nvPicPr>
          <p:cNvPr id="1029" name="Picture 5" descr="C:\Users\User\Desktop\ПРООбразование\Фото к презентации\Фото\167879366281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4965" y="2214553"/>
            <a:ext cx="2452217" cy="113108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29202" y="8883"/>
            <a:ext cx="3599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 детьми»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6988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714356"/>
            <a:ext cx="63104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 Платок - символ мира".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младшего возраста педагоги детского сада приобщают детей к культурному наследию народов России.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младшей группе  был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 "Платок- символ мира" , который проходит в рамках III Международного фестиваля «Платок - символ мира», посвященного межконфессиональному и межнациональному единству. Дошкольники познакомились с расписными платками, посмотрели и попробовали, как платки повязывали женщины разных народов России. Дети рассматривали узоры на платках и украшали свои платки цветами и кистями. Родители стали активными участниками проекта: приняли участие в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фото-выставке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"Мой платок - моя корона" и в создании красочной коллекции мини - музея.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214290"/>
            <a:ext cx="4409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«Метод проектов»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i (1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7863" y="107892"/>
            <a:ext cx="1664922" cy="1664924"/>
          </a:xfrm>
          <a:prstGeom prst="rect">
            <a:avLst/>
          </a:prstGeom>
          <a:noFill/>
        </p:spPr>
      </p:pic>
      <p:pic>
        <p:nvPicPr>
          <p:cNvPr id="9220" name="Picture 4" descr="i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1680" y="3573016"/>
            <a:ext cx="2692686" cy="2692687"/>
          </a:xfrm>
          <a:prstGeom prst="rect">
            <a:avLst/>
          </a:prstGeom>
          <a:noFill/>
        </p:spPr>
      </p:pic>
      <p:pic>
        <p:nvPicPr>
          <p:cNvPr id="9222" name="Picture 6" descr="i (1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056" y="3582456"/>
            <a:ext cx="2673805" cy="267380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071538" y="6488668"/>
            <a:ext cx="8929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#</a:t>
            </a:r>
            <a:r>
              <a:rPr lang="ru-RU" dirty="0" err="1" smtClean="0"/>
              <a:t>МойПлатокМояРоссия</a:t>
            </a:r>
            <a:r>
              <a:rPr lang="ru-RU" dirty="0" smtClean="0"/>
              <a:t> #</a:t>
            </a:r>
            <a:r>
              <a:rPr lang="ru-RU" dirty="0" err="1" smtClean="0"/>
              <a:t>ПлатокСимволМира</a:t>
            </a:r>
            <a:r>
              <a:rPr lang="ru-RU" dirty="0" smtClean="0"/>
              <a:t> #</a:t>
            </a:r>
            <a:r>
              <a:rPr lang="ru-RU" dirty="0" err="1" smtClean="0"/>
              <a:t>ПоддерживаюФестивальПлатка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9513" y="-3894"/>
            <a:ext cx="3599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 детьми»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2976" y="214290"/>
            <a:ext cx="3516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конструирование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14290"/>
            <a:ext cx="3851920" cy="28889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717032"/>
            <a:ext cx="3694775" cy="27710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292" y="1050906"/>
            <a:ext cx="3323861" cy="249289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54650" y="0"/>
            <a:ext cx="3599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 детьми»</a:t>
            </a:r>
          </a:p>
        </p:txBody>
      </p:sp>
    </p:spTree>
    <p:extLst>
      <p:ext uri="{BB962C8B-B14F-4D97-AF65-F5344CB8AC3E}">
        <p14:creationId xmlns:p14="http://schemas.microsoft.com/office/powerpoint/2010/main" val="11917901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14414" y="1089898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0"/>
            <a:ext cx="5251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педагогами»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288810" y="574791"/>
            <a:ext cx="7215238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7AD0"/>
                </a:solidFill>
                <a:effectLst/>
                <a:latin typeface="Arial" pitchFamily="34" charset="0"/>
                <a:cs typeface="Arial" pitchFamily="34" charset="0"/>
              </a:rPr>
              <a:t>Семинар - практикум для педагогов "Народные традиции".</a:t>
            </a:r>
          </a:p>
        </p:txBody>
      </p:sp>
      <p:pic>
        <p:nvPicPr>
          <p:cNvPr id="43010" name="Picture 2" descr="Хочу такой сайт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8625" y="1293813"/>
            <a:ext cx="9525" cy="9525"/>
          </a:xfrm>
          <a:prstGeom prst="rect">
            <a:avLst/>
          </a:prstGeom>
          <a:noFill/>
        </p:spPr>
      </p:pic>
      <p:pic>
        <p:nvPicPr>
          <p:cNvPr id="43012" name="Picture 4" descr="166505097639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651" y="1119049"/>
            <a:ext cx="1333500" cy="1333501"/>
          </a:xfrm>
          <a:prstGeom prst="rect">
            <a:avLst/>
          </a:prstGeom>
          <a:noFill/>
        </p:spPr>
      </p:pic>
      <p:pic>
        <p:nvPicPr>
          <p:cNvPr id="43014" name="Picture 6" descr="166505097599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47791" y="1012582"/>
            <a:ext cx="1835854" cy="1835855"/>
          </a:xfrm>
          <a:prstGeom prst="rect">
            <a:avLst/>
          </a:prstGeom>
          <a:noFill/>
        </p:spPr>
      </p:pic>
      <p:pic>
        <p:nvPicPr>
          <p:cNvPr id="43016" name="Picture 8" descr="166505097605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02406" y="2782081"/>
            <a:ext cx="1857394" cy="1857395"/>
          </a:xfrm>
          <a:prstGeom prst="rect">
            <a:avLst/>
          </a:prstGeom>
          <a:noFill/>
        </p:spPr>
      </p:pic>
      <p:pic>
        <p:nvPicPr>
          <p:cNvPr id="43018" name="Picture 10" descr="166505097609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28237" y="1182843"/>
            <a:ext cx="1333500" cy="1333501"/>
          </a:xfrm>
          <a:prstGeom prst="rect">
            <a:avLst/>
          </a:prstGeom>
          <a:noFill/>
        </p:spPr>
      </p:pic>
      <p:pic>
        <p:nvPicPr>
          <p:cNvPr id="43020" name="Picture 12" descr="166505097615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81428" y="3150629"/>
            <a:ext cx="1333500" cy="1333501"/>
          </a:xfrm>
          <a:prstGeom prst="rect">
            <a:avLst/>
          </a:prstGeom>
          <a:noFill/>
        </p:spPr>
      </p:pic>
      <p:pic>
        <p:nvPicPr>
          <p:cNvPr id="43022" name="Picture 14" descr="166505097628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07403" y="4730328"/>
            <a:ext cx="1774025" cy="1774026"/>
          </a:xfrm>
          <a:prstGeom prst="rect">
            <a:avLst/>
          </a:prstGeom>
          <a:noFill/>
        </p:spPr>
      </p:pic>
      <p:pic>
        <p:nvPicPr>
          <p:cNvPr id="43024" name="Picture 16" descr="166505097634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05031" y="2928916"/>
            <a:ext cx="1563725" cy="1563726"/>
          </a:xfrm>
          <a:prstGeom prst="rect">
            <a:avLst/>
          </a:prstGeom>
          <a:noFill/>
        </p:spPr>
      </p:pic>
      <p:pic>
        <p:nvPicPr>
          <p:cNvPr id="43026" name="Picture 18" descr="1665050976416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46988" y="4740901"/>
            <a:ext cx="1777997" cy="1777998"/>
          </a:xfrm>
          <a:prstGeom prst="rect">
            <a:avLst/>
          </a:prstGeom>
          <a:noFill/>
        </p:spPr>
      </p:pic>
      <p:pic>
        <p:nvPicPr>
          <p:cNvPr id="43028" name="Picture 20" descr="1665050976437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90546" y="4705060"/>
            <a:ext cx="1715898" cy="1715899"/>
          </a:xfrm>
          <a:prstGeom prst="rect">
            <a:avLst/>
          </a:prstGeom>
          <a:noFill/>
        </p:spPr>
      </p:pic>
      <p:pic>
        <p:nvPicPr>
          <p:cNvPr id="6146" name="Picture 2" descr="C:\Users\User\Desktop\ПРООбразование\Фото к презентации\Фото\1678793662937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5324" y="991129"/>
            <a:ext cx="1541002" cy="2054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7290" y="1214422"/>
            <a:ext cx="5106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Участие педагогов в фестивале Музей в чемодане</a:t>
            </a:r>
            <a:endParaRPr lang="ru-RU" dirty="0"/>
          </a:p>
        </p:txBody>
      </p:sp>
      <p:pic>
        <p:nvPicPr>
          <p:cNvPr id="51202" name="Picture 2" descr="pi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714488"/>
            <a:ext cx="2952744" cy="2952744"/>
          </a:xfrm>
          <a:prstGeom prst="rect">
            <a:avLst/>
          </a:prstGeom>
          <a:noFill/>
        </p:spPr>
      </p:pic>
      <p:pic>
        <p:nvPicPr>
          <p:cNvPr id="51206" name="Picture 6" descr="p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357430"/>
            <a:ext cx="3810000" cy="381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62139" y="237753"/>
            <a:ext cx="4042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педагогами»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14414" y="1089898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85728"/>
            <a:ext cx="3985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педагогами»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142976" y="1071546"/>
            <a:ext cx="7715304" cy="3570208"/>
          </a:xfrm>
          <a:prstGeom prst="rect">
            <a:avLst/>
          </a:prstGeom>
          <a:solidFill>
            <a:srgbClr val="F9FA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7AD0"/>
                </a:solidFill>
                <a:effectLst/>
                <a:latin typeface="Arial" pitchFamily="34" charset="0"/>
                <a:cs typeface="Arial" pitchFamily="34" charset="0"/>
              </a:rPr>
              <a:t>Конкурс «Лучший центр русской народной культуры».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ahoma" pitchFamily="34" charset="0"/>
                <a:cs typeface="Tahoma" pitchFamily="34" charset="0"/>
              </a:rPr>
              <a:t>08.11.2022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ahoma" pitchFamily="34" charset="0"/>
                <a:cs typeface="Tahoma" pitchFamily="34" charset="0"/>
              </a:rPr>
              <a:t>Педагоги расширили содержание центров, дополнив  их предметами быта,  народными игрушками,  разными видами росписи,   куклами в разных народных костюмах. Во всех возрастных  группах- большое разнообразие дидактических игр по данной тематике, изготовленных своими руками и с помощью родителей обучающихся.В группах №1, 4 (Карла Маркса,3) и  № 6 (Центральный, 6)  представлены макеты русской избы, в которой находятся предметы старинной мебели – лавки, стол, сундук, колыбель; посуда – деревянные ложки, расписные подносы, кувшины, горшочки).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ahoma" pitchFamily="34" charset="0"/>
                <a:cs typeface="Tahoma" pitchFamily="34" charset="0"/>
              </a:rPr>
              <a:t>Жюри отметило, что Центры  русской народной культуры расположены в доступных для детей местах, созданы с учетом возрастных особенностей, разнообразны и эстетичны, наполнены содержательным материалом.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ahoma" pitchFamily="34" charset="0"/>
                <a:cs typeface="Tahoma" pitchFamily="34" charset="0"/>
              </a:rPr>
              <a:t> По итогам смотра-конкурса места распределились следующим образом: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ahoma" pitchFamily="34" charset="0"/>
                <a:cs typeface="Tahoma" pitchFamily="34" charset="0"/>
              </a:rPr>
              <a:t>1 место – группы «Радуга» (воспитатели- Крашенинникова В.Г., Беляева Н.П.),  «Звездочки» (воспитатели - Тарасова Е.А., Касимова О.А.).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ahoma" pitchFamily="34" charset="0"/>
                <a:cs typeface="Tahoma" pitchFamily="34" charset="0"/>
              </a:rPr>
              <a:t>2 место – группы «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Tahoma" pitchFamily="34" charset="0"/>
                <a:cs typeface="Tahoma" pitchFamily="34" charset="0"/>
              </a:rPr>
              <a:t>Ромашечки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ahoma" pitchFamily="34" charset="0"/>
                <a:cs typeface="Tahoma" pitchFamily="34" charset="0"/>
              </a:rPr>
              <a:t>» (воспитатели Пивоварова О.В.,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Tahoma" pitchFamily="34" charset="0"/>
                <a:cs typeface="Tahoma" pitchFamily="34" charset="0"/>
              </a:rPr>
              <a:t>Живодерова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ahoma" pitchFamily="34" charset="0"/>
                <a:cs typeface="Tahoma" pitchFamily="34" charset="0"/>
              </a:rPr>
              <a:t> Ю.Г.) ,«Почемучки» (воспитатели- Шалаева О.В., Махнева Е.В.).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ahoma" pitchFamily="34" charset="0"/>
                <a:cs typeface="Tahoma" pitchFamily="34" charset="0"/>
              </a:rPr>
              <a:t>3 место – группы «Чемпионы» (воспитатель – Санникова Е.В.), «Карапузики» (воспитатель -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Tahoma" pitchFamily="34" charset="0"/>
                <a:cs typeface="Tahoma" pitchFamily="34" charset="0"/>
              </a:rPr>
              <a:t>Парфенюк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ahoma" pitchFamily="34" charset="0"/>
                <a:cs typeface="Tahoma" pitchFamily="34" charset="0"/>
              </a:rPr>
              <a:t> Н.М.).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7" name="Picture 3" descr="pi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1892" y="0"/>
            <a:ext cx="1428736" cy="1428736"/>
          </a:xfrm>
          <a:prstGeom prst="rect">
            <a:avLst/>
          </a:prstGeom>
          <a:noFill/>
        </p:spPr>
      </p:pic>
      <p:pic>
        <p:nvPicPr>
          <p:cNvPr id="41989" name="Picture 5" descr="pi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643446"/>
            <a:ext cx="1809736" cy="1809736"/>
          </a:xfrm>
          <a:prstGeom prst="rect">
            <a:avLst/>
          </a:prstGeom>
          <a:noFill/>
        </p:spPr>
      </p:pic>
      <p:pic>
        <p:nvPicPr>
          <p:cNvPr id="41991" name="Picture 7" descr="pic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4643446"/>
            <a:ext cx="1809736" cy="1809736"/>
          </a:xfrm>
          <a:prstGeom prst="rect">
            <a:avLst/>
          </a:prstGeom>
          <a:noFill/>
        </p:spPr>
      </p:pic>
      <p:pic>
        <p:nvPicPr>
          <p:cNvPr id="41993" name="Picture 9" descr="pic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643446"/>
            <a:ext cx="1881174" cy="1881174"/>
          </a:xfrm>
          <a:prstGeom prst="rect">
            <a:avLst/>
          </a:prstGeom>
          <a:noFill/>
        </p:spPr>
      </p:pic>
      <p:pic>
        <p:nvPicPr>
          <p:cNvPr id="41995" name="Picture 11" descr="pic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4643446"/>
            <a:ext cx="1928826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14414" y="1089898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857232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Фестиваль русского платка в ДОУ.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«Посмотрите, какой! Мой платочек расписной!»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14290"/>
            <a:ext cx="5251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педагогами»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16589844204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785926"/>
            <a:ext cx="2357454" cy="2357456"/>
          </a:xfrm>
          <a:prstGeom prst="rect">
            <a:avLst/>
          </a:prstGeom>
          <a:noFill/>
        </p:spPr>
      </p:pic>
      <p:pic>
        <p:nvPicPr>
          <p:cNvPr id="39940" name="Picture 4" descr="16589844204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5" y="1928802"/>
            <a:ext cx="1785949" cy="1785950"/>
          </a:xfrm>
          <a:prstGeom prst="rect">
            <a:avLst/>
          </a:prstGeom>
          <a:noFill/>
        </p:spPr>
      </p:pic>
      <p:pic>
        <p:nvPicPr>
          <p:cNvPr id="39942" name="Picture 6" descr="165898442048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2000240"/>
            <a:ext cx="1500196" cy="150019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85852" y="4143380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«День косоворотки»</a:t>
            </a:r>
          </a:p>
        </p:txBody>
      </p:sp>
      <p:pic>
        <p:nvPicPr>
          <p:cNvPr id="39944" name="Picture 8" descr="165779418426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4714884"/>
            <a:ext cx="1857387" cy="1857388"/>
          </a:xfrm>
          <a:prstGeom prst="rect">
            <a:avLst/>
          </a:prstGeom>
          <a:noFill/>
        </p:spPr>
      </p:pic>
      <p:pic>
        <p:nvPicPr>
          <p:cNvPr id="39946" name="Picture 10" descr="165779418431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4" y="4714884"/>
            <a:ext cx="1857388" cy="1857389"/>
          </a:xfrm>
          <a:prstGeom prst="rect">
            <a:avLst/>
          </a:prstGeom>
          <a:noFill/>
        </p:spPr>
      </p:pic>
      <p:pic>
        <p:nvPicPr>
          <p:cNvPr id="39948" name="Picture 12" descr="165779418438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43702" y="4714884"/>
            <a:ext cx="1857388" cy="1857389"/>
          </a:xfrm>
          <a:prstGeom prst="rect">
            <a:avLst/>
          </a:prstGeom>
          <a:noFill/>
        </p:spPr>
      </p:pic>
      <p:pic>
        <p:nvPicPr>
          <p:cNvPr id="39950" name="Picture 14" descr="165779418438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15206" y="285728"/>
            <a:ext cx="1333500" cy="1333501"/>
          </a:xfrm>
          <a:prstGeom prst="rect">
            <a:avLst/>
          </a:prstGeom>
          <a:noFill/>
        </p:spPr>
      </p:pic>
      <p:pic>
        <p:nvPicPr>
          <p:cNvPr id="39952" name="Picture 16" descr="i (2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142976" y="2071678"/>
            <a:ext cx="1476376" cy="14763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42976" y="5214950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2800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500042"/>
            <a:ext cx="7500990" cy="17543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ahoma" pitchFamily="34" charset="0"/>
                <a:cs typeface="Tahoma" pitchFamily="34" charset="0"/>
              </a:rPr>
              <a:t>21.11.2022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   В ноябре 2022 года в МБДОУ ПГО № 40 прошел 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ahoma" pitchFamily="34" charset="0"/>
                <a:cs typeface="Tahoma" pitchFamily="34" charset="0"/>
              </a:rPr>
              <a:t>городской  конкурс  методических пособий  «Книжка – малышка «Народные традиции».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В  конкурсе  приняли  участие  27 педагогов из детских садов № 32,34, 40, 43, 49, 51, 53, 69, 70, «СОШ п.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Зюзельский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».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Конкурс проводился с целью формирования и развития основ духовно-нравственной культуры детей посредством приобщения их к духовным ценностям, ознакомлению с историей, бытом, традициями и народными промыслами и направлен на создание условий для развития творческого потенциала педагогов дошкольных образовательных организаций.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pi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2214554"/>
            <a:ext cx="1809736" cy="1809736"/>
          </a:xfrm>
          <a:prstGeom prst="rect">
            <a:avLst/>
          </a:prstGeom>
          <a:noFill/>
        </p:spPr>
      </p:pic>
      <p:pic>
        <p:nvPicPr>
          <p:cNvPr id="1029" name="Picture 5" descr="pi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2214554"/>
            <a:ext cx="1738298" cy="1738298"/>
          </a:xfrm>
          <a:prstGeom prst="rect">
            <a:avLst/>
          </a:prstGeom>
          <a:noFill/>
        </p:spPr>
      </p:pic>
      <p:pic>
        <p:nvPicPr>
          <p:cNvPr id="1031" name="Picture 7" descr="pic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214554"/>
            <a:ext cx="1738298" cy="1738298"/>
          </a:xfrm>
          <a:prstGeom prst="rect">
            <a:avLst/>
          </a:prstGeom>
          <a:noFill/>
        </p:spPr>
      </p:pic>
      <p:pic>
        <p:nvPicPr>
          <p:cNvPr id="1035" name="Picture 11" descr="pic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2214554"/>
            <a:ext cx="1714512" cy="1714512"/>
          </a:xfrm>
          <a:prstGeom prst="rect">
            <a:avLst/>
          </a:prstGeom>
          <a:noFill/>
        </p:spPr>
      </p:pic>
      <p:pic>
        <p:nvPicPr>
          <p:cNvPr id="1037" name="Picture 13" descr="pic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4857760"/>
            <a:ext cx="1643074" cy="1643074"/>
          </a:xfrm>
          <a:prstGeom prst="rect">
            <a:avLst/>
          </a:prstGeom>
          <a:noFill/>
        </p:spPr>
      </p:pic>
      <p:pic>
        <p:nvPicPr>
          <p:cNvPr id="1039" name="Picture 15" descr="pic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4857760"/>
            <a:ext cx="1643074" cy="1643074"/>
          </a:xfrm>
          <a:prstGeom prst="rect">
            <a:avLst/>
          </a:prstGeom>
          <a:noFill/>
        </p:spPr>
      </p:pic>
      <p:pic>
        <p:nvPicPr>
          <p:cNvPr id="1041" name="Picture 17" descr="pic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857760"/>
            <a:ext cx="1785950" cy="1666860"/>
          </a:xfrm>
          <a:prstGeom prst="rect">
            <a:avLst/>
          </a:prstGeom>
          <a:noFill/>
        </p:spPr>
      </p:pic>
      <p:pic>
        <p:nvPicPr>
          <p:cNvPr id="1043" name="Picture 19" descr="pic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4857760"/>
            <a:ext cx="1643074" cy="164307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357290" y="4071942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AD0"/>
                </a:solidFill>
                <a:latin typeface="Arial" pitchFamily="34" charset="0"/>
                <a:cs typeface="Arial" pitchFamily="34" charset="0"/>
              </a:rPr>
              <a:t>Городской  конкурс  методических пособий  «Книжка – малышка «Народные традиции».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142976" y="0"/>
            <a:ext cx="3985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педагогами»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14414" y="1089898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2800" b="1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142976" y="3643314"/>
            <a:ext cx="8001024" cy="15388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7AD0"/>
                </a:solidFill>
                <a:effectLst/>
                <a:latin typeface="Arial" pitchFamily="34" charset="0"/>
                <a:cs typeface="Arial" pitchFamily="34" charset="0"/>
              </a:rPr>
              <a:t>«В единстве народов - сила России!».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ahoma" pitchFamily="34" charset="0"/>
                <a:cs typeface="Tahoma" pitchFamily="34" charset="0"/>
              </a:rPr>
              <a:t>03.11.2022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Второй день фестиваля национальных культур России «Урал – многонациональный» прошел на площадке  ЦРТ им. П.П. Бажова.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 торжественной обстановке, под звуки гимна Российской Федерации дошколята детского сада № 40 открыли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IV 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фестиваль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национальных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культур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Урал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–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многонациональный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».</a:t>
            </a:r>
            <a:endParaRPr kumimoji="0" lang="en-US" sz="1200" b="0" i="0" u="none" strike="noStrike" cap="none" normalizeH="0" baseline="0" dirty="0" smtClean="0">
              <a:ln>
                <a:noFill/>
              </a:ln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представили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 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номера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двух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номинациях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: «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Народный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танец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Вокал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».  В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фестивале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приняли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участие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ДОУ № 32,40,43,51,53,54,63,65,69,70, «СОШ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поселка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Зюзельский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».</a:t>
            </a:r>
            <a:endParaRPr kumimoji="0" lang="en-US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3" name="Picture 3" descr="pi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5500702"/>
            <a:ext cx="1357298" cy="1357298"/>
          </a:xfrm>
          <a:prstGeom prst="rect">
            <a:avLst/>
          </a:prstGeom>
          <a:noFill/>
        </p:spPr>
      </p:pic>
      <p:pic>
        <p:nvPicPr>
          <p:cNvPr id="40965" name="Picture 5" descr="pi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5214950"/>
            <a:ext cx="1357298" cy="1357298"/>
          </a:xfrm>
          <a:prstGeom prst="rect">
            <a:avLst/>
          </a:prstGeom>
          <a:noFill/>
        </p:spPr>
      </p:pic>
      <p:pic>
        <p:nvPicPr>
          <p:cNvPr id="40967" name="Picture 7" descr="pic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5500702"/>
            <a:ext cx="1357298" cy="1357298"/>
          </a:xfrm>
          <a:prstGeom prst="rect">
            <a:avLst/>
          </a:prstGeom>
          <a:noFill/>
        </p:spPr>
      </p:pic>
      <p:pic>
        <p:nvPicPr>
          <p:cNvPr id="40969" name="Picture 9" descr="pic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5143512"/>
            <a:ext cx="1381108" cy="1381108"/>
          </a:xfrm>
          <a:prstGeom prst="rect">
            <a:avLst/>
          </a:prstGeom>
          <a:noFill/>
        </p:spPr>
      </p:pic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1142976" y="0"/>
            <a:ext cx="8001024" cy="212365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«Социальное партнерство </a:t>
            </a: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7AD0"/>
                </a:solidFill>
                <a:effectLst/>
                <a:latin typeface="Arial" pitchFamily="34" charset="0"/>
                <a:cs typeface="Arial" pitchFamily="34" charset="0"/>
              </a:rPr>
              <a:t>IV Фестиваль национальных культур России «Урал – многонациональный».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ahoma" pitchFamily="34" charset="0"/>
                <a:cs typeface="Tahoma" pitchFamily="34" charset="0"/>
              </a:rPr>
              <a:t>02.11.2022 г.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cs typeface="Tahoma" pitchFamily="34" charset="0"/>
              </a:rPr>
              <a:t>Идея и организация    городского фестиваля принадлежит  нашему детскому саду.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cs typeface="Tahoma" pitchFamily="34" charset="0"/>
              </a:rPr>
              <a:t>В первом дне фестиваля (на площадке детского сада по адресу: микрорайон Центральный, 6) приняли участие  дошкольные образовательные учреждения  Полевского городского округа № 28,32,40,43,49,51,53,63,69,70.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cs typeface="Tahoma" pitchFamily="34" charset="0"/>
              </a:rPr>
              <a:t>Главная цель мероприятия: духовно-нравственное воспитание подрастающего поколения, формирование атмосферы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cs typeface="Tahoma" pitchFamily="34" charset="0"/>
              </a:rPr>
              <a:t>национального взаимопонимания,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cs typeface="Tahoma" pitchFamily="34" charset="0"/>
              </a:rPr>
              <a:t>сотрудничества и толерантности, возрождение и поддержка народных традиций.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2" name="Picture 12" descr="pic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2143116"/>
            <a:ext cx="1452546" cy="1452546"/>
          </a:xfrm>
          <a:prstGeom prst="rect">
            <a:avLst/>
          </a:prstGeom>
          <a:noFill/>
        </p:spPr>
      </p:pic>
      <p:pic>
        <p:nvPicPr>
          <p:cNvPr id="40974" name="Picture 14" descr="pic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2143116"/>
            <a:ext cx="1452546" cy="1452546"/>
          </a:xfrm>
          <a:prstGeom prst="rect">
            <a:avLst/>
          </a:prstGeom>
          <a:noFill/>
        </p:spPr>
      </p:pic>
      <p:pic>
        <p:nvPicPr>
          <p:cNvPr id="40976" name="Picture 16" descr="pic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143116"/>
            <a:ext cx="1500198" cy="1500198"/>
          </a:xfrm>
          <a:prstGeom prst="rect">
            <a:avLst/>
          </a:prstGeom>
          <a:noFill/>
        </p:spPr>
      </p:pic>
      <p:pic>
        <p:nvPicPr>
          <p:cNvPr id="40978" name="Picture 18" descr="https://news-service.uralschool.ru/upload/org365/t166738/images/big/CST1eEi51jtAlq7Mov6V166738782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2143116"/>
            <a:ext cx="3071802" cy="15359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0567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f2.ppt-online.org/files2/slide/o/olKNC13WFmB90HIRxfyGSeijAw8nOYcD6Xk2qhLZE5/slide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07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142852"/>
            <a:ext cx="26124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714356"/>
            <a:ext cx="621510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Старинная мудрость напоминает нам: «Человек, не знающий своего прошлого, не знает ничего». Без знаний своих корней, традиций своего народа, нельзя воспитать полноценного  человека, любящего своих родителей, свой дом, свою страну, с уважением относящегося к  другим народам.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Исследования в области дошкольной педагогики и психологии свидетельствуют о том, что именно в дошкольном возрасте закладываются  базисные  основы личности. 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Воспитание патриотических чувств на современном этапе развития общества обязывают ДОУ развивать  познавательный интерес, любовь к Родине, к её историко-культурному наследию.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ПРООбразование\Фото к презентации\Фото\16788607341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499071"/>
            <a:ext cx="3143272" cy="23589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0862" y="2928934"/>
            <a:ext cx="2553138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0395" y="4286256"/>
            <a:ext cx="2513605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357298"/>
            <a:ext cx="2489566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183734" y="2677500"/>
            <a:ext cx="2411834" cy="1073392"/>
            <a:chOff x="144020" y="1924860"/>
            <a:chExt cx="2645697" cy="1036891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44020" y="1924860"/>
              <a:ext cx="2645697" cy="1036891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692142"/>
                <a:satOff val="34835"/>
                <a:lumOff val="7549"/>
                <a:alphaOff val="0"/>
              </a:schemeClr>
            </a:fillRef>
            <a:effectRef idx="1">
              <a:schemeClr val="accent5">
                <a:hueOff val="-8692142"/>
                <a:satOff val="34835"/>
                <a:lumOff val="754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194637" y="1975477"/>
              <a:ext cx="2429247" cy="9356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solidFill>
                    <a:srgbClr val="4F81BD">
                      <a:lumMod val="7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Выпуск семейных газет и плакатов.</a:t>
              </a:r>
              <a:endParaRPr lang="ru-RU" b="1" dirty="0">
                <a:solidFill>
                  <a:srgbClr val="4F81B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15142" y="4283180"/>
            <a:ext cx="2468895" cy="1011949"/>
            <a:chOff x="266153" y="3065927"/>
            <a:chExt cx="2285021" cy="795925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88039" y="3065927"/>
              <a:ext cx="2263135" cy="795925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1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66153" y="3104781"/>
              <a:ext cx="2063402" cy="7182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rgbClr val="4F81BD">
                      <a:lumMod val="7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Совместные походы и экскурсии.</a:t>
              </a:r>
              <a:endParaRPr lang="ru-RU" sz="1600" b="1" dirty="0">
                <a:solidFill>
                  <a:srgbClr val="4F81B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277991" y="5513663"/>
            <a:ext cx="2520469" cy="943467"/>
            <a:chOff x="922338" y="5479256"/>
            <a:chExt cx="2326587" cy="943467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922338" y="5479256"/>
              <a:ext cx="2326587" cy="943467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208672"/>
                <a:satOff val="24882"/>
                <a:lumOff val="5392"/>
                <a:alphaOff val="0"/>
              </a:schemeClr>
            </a:fillRef>
            <a:effectRef idx="1">
              <a:schemeClr val="accent5">
                <a:hueOff val="-6208672"/>
                <a:satOff val="24882"/>
                <a:lumOff val="539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968394" y="5525312"/>
              <a:ext cx="2234475" cy="8513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solidFill>
                    <a:srgbClr val="4F81BD">
                      <a:lumMod val="7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Совместные фотовыставки.</a:t>
              </a:r>
              <a:endParaRPr lang="ru-RU" b="1" dirty="0">
                <a:solidFill>
                  <a:srgbClr val="4F81B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3043" y="5513663"/>
            <a:ext cx="2795314" cy="1063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2786058"/>
            <a:ext cx="2354694" cy="1196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6267695" y="1214422"/>
            <a:ext cx="2876305" cy="1094157"/>
          </a:xfrm>
          <a:prstGeom prst="roundRect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4F81BD"/>
                </a:solidFill>
              </a:rPr>
              <a:t>Информационные</a:t>
            </a:r>
          </a:p>
          <a:p>
            <a:pPr algn="ctr"/>
            <a:r>
              <a:rPr lang="ru-RU" b="1" dirty="0" smtClean="0">
                <a:solidFill>
                  <a:srgbClr val="4F81BD"/>
                </a:solidFill>
              </a:rPr>
              <a:t>(стенды, буклеты, брошюры, листовки для родителей )</a:t>
            </a:r>
            <a:endParaRPr lang="ru-RU" b="1" dirty="0">
              <a:solidFill>
                <a:srgbClr val="4F81BD"/>
              </a:solidFill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8044" y="210512"/>
            <a:ext cx="3090862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Стрелка вверх 27"/>
          <p:cNvSpPr/>
          <p:nvPr/>
        </p:nvSpPr>
        <p:spPr>
          <a:xfrm flipH="1">
            <a:off x="4500562" y="1571612"/>
            <a:ext cx="515500" cy="8572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верх 28"/>
          <p:cNvSpPr/>
          <p:nvPr/>
        </p:nvSpPr>
        <p:spPr>
          <a:xfrm rot="19548580" flipH="1">
            <a:off x="3227477" y="1726315"/>
            <a:ext cx="515500" cy="7125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5400000" flipH="1">
            <a:off x="6100200" y="3115246"/>
            <a:ext cx="51550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верх 30"/>
          <p:cNvSpPr/>
          <p:nvPr/>
        </p:nvSpPr>
        <p:spPr>
          <a:xfrm rot="16200000" flipH="1">
            <a:off x="2885490" y="3115246"/>
            <a:ext cx="51550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верх 31"/>
          <p:cNvSpPr/>
          <p:nvPr/>
        </p:nvSpPr>
        <p:spPr>
          <a:xfrm rot="13306768" flipH="1">
            <a:off x="3171242" y="4258254"/>
            <a:ext cx="51550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верх 32"/>
          <p:cNvSpPr/>
          <p:nvPr/>
        </p:nvSpPr>
        <p:spPr>
          <a:xfrm rot="11431345" flipH="1">
            <a:off x="4244376" y="4581472"/>
            <a:ext cx="51550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верх 33"/>
          <p:cNvSpPr/>
          <p:nvPr/>
        </p:nvSpPr>
        <p:spPr>
          <a:xfrm rot="9172971" flipH="1">
            <a:off x="5277982" y="4507354"/>
            <a:ext cx="51550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верх 34"/>
          <p:cNvSpPr/>
          <p:nvPr/>
        </p:nvSpPr>
        <p:spPr>
          <a:xfrm rot="8200344" flipH="1">
            <a:off x="6032726" y="4222886"/>
            <a:ext cx="51550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верх 35"/>
          <p:cNvSpPr/>
          <p:nvPr/>
        </p:nvSpPr>
        <p:spPr>
          <a:xfrm rot="3206445" flipH="1">
            <a:off x="5826260" y="1848533"/>
            <a:ext cx="51550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214290"/>
            <a:ext cx="4465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Взаимодействие с родителями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642918"/>
            <a:ext cx="75724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ea typeface="Times New Roman"/>
              </a:rPr>
              <a:t>Реализация данного направления работы в полной мере стала возможна при тесном </a:t>
            </a:r>
            <a:r>
              <a:rPr lang="ru-RU" b="1" i="1" dirty="0" smtClean="0">
                <a:ea typeface="Times New Roman"/>
              </a:rPr>
              <a:t>взаимодействии детского сада и семьи</a:t>
            </a:r>
            <a:r>
              <a:rPr lang="ru-RU" i="1" dirty="0" smtClean="0">
                <a:ea typeface="Times New Roman"/>
              </a:rPr>
              <a:t>. Обе стороны при этом направляли свои усилия на познание возможностей развития каждого ребенка, создания благоприятных условий. Совместные мероприятия способствовали установлению доверительных отношений с родителями, что оказывало положительное влияние на состояние педагогического процесса. </a:t>
            </a:r>
            <a:endParaRPr lang="ru-RU" dirty="0"/>
          </a:p>
        </p:txBody>
      </p:sp>
      <p:pic>
        <p:nvPicPr>
          <p:cNvPr id="4098" name="Picture 2" descr="C:\Users\User\Desktop\ПРООбразование\Фото к презентации\Фото\16787936631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714620"/>
            <a:ext cx="1795015" cy="2400856"/>
          </a:xfrm>
          <a:prstGeom prst="rect">
            <a:avLst/>
          </a:prstGeom>
          <a:noFill/>
        </p:spPr>
      </p:pic>
      <p:pic>
        <p:nvPicPr>
          <p:cNvPr id="4099" name="Picture 3" descr="C:\Users\User\Desktop\ПРООбразование\Фото к презентации\Фото\16787936631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2714620"/>
            <a:ext cx="1785950" cy="238873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143504" y="2714620"/>
            <a:ext cx="18573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 – е место в городском конкурсе «Кухня народов России»!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4357694"/>
            <a:ext cx="1714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Выставка поделок «Моя мама рукодельница»</a:t>
            </a:r>
            <a:endParaRPr lang="ru-RU" dirty="0"/>
          </a:p>
        </p:txBody>
      </p:sp>
      <p:pic>
        <p:nvPicPr>
          <p:cNvPr id="4101" name="Picture 5" descr="pic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4857760"/>
            <a:ext cx="1666860" cy="1666860"/>
          </a:xfrm>
          <a:prstGeom prst="rect">
            <a:avLst/>
          </a:prstGeom>
          <a:noFill/>
        </p:spPr>
      </p:pic>
      <p:pic>
        <p:nvPicPr>
          <p:cNvPr id="4103" name="Picture 7" descr="pic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2857496"/>
            <a:ext cx="1643074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14414" y="0"/>
            <a:ext cx="7786742" cy="74003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Times New Roman"/>
                <a:cs typeface="+mj-cs"/>
              </a:rPr>
              <a:t>Содержание работы с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Times New Roman"/>
                <a:cs typeface="+mj-cs"/>
              </a:rPr>
              <a:t>родителями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Times New Roman"/>
                <a:cs typeface="+mj-cs"/>
              </a:rPr>
              <a:t> реализовались через разнообразные формы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635022"/>
              </p:ext>
            </p:extLst>
          </p:nvPr>
        </p:nvGraphicFramePr>
        <p:xfrm>
          <a:off x="1214415" y="1000108"/>
          <a:ext cx="7572426" cy="4907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24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4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4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2734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 какой целью</a:t>
                      </a:r>
                      <a:r>
                        <a:rPr lang="ru-RU" sz="1600" b="1" i="1" spc="-1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используется</a:t>
                      </a:r>
                      <a:r>
                        <a:rPr lang="ru-RU" sz="1600" b="1" i="1" spc="-2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эта форма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spc="-1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Формы проведения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015">
                <a:tc>
                  <a:txBody>
                    <a:bodyPr/>
                    <a:lstStyle/>
                    <a:p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Информационно-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аналитические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spc="-2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Выявление</a:t>
                      </a:r>
                      <a:r>
                        <a:rPr lang="ru-RU" sz="1600" spc="-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интересов,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потребностей,</a:t>
                      </a:r>
                      <a:r>
                        <a:rPr lang="ru-RU" sz="1600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запросов</a:t>
                      </a:r>
                      <a:r>
                        <a:rPr lang="ru-RU" sz="1600" spc="-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родителей, уровня их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педагогической</a:t>
                      </a:r>
                      <a:r>
                        <a:rPr lang="ru-RU" sz="1600" spc="-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грамотности.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spc="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Проведение анкетирования</a:t>
                      </a:r>
                      <a:r>
                        <a:rPr lang="ru-RU" sz="1600" spc="1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и</a:t>
                      </a:r>
                      <a:r>
                        <a:rPr lang="ru-RU" sz="1600" spc="-1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опросов.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6576">
                <a:tc>
                  <a:txBody>
                    <a:bodyPr/>
                    <a:lstStyle/>
                    <a:p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Досуговые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spc="-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Установление эмоционального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контакта между</a:t>
                      </a:r>
                      <a:r>
                        <a:rPr lang="ru-RU" sz="1600" spc="-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педагогами, родителями,</a:t>
                      </a:r>
                      <a:r>
                        <a:rPr lang="ru-RU" sz="1600" spc="-2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детьми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Совместные досуги,</a:t>
                      </a:r>
                      <a:r>
                        <a:rPr lang="ru-RU" sz="1600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праздники,</a:t>
                      </a:r>
                      <a:r>
                        <a:rPr lang="ru-RU" sz="1600" spc="1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развлечения, участие родителей и детей в</a:t>
                      </a:r>
                      <a:r>
                        <a:rPr lang="ru-RU" sz="1600" spc="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конкурсах и выставках изделий народного</a:t>
                      </a:r>
                      <a:r>
                        <a:rPr lang="ru-RU" sz="1600" spc="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рукоделия</a:t>
                      </a:r>
                      <a:r>
                        <a:rPr lang="ru-RU" sz="1600" spc="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, игрушек, открыток.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Привлечение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к </a:t>
                      </a:r>
                      <a:r>
                        <a:rPr lang="ru-RU" sz="1600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изготовлению</a:t>
                      </a:r>
                      <a:r>
                        <a:rPr lang="ru-RU" sz="1600" spc="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атрибутов к играм и</a:t>
                      </a:r>
                      <a:r>
                        <a:rPr lang="ru-RU" sz="1600" spc="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элементов русского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народного костюма.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9218" name="Picture 2" descr="C:\Users\User\Desktop\ПРООбразование\Фото к презентации\Фото\16787936630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4214818"/>
            <a:ext cx="4832176" cy="2228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28" y="928670"/>
            <a:ext cx="2011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Народные  танцы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119017"/>
              </p:ext>
            </p:extLst>
          </p:nvPr>
        </p:nvGraphicFramePr>
        <p:xfrm>
          <a:off x="1285853" y="571480"/>
          <a:ext cx="7411291" cy="520833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116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1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8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49475">
                <a:tc>
                  <a:txBody>
                    <a:bodyPr/>
                    <a:lstStyle/>
                    <a:p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Познавательные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Ознакомление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родителей с</a:t>
                      </a:r>
                      <a:r>
                        <a:rPr lang="ru-RU" sz="160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-1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русской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-1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народной</a:t>
                      </a:r>
                      <a:r>
                        <a:rPr lang="ru-RU" sz="1600" spc="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культурой, </a:t>
                      </a:r>
                      <a:r>
                        <a:rPr lang="ru-RU" sz="1600" spc="-2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обрядами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русского</a:t>
                      </a:r>
                      <a:r>
                        <a:rPr lang="ru-RU" sz="1600" spc="1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народа.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Формирование у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родителей</a:t>
                      </a:r>
                      <a:r>
                        <a:rPr lang="ru-RU" sz="1600" spc="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-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практических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spc="-2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навыков.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Проведение</a:t>
                      </a:r>
                      <a:r>
                        <a:rPr lang="ru-RU" sz="1600" spc="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родительского</a:t>
                      </a:r>
                      <a:r>
                        <a:rPr lang="ru-RU" sz="160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собрания по теме</a:t>
                      </a:r>
                      <a:r>
                        <a:rPr lang="ru-RU" sz="1600" spc="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«Роль семьи в приобщении</a:t>
                      </a:r>
                      <a:r>
                        <a:rPr lang="ru-RU" sz="1600" spc="5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детей к русской народной культуре</a:t>
                      </a:r>
                      <a:r>
                        <a:rPr lang="ru-RU" sz="1600" spc="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», консультации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нетрадицион-ной</a:t>
                      </a:r>
                      <a:r>
                        <a:rPr lang="ru-RU" sz="160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spc="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форме, игры с</a:t>
                      </a:r>
                      <a:r>
                        <a:rPr lang="ru-RU" sz="1600" spc="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-2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фольк-лорным</a:t>
                      </a:r>
                      <a:r>
                        <a:rPr lang="ru-RU" sz="1600" spc="-2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содержанием,</a:t>
                      </a:r>
                      <a:r>
                        <a:rPr lang="ru-RU" sz="1600" spc="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тематическая  библиотека для</a:t>
                      </a:r>
                      <a:r>
                        <a:rPr lang="ru-RU" sz="160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родителей, папки-</a:t>
                      </a:r>
                      <a:r>
                        <a:rPr lang="ru-RU" sz="1600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передвижки.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465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Наглядно -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информационные: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информационно-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ознакомительные;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информационно-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просветительские.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spc="-1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Ознакомление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родителей с</a:t>
                      </a:r>
                      <a:r>
                        <a:rPr lang="ru-RU" sz="160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-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работой в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spc="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группе, с</a:t>
                      </a:r>
                      <a:r>
                        <a:rPr lang="ru-RU" sz="1600" spc="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-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преподнесением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материала в</a:t>
                      </a:r>
                      <a:r>
                        <a:rPr lang="ru-RU" sz="160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зависимости от</a:t>
                      </a:r>
                      <a:r>
                        <a:rPr lang="ru-RU" sz="1600" spc="2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возраста детей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Организация открытых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spc="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просмотров занятий и</a:t>
                      </a:r>
                      <a:r>
                        <a:rPr lang="ru-RU" sz="1600" spc="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других видов</a:t>
                      </a:r>
                      <a:r>
                        <a:rPr lang="ru-RU" sz="1600" spc="0" baseline="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деятельности.</a:t>
                      </a:r>
                      <a: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dirty="0" smtClean="0">
                          <a:solidFill>
                            <a:srgbClr val="555555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spc="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Выпуск газет,</a:t>
                      </a:r>
                      <a:r>
                        <a:rPr lang="ru-RU" sz="1600" spc="2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обновление материалов </a:t>
                      </a:r>
                      <a:r>
                        <a:rPr lang="ru-RU" sz="1600" spc="2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 родительском уголке,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организация мини -</a:t>
                      </a:r>
                      <a:r>
                        <a:rPr lang="ru-RU" sz="1600" spc="1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библиотеки по </a:t>
                      </a:r>
                      <a:r>
                        <a:rPr lang="ru-RU" sz="1600" spc="2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народному творчеству,</a:t>
                      </a:r>
                      <a:r>
                        <a:rPr lang="ru-RU" sz="1600" spc="2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с</a:t>
                      </a:r>
                      <a:r>
                        <a:rPr lang="ru-RU" sz="1600" spc="25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оздание альбомов.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242" name="Picture 2" descr="C:\Users\User\Desktop\ПРООбразование\Фото к презентации\Фото\16787936631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4929198"/>
            <a:ext cx="928694" cy="1651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42976" y="0"/>
            <a:ext cx="771530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b="1" dirty="0" smtClean="0"/>
              <a:t>Городская образовательная выставка «Шаг в будущее» - 2023г.</a:t>
            </a:r>
            <a:endParaRPr lang="ru-RU" sz="2800" b="1" dirty="0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1142976" y="214290"/>
            <a:ext cx="80010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«Социальное партнерство»</a:t>
            </a:r>
          </a:p>
        </p:txBody>
      </p:sp>
      <p:pic>
        <p:nvPicPr>
          <p:cNvPr id="3074" name="Picture 2" descr="C:\Users\User\Desktop\ПРООбразование\Фото к презентации\Фото\16787936627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1643050"/>
            <a:ext cx="3143229" cy="2357422"/>
          </a:xfrm>
          <a:prstGeom prst="rect">
            <a:avLst/>
          </a:prstGeom>
          <a:noFill/>
        </p:spPr>
      </p:pic>
      <p:pic>
        <p:nvPicPr>
          <p:cNvPr id="3075" name="Picture 3" descr="C:\Users\User\Desktop\ПРООбразование\Фото к презентации\Фото\16787936627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4214818"/>
            <a:ext cx="3143229" cy="2357422"/>
          </a:xfrm>
          <a:prstGeom prst="rect">
            <a:avLst/>
          </a:prstGeom>
          <a:noFill/>
        </p:spPr>
      </p:pic>
      <p:pic>
        <p:nvPicPr>
          <p:cNvPr id="3076" name="Picture 4" descr="C:\Users\User\Desktop\ПРООбразование\Фото к презентации\Фото\16787936627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571612"/>
            <a:ext cx="3143229" cy="2357422"/>
          </a:xfrm>
          <a:prstGeom prst="rect">
            <a:avLst/>
          </a:prstGeom>
          <a:noFill/>
        </p:spPr>
      </p:pic>
      <p:pic>
        <p:nvPicPr>
          <p:cNvPr id="3078" name="Picture 6" descr="C:\Users\User\Desktop\ПРООбразование\Фото к презентации\Фото\167879366278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143380"/>
            <a:ext cx="3286116" cy="2464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14414" y="1089898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2800" b="1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214414" y="642918"/>
            <a:ext cx="7715272" cy="280076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7AD0"/>
                </a:solidFill>
                <a:effectLst/>
                <a:latin typeface="Arial" pitchFamily="34" charset="0"/>
                <a:cs typeface="Arial" pitchFamily="34" charset="0"/>
              </a:rPr>
              <a:t>Богата земля российская разнообразными народными промыслами.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ahoma" pitchFamily="34" charset="0"/>
                <a:cs typeface="Tahoma" pitchFamily="34" charset="0"/>
              </a:rPr>
              <a:t>15.08.2022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500"/>
                </a:solidFill>
                <a:effectLst/>
                <a:latin typeface="Times New Roman" pitchFamily="18" charset="0"/>
                <a:cs typeface="Times New Roman" pitchFamily="18" charset="0"/>
              </a:rPr>
              <a:t>«Мудрость народного творчества» - так называется конкурс, объединивший  взрослых и детей из множества городов России. Мероприятие было организовано на известном сайте о прикладном творчестве «Страна мастеров»,  идейным вдохновителем Татьяной Николаевной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500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Просняковой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500"/>
                </a:solidFill>
                <a:effectLst/>
                <a:latin typeface="Times New Roman" pitchFamily="18" charset="0"/>
                <a:cs typeface="Times New Roman" pitchFamily="18" charset="0"/>
              </a:rPr>
              <a:t>. А  очный финал конкурса проходил на земле уральской, в старейшем и самобытном городе Верхотурье.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500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Воспитателям  МБДОУ № 40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500"/>
                </a:solidFill>
                <a:effectLst/>
                <a:latin typeface="Times New Roman" pitchFamily="18" charset="0"/>
                <a:cs typeface="Times New Roman" pitchFamily="18" charset="0"/>
              </a:rPr>
              <a:t>Асотовой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500"/>
                </a:solidFill>
                <a:effectLst/>
                <a:latin typeface="Times New Roman" pitchFamily="18" charset="0"/>
                <a:cs typeface="Times New Roman" pitchFamily="18" charset="0"/>
              </a:rPr>
              <a:t> Л.С. и Пивоваровой О.В. посчастливилось стать участниками этого масштабного мероприятия. Получив призовые места за выполненные работы по теме народных промыслов, педагоги – мастерицы получили приглашение на финальную выставку.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500"/>
                </a:solidFill>
                <a:effectLst/>
                <a:latin typeface="Times New Roman" pitchFamily="18" charset="0"/>
                <a:cs typeface="Times New Roman" pitchFamily="18" charset="0"/>
              </a:rPr>
              <a:t>5 августа в верхотурском Доме народных художественных промыслов и ремесел состоялось открытие конкурса - выставки "Мудрость народного творчества». Всероссийская выставка проводимая Страной мастеров - это настоящий фестиваль творческих идей!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14290"/>
            <a:ext cx="4497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«Социальное партнерство»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Picture 3" descr="16603014384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943" y="3664675"/>
            <a:ext cx="1905207" cy="1905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917" name="Picture 5" descr="166030143847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4051" y="3641057"/>
            <a:ext cx="1928825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919" name="Picture 7" descr="16603014385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248" y="3675917"/>
            <a:ext cx="1928825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14414" y="1089898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500042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Дошколята - участники фестиваля "Радуга талантов», «Звени, Уральская частушка».</a:t>
            </a:r>
          </a:p>
        </p:txBody>
      </p:sp>
      <p:pic>
        <p:nvPicPr>
          <p:cNvPr id="44034" name="Picture 2" descr="pi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200" y="2685859"/>
            <a:ext cx="2214578" cy="2214578"/>
          </a:xfrm>
          <a:prstGeom prst="rect">
            <a:avLst/>
          </a:prstGeom>
          <a:noFill/>
        </p:spPr>
      </p:pic>
      <p:pic>
        <p:nvPicPr>
          <p:cNvPr id="44036" name="Picture 4" descr="pi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3643314"/>
            <a:ext cx="2881306" cy="288130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42976" y="214290"/>
            <a:ext cx="4497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«Социальное партнерство»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pic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4842" y="2500322"/>
            <a:ext cx="2285984" cy="2285984"/>
          </a:xfrm>
          <a:prstGeom prst="rect">
            <a:avLst/>
          </a:prstGeom>
          <a:noFill/>
        </p:spPr>
      </p:pic>
      <p:pic>
        <p:nvPicPr>
          <p:cNvPr id="10242" name="Picture 2" descr="pic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881232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2186" y="-225"/>
            <a:ext cx="925252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214290"/>
            <a:ext cx="6404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Посещение краеведческого музея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028934"/>
            <a:ext cx="2030630" cy="15229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1028934"/>
            <a:ext cx="2052279" cy="15392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7903" y="1641709"/>
            <a:ext cx="2642190" cy="19816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994" y="2706203"/>
            <a:ext cx="2381922" cy="17864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2512" y="2863844"/>
            <a:ext cx="2171733" cy="1628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9008" y="4096823"/>
            <a:ext cx="2584145" cy="19381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4909946"/>
            <a:ext cx="2123728" cy="159279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8780" y="4981364"/>
            <a:ext cx="2137223" cy="1521378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971600" y="-47524"/>
            <a:ext cx="4497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«Социальное партнерство»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715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16632"/>
            <a:ext cx="70356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педагогов в выставках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ЦРТ им.  П.П. Бажова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КЭК «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Бажовский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4501" y="2532153"/>
            <a:ext cx="2405113" cy="20037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079" y="4771018"/>
            <a:ext cx="2065742" cy="19004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6751" y="251325"/>
            <a:ext cx="1415173" cy="20015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701" y="2407478"/>
            <a:ext cx="1155767" cy="16359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4236066"/>
            <a:ext cx="1952324" cy="25083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743891"/>
            <a:ext cx="1135137" cy="20196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7057" y="4814597"/>
            <a:ext cx="2595611" cy="1926431"/>
          </a:xfrm>
          <a:prstGeom prst="rect">
            <a:avLst/>
          </a:prstGeom>
        </p:spPr>
      </p:pic>
      <p:pic>
        <p:nvPicPr>
          <p:cNvPr id="12" name="Рисунок 11" descr="FBH5jctMvyM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15184" y="1818852"/>
            <a:ext cx="2932034" cy="269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3800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14414" y="1089898"/>
            <a:ext cx="771530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детей к истокам  русской народной  культуры нужно с раннего детства. 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«погружения» ребенка в культуру в дошкольном возрасте помогает ребенку познать самого себя, гордиться своей страной, осознавая ценность, а главное, необходимость своей жизни не только для самого себя, но и общества в целом. 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данная система работы позволяет формировать у детей дошкольного возраста знания о наследии русского народа.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2800" b="1" dirty="0"/>
          </a:p>
        </p:txBody>
      </p:sp>
      <p:pic>
        <p:nvPicPr>
          <p:cNvPr id="5122" name="Picture 2" descr="C:\Users\User\Desktop\ПРООбразование\Фото к презентации\Фото\16787936628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3571876"/>
            <a:ext cx="4357718" cy="290741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6488668"/>
            <a:ext cx="395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Фольклорный ансамбль «Кудерышки»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07474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Новизна опыта заключается в ознакомлении с историей национальной культуры в условиях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ФГОС ДО.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7604" y="806727"/>
            <a:ext cx="8064896" cy="374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6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построение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взаимосвязанной системы работы с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детьми,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участниками образовательного процесса. Это разработка система планирования, включающая в себя занятия игрового и познавательного характера, объединенные единой тематикой, реализуемой задачей, последовательно, что определяет их целостное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восприятие;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6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широко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используются современные технологии нового поколения, которые способствует как развитию личности ребенка в целом, так и способствует формированию интереса детей к игре, расширяет представления об окружающей действительности, воспитывает моральные качества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личности;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6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развивающей предметно – пространственной среды, обеспечивающей погружение ребенка в социально-культурный опыт народа: мини-музей «Народные традиции», мини - музей  «Изба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методического инструментария: картотека фольклорно- тематических занятий, народных праздников, банк дидактических материалов по ознакомлению с историей русского народа.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8" y="116632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28" y="92867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142976" y="571480"/>
            <a:ext cx="7389464" cy="4525963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ru-RU" sz="2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</a:t>
            </a:r>
            <a:r>
              <a:rPr lang="ru-RU" sz="2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деятельность по приобщению детей к истокам русской народной культуры дала свои положительные результаты</a:t>
            </a:r>
            <a:r>
              <a:rPr lang="ru-RU" sz="25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5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Выработана система взаимодействия со всеми участниками образовательного процесса. 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Сделана подборка научно - методической литературы, наглядно – дидактических пособий.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Создано методическое обеспечение (методическая копилка) для организации образовательной деятельности с детьми по приобщению к истокам русской народной культуры. 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 и апробированы конспекты НОД, театральных постановок, тематические проекты по темам: «Русская изба», «Русский народный костюм», «Русская матрешка», «Русские народные музыкальные инструменты».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Приведена в соответствие развивающая предметно – пространственная среда группы:  созданы  фольклорные уголки, сменяющиеся мини – музеи: «Музей кукол», «Народные промыслы», «Русский народный костюм»;  оформлены уголки патриотического воспитания,  фотоальбомы: «Родной свой край люби и знай», «Наш дом – Россия».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Изготовлены  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«Русская изба», «Русские народные игры», «Путешествие в страну русских народных музыкальных инструментов», «Русский народный костюм», «Русская матрешка», «Народные промыслы России», «Фольклор для малышей».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Приобретены   аудио -  видеотека по приобщению детей к русской народной культуре; подготовлены презентации.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Сделан подбор музыкальных народных инструментов,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Собраны  художественные образцы народно-декоративного творчества.  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 мини – музей  комната «Горница».</a:t>
            </a:r>
            <a:endParaRPr kumimoji="0" lang="ru-RU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8" descr="i (1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4589477"/>
            <a:ext cx="2268522" cy="2268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3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1026120"/>
              </p:ext>
            </p:extLst>
          </p:nvPr>
        </p:nvGraphicFramePr>
        <p:xfrm>
          <a:off x="1395636" y="1370094"/>
          <a:ext cx="5427737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778704866"/>
              </p:ext>
            </p:extLst>
          </p:nvPr>
        </p:nvGraphicFramePr>
        <p:xfrm>
          <a:off x="1403648" y="4077072"/>
          <a:ext cx="5419725" cy="2663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59632" y="323166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мониторинговых исследований 2021-2022 и 2022-2023 учебные годы: 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472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28" y="92867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142976" y="571480"/>
            <a:ext cx="7389464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58847"/>
            <a:ext cx="774950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dirty="0">
                <a:latin typeface="Times New Roman" panose="02020603050405020304" pitchFamily="18" charset="0"/>
              </a:rPr>
              <a:t>Таким образом, углубленная, комплексная, систематизированная работа по приобщению детей к истокам русской народной культуры имеет положительные результаты: у детей расширились знания о многообразии народных праздников и традиций; сформировались первые представления о культуре своего народа; обогатился словарный запас народным фольклором – дети знают </a:t>
            </a:r>
            <a:r>
              <a:rPr lang="ru-RU" dirty="0" err="1">
                <a:latin typeface="Times New Roman" panose="02020603050405020304" pitchFamily="18" charset="0"/>
              </a:rPr>
              <a:t>потешки</a:t>
            </a:r>
            <a:r>
              <a:rPr lang="ru-RU" dirty="0">
                <a:latin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</a:rPr>
              <a:t>заклички</a:t>
            </a:r>
            <a:r>
              <a:rPr lang="ru-RU" dirty="0">
                <a:latin typeface="Times New Roman" panose="02020603050405020304" pitchFamily="18" charset="0"/>
              </a:rPr>
              <a:t>, пословицы и поговорки, народные сказки и песни; у детей стали более развиты двигательные навыки, чему способствовали подвижные игры, пляски, хороводы; также у детей закрепились представления о морально-нравственных ценностях: доброте, правде, красоте, трудолюбии, храбрости и отваге; стали более развиты коммуникативные навыки: уважительное отношение к взрослым, сверстникам и малышам. Повысилась педагогическая компетентность родителей в вопросах воспитания у детей культуры семейных традиций.</a:t>
            </a:r>
            <a:endParaRPr lang="ru-RU" dirty="0">
              <a:effectLst/>
            </a:endParaRPr>
          </a:p>
        </p:txBody>
      </p:sp>
      <p:pic>
        <p:nvPicPr>
          <p:cNvPr id="9" name="Picture 2" descr="C:\Users\User\Downloads\IMG-20230316-WA00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8108" y="4441043"/>
            <a:ext cx="2999199" cy="2250807"/>
          </a:xfrm>
          <a:prstGeom prst="rect">
            <a:avLst/>
          </a:prstGeom>
          <a:noFill/>
        </p:spPr>
      </p:pic>
      <p:pic>
        <p:nvPicPr>
          <p:cNvPr id="10" name="Picture 4" descr="i (1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6585" y="5031794"/>
            <a:ext cx="1660055" cy="1660056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1018" y="4793378"/>
            <a:ext cx="2231232" cy="167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345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AutoShape 4" descr="https://catherineasquithgallery.com/uploads/posts/2021-02/1613464926_50-p-fon-dlya-prezentatsii-v-narodnom-stile-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catherineasquithgallery.com/uploads/posts/2021-02/1613464926_50-p-fon-dlya-prezentatsii-v-narodnom-stile-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catherineasquithgallery.com/uploads/posts/2021-02/1613464926_50-p-fon-dlya-prezentatsii-v-narodnom-stile-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AutoShape 10" descr="https://catherineasquithgallery.com/uploads/posts/2021-02/1613464926_50-p-fon-dlya-prezentatsii-v-narodnom-stile-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2" name="AutoShape 12" descr="https://kartinkin.net/pics/uploads/posts/2022-08/thumbs/1660695724_34-kartinkin-net-p-fon-dlya-prezentatsii-v-russkom-stile-kras-3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4" name="AutoShape 14" descr="https://kartinkin.net/pics/uploads/posts/2022-08/thumbs/1660695724_34-kartinkin-net-p-fon-dlya-prezentatsii-v-russkom-stile-kras-3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6" name="AutoShape 16" descr="https://top-fon.com/uploads/posts/2023-01/1674689581_top-fon-com-p-foni-dlya-prezentatsii-po-narodnoi-kulture-1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8" name="Picture 18" descr="https://walldeco.ua/img/gallery/50/thumbs/thumb_l_73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1000" y="0"/>
            <a:ext cx="9525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27584" y="130840"/>
            <a:ext cx="76786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Цель: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дошкольного возраста (3-7 лет) базиса культуры на основе ознакомления с бытом и жизнью родного народа, его характером, присущими ему нравственными ценностями, традициями, особенностями культуры. 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331169"/>
            <a:ext cx="757242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Задачи: </a:t>
            </a:r>
          </a:p>
          <a:p>
            <a:r>
              <a:rPr lang="ru-RU" b="1" dirty="0" smtClean="0"/>
              <a:t> - выстроить   в ДОУ систему работы по приобщению дошкольников к истокам русской народной культуры;</a:t>
            </a:r>
          </a:p>
          <a:p>
            <a:r>
              <a:rPr lang="ru-RU" b="1" dirty="0" smtClean="0"/>
              <a:t> - создать развивающую предметно-  пространственную среду  в группах, способствующую приобщению детей к народной культуре;</a:t>
            </a:r>
          </a:p>
          <a:p>
            <a:r>
              <a:rPr lang="ru-RU" b="1" dirty="0" smtClean="0"/>
              <a:t>- познакомить детей с элементами материальной культуры, включающей в себя знакомство с жилищем, орудиями труда, предметами быта, одеждой; </a:t>
            </a:r>
          </a:p>
          <a:p>
            <a:r>
              <a:rPr lang="ru-RU" b="1" dirty="0" smtClean="0"/>
              <a:t>- познакомить детей с народными обычаями, обрядами, праздниками, народным творчеством, искусством;  развивать познавательную активность, самостоятельность, творчество;</a:t>
            </a:r>
          </a:p>
          <a:p>
            <a:r>
              <a:rPr lang="ru-RU" b="1" dirty="0" smtClean="0"/>
              <a:t>- воспитывать чувство уважения к предкам, гордость за Родину, бережное отношение к  экспонатам мини-музея;</a:t>
            </a:r>
          </a:p>
          <a:p>
            <a:r>
              <a:rPr lang="ru-RU" b="1" dirty="0" smtClean="0"/>
              <a:t>- привлечь родителей к активному взаимодействию по приобщению детей к народной культуре, к созданию музея, расширить представления родителей об истории и традициях русского народа.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825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3983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670361"/>
            <a:ext cx="7848872" cy="4694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Культурологический принцип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приоритетности регионального культурного наследия </a:t>
            </a:r>
            <a:endParaRPr lang="ru-RU" sz="1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опоры на эмоционально-чувственную сферу ребёнка </a:t>
            </a:r>
            <a:endParaRPr lang="ru-RU" sz="1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непрерывности и преемственности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системности и последовательности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от простого к сложному, чтобы знания детей накапливались постепенно, с усложнением  изучаемых тем.  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 комплексного и интегративного подхода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— использование различный видов и форм взаимодействия с детьми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доступности –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предлагаемая информация адаптирована к восприятию дошкольников,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удаётся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сделать так, чтобы предмет, оказавшись в руках ребёнка, стал действительно ценным, значимым для него.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наглядности и занимательности –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образовательный материал должен вызывать у детей интерес и эмоциональный отклик.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научности и достоверности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содержание сведений, предлагаемых дошкольникам, должно быт основано на научных фактах, личном опыте и чувственных ощущений детей.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6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наглядности и занимательности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образовательный материал должен вызывать у детей интерес и эмоциональный отклик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6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исторической последовательности обобщающих факторов.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6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комплексного и интегративного подхода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использование различный видов и форм взаимодействия с детьми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тесного сотрудничества педагогов и родителей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349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top-fon.com/uploads/posts/2023-01/1674658791_top-fon-com-p-fon-dlya-prezentatsii-dukhovno-nravstvenno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top-fon.com/uploads/posts/2023-01/1674658791_top-fon-com-p-fon-dlya-prezentatsii-dukhovno-nravstvenno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top-fon.com/uploads/posts/2023-01/1674829519_top-fon-com-p-fon-dlya-prezentatsii-druzhba-narodov-8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phonoteka.org/uploads/posts/2022-02/1645142186_29-phonoteka-org-p-fon-dlya-prezentatsii-po-narodnomu-tvorche-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AutoShape 10" descr="https://phonoteka.org/uploads/posts/2022-02/1645142186_29-phonoteka-org-p-fon-dlya-prezentatsii-po-narodnomu-tvorche-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0" name="AutoShape 12" descr="https://catherineasquithgallery.com/uploads/posts/2021-03/1614805097_178-p-fon-dlya-prezentatsii-detskii-sad-1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100142" y="274638"/>
            <a:ext cx="7586658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Условия эффективного приобщения детей к истокам русской народной культуры.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071538" y="1714488"/>
            <a:ext cx="7586658" cy="47102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Для эффективного приобщения детей к истокам народной  культуры нужно работать по следующим направлениям: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Окружение ребёнка предметами национального характера. Это поможет детям понять, что они - часть великого русского народа.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Использование фольклора во всех его проявлениях (сказки, песенки, пословицы, поговорки, хороводы и т.д.), т.к. именно он вмещает в себя все ценности родного языка.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Народные праздники и традиции.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Ознакомление детей с народной декоративной росписью, увлечение их национальным изобразительным искусством.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Знакомство с народными играми.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родным краем.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C:\Users\User\Desktop\ПРООбразование\Фото к презентации\Фото\16787936630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775723"/>
            <a:ext cx="2616023" cy="1962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214290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 – пространственная среда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1428736"/>
            <a:ext cx="7193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Организация мини – музеев на группах «Народные традиции», «Изба».</a:t>
            </a:r>
            <a:endParaRPr lang="ru-RU" dirty="0"/>
          </a:p>
        </p:txBody>
      </p:sp>
      <p:pic>
        <p:nvPicPr>
          <p:cNvPr id="45058" name="Picture 2" descr="C:\Users\User\Desktop\ПРООбразование\Фото к презентации\16787820695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4643446"/>
            <a:ext cx="976311" cy="1952622"/>
          </a:xfrm>
          <a:prstGeom prst="rect">
            <a:avLst/>
          </a:prstGeom>
          <a:noFill/>
        </p:spPr>
      </p:pic>
      <p:pic>
        <p:nvPicPr>
          <p:cNvPr id="45059" name="Picture 3" descr="C:\Users\User\Desktop\ПРООбразование\Фото к презентации\16787820695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48" y="4643446"/>
            <a:ext cx="976311" cy="1952622"/>
          </a:xfrm>
          <a:prstGeom prst="rect">
            <a:avLst/>
          </a:prstGeom>
          <a:noFill/>
        </p:spPr>
      </p:pic>
      <p:pic>
        <p:nvPicPr>
          <p:cNvPr id="45060" name="Picture 4" descr="C:\Users\User\Desktop\ПРООбразование\Фото к презентации\16787820694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4714884"/>
            <a:ext cx="952489" cy="1904978"/>
          </a:xfrm>
          <a:prstGeom prst="rect">
            <a:avLst/>
          </a:prstGeom>
          <a:noFill/>
        </p:spPr>
      </p:pic>
      <p:pic>
        <p:nvPicPr>
          <p:cNvPr id="45061" name="Picture 5" descr="C:\Users\User\Desktop\ПРООбразование\Фото к презентации\16787820694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3214686"/>
            <a:ext cx="1762104" cy="1023928"/>
          </a:xfrm>
          <a:prstGeom prst="rect">
            <a:avLst/>
          </a:prstGeom>
          <a:noFill/>
        </p:spPr>
      </p:pic>
      <p:pic>
        <p:nvPicPr>
          <p:cNvPr id="45062" name="Picture 6" descr="C:\Users\User\Desktop\ПРООбразование\Фото к презентации\167878206928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643446"/>
            <a:ext cx="988209" cy="1976418"/>
          </a:xfrm>
          <a:prstGeom prst="rect">
            <a:avLst/>
          </a:prstGeom>
          <a:noFill/>
        </p:spPr>
      </p:pic>
      <p:pic>
        <p:nvPicPr>
          <p:cNvPr id="45063" name="Picture 7" descr="C:\Users\User\Desktop\ПРООбразование\Фото к презентации\167878206922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2000240"/>
            <a:ext cx="1809746" cy="904873"/>
          </a:xfrm>
          <a:prstGeom prst="rect">
            <a:avLst/>
          </a:prstGeom>
          <a:noFill/>
        </p:spPr>
      </p:pic>
      <p:pic>
        <p:nvPicPr>
          <p:cNvPr id="45064" name="Picture 8" descr="C:\Users\User\Desktop\ПРООбразование\Фото к презентации\167878206919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714884"/>
            <a:ext cx="952490" cy="1904980"/>
          </a:xfrm>
          <a:prstGeom prst="rect">
            <a:avLst/>
          </a:prstGeom>
          <a:noFill/>
        </p:spPr>
      </p:pic>
      <p:pic>
        <p:nvPicPr>
          <p:cNvPr id="45065" name="Picture 9" descr="C:\Users\User\Desktop\ПРООбразование\Фото к презентации\167878206917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4714884"/>
            <a:ext cx="952490" cy="1904980"/>
          </a:xfrm>
          <a:prstGeom prst="rect">
            <a:avLst/>
          </a:prstGeom>
          <a:noFill/>
        </p:spPr>
      </p:pic>
      <p:pic>
        <p:nvPicPr>
          <p:cNvPr id="45066" name="Picture 10" descr="C:\Users\User\Desktop\ПРООбразование\Фото к презентации\1678782068861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000240"/>
            <a:ext cx="1809746" cy="904873"/>
          </a:xfrm>
          <a:prstGeom prst="rect">
            <a:avLst/>
          </a:prstGeom>
          <a:noFill/>
        </p:spPr>
      </p:pic>
      <p:pic>
        <p:nvPicPr>
          <p:cNvPr id="45067" name="Picture 11" descr="C:\Users\User\Desktop\ПРООбразование\Фото к презентации\1678782068670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14290"/>
            <a:ext cx="1666870" cy="833435"/>
          </a:xfrm>
          <a:prstGeom prst="rect">
            <a:avLst/>
          </a:prstGeom>
          <a:noFill/>
        </p:spPr>
      </p:pic>
      <p:pic>
        <p:nvPicPr>
          <p:cNvPr id="45068" name="Picture 12" descr="C:\Users\User\Desktop\ПРООбразование\Фото к презентации\1678782068526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1928802"/>
            <a:ext cx="1857388" cy="1000132"/>
          </a:xfrm>
          <a:prstGeom prst="rect">
            <a:avLst/>
          </a:prstGeom>
          <a:noFill/>
        </p:spPr>
      </p:pic>
      <p:pic>
        <p:nvPicPr>
          <p:cNvPr id="45069" name="Picture 13" descr="C:\Users\User\Desktop\ПРООбразование\Фото к презентации\1678782068392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928802"/>
            <a:ext cx="1262063" cy="2524126"/>
          </a:xfrm>
          <a:prstGeom prst="rect">
            <a:avLst/>
          </a:prstGeom>
          <a:noFill/>
        </p:spPr>
      </p:pic>
      <p:pic>
        <p:nvPicPr>
          <p:cNvPr id="45070" name="Picture 14" descr="C:\Users\User\Desktop\ПРООбразование\Фото к презентации\1678782068000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3214686"/>
            <a:ext cx="2024060" cy="1012030"/>
          </a:xfrm>
          <a:prstGeom prst="rect">
            <a:avLst/>
          </a:prstGeom>
          <a:noFill/>
        </p:spPr>
      </p:pic>
      <p:pic>
        <p:nvPicPr>
          <p:cNvPr id="45071" name="Picture 15" descr="C:\Users\User\Desktop\ПРООбразование\Фото к презентации\1678782068108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214686"/>
            <a:ext cx="1809746" cy="976311"/>
          </a:xfrm>
          <a:prstGeom prst="rect">
            <a:avLst/>
          </a:prstGeom>
          <a:noFill/>
        </p:spPr>
      </p:pic>
      <p:pic>
        <p:nvPicPr>
          <p:cNvPr id="45072" name="Picture 16" descr="C:\Users\User\Desktop\ПРООбразование\Фото к презентации\1678782067863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4643446"/>
            <a:ext cx="1012030" cy="1952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s://klike.net/uploads/posts/2022-11/1668832481_3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Методы и приёмы работы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000100" y="785794"/>
            <a:ext cx="7515220" cy="4853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Использование фольклора.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Чтение художественной литературы.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Использование русских народных песен и танцев, игр.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Использование  народных костюмов в праздниках и самостоятельной деятельности.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Изготовление и применение игрушек и изделий народных промыслов.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Представление кукольного театра.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Разыгрывание сценок и эпизодов сказок.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Рассказ о народных обычаях и традициях.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Рассматривание иллюстраций о русском быте.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Беседы, вопросы, разъяснения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34135" y="89972"/>
            <a:ext cx="3599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«Работа с  детьми»</a:t>
            </a:r>
          </a:p>
        </p:txBody>
      </p:sp>
      <p:pic>
        <p:nvPicPr>
          <p:cNvPr id="6" name="Picture 3" descr="C:\Users\User\Desktop\ПРООбразование\Фото к презентации\Фото\16787936630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7338" y="4149080"/>
            <a:ext cx="2349462" cy="2502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1819</TotalTime>
  <Words>2026</Words>
  <Application>Microsoft Office PowerPoint</Application>
  <PresentationFormat>Экран (4:3)</PresentationFormat>
  <Paragraphs>240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9" baseType="lpstr">
      <vt:lpstr>Arial</vt:lpstr>
      <vt:lpstr>Calibri</vt:lpstr>
      <vt:lpstr>Symbol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Александр</cp:lastModifiedBy>
  <cp:revision>45</cp:revision>
  <dcterms:created xsi:type="dcterms:W3CDTF">2023-03-13T06:44:02Z</dcterms:created>
  <dcterms:modified xsi:type="dcterms:W3CDTF">2023-04-03T16:06:46Z</dcterms:modified>
</cp:coreProperties>
</file>