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7" r:id="rId2"/>
    <p:sldId id="256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  <a:srgbClr val="800000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8" d="100"/>
          <a:sy n="98" d="100"/>
        </p:scale>
        <p:origin x="27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A0FA8-2EE5-4016-91F7-39C7DC4A6F04}" type="datetimeFigureOut">
              <a:rPr lang="en-US" smtClean="0"/>
              <a:t>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FF9F7-953F-4FFD-922E-A347707475B7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026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A0FA8-2EE5-4016-91F7-39C7DC4A6F04}" type="datetimeFigureOut">
              <a:rPr lang="en-US" smtClean="0"/>
              <a:t>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FF9F7-953F-4FFD-922E-A34770747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02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A0FA8-2EE5-4016-91F7-39C7DC4A6F04}" type="datetimeFigureOut">
              <a:rPr lang="en-US" smtClean="0"/>
              <a:t>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FF9F7-953F-4FFD-922E-A34770747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919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A0FA8-2EE5-4016-91F7-39C7DC4A6F04}" type="datetimeFigureOut">
              <a:rPr lang="en-US" smtClean="0"/>
              <a:t>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FF9F7-953F-4FFD-922E-A34770747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040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A0FA8-2EE5-4016-91F7-39C7DC4A6F04}" type="datetimeFigureOut">
              <a:rPr lang="en-US" smtClean="0"/>
              <a:t>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FF9F7-953F-4FFD-922E-A347707475B7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2476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A0FA8-2EE5-4016-91F7-39C7DC4A6F04}" type="datetimeFigureOut">
              <a:rPr lang="en-US" smtClean="0"/>
              <a:t>2/8/2023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FF9F7-953F-4FFD-922E-A34770747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332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A0FA8-2EE5-4016-91F7-39C7DC4A6F04}" type="datetimeFigureOut">
              <a:rPr lang="en-US" smtClean="0"/>
              <a:t>2/8/2023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FF9F7-953F-4FFD-922E-A34770747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298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A0FA8-2EE5-4016-91F7-39C7DC4A6F04}" type="datetimeFigureOut">
              <a:rPr lang="en-US" smtClean="0"/>
              <a:t>2/8/2023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FF9F7-953F-4FFD-922E-A34770747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238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A0FA8-2EE5-4016-91F7-39C7DC4A6F04}" type="datetimeFigureOut">
              <a:rPr lang="en-US" smtClean="0"/>
              <a:t>2/8/2023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FF9F7-953F-4FFD-922E-A34770747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693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17FA0FA8-2EE5-4016-91F7-39C7DC4A6F04}" type="datetimeFigureOut">
              <a:rPr lang="en-US" smtClean="0"/>
              <a:t>2/8/2023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3FFF9F7-953F-4FFD-922E-A34770747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265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A0FA8-2EE5-4016-91F7-39C7DC4A6F04}" type="datetimeFigureOut">
              <a:rPr lang="en-US" smtClean="0"/>
              <a:t>2/8/2023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FF9F7-953F-4FFD-922E-A34770747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046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7FA0FA8-2EE5-4016-91F7-39C7DC4A6F04}" type="datetimeFigureOut">
              <a:rPr lang="en-US" smtClean="0"/>
              <a:t>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C3FFF9F7-953F-4FFD-922E-A347707475B7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6300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8094"/>
            <a:ext cx="9144000" cy="6926094"/>
          </a:xfrm>
        </p:spPr>
      </p:pic>
      <p:sp>
        <p:nvSpPr>
          <p:cNvPr id="5" name="Прямоугольник 4"/>
          <p:cNvSpPr/>
          <p:nvPr/>
        </p:nvSpPr>
        <p:spPr>
          <a:xfrm>
            <a:off x="1746114" y="2415170"/>
            <a:ext cx="583173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4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Ребенок с ОВЗ. </a:t>
            </a:r>
            <a:r>
              <a:rPr lang="en-US" sz="4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</a:t>
            </a:r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Как </a:t>
            </a:r>
            <a:r>
              <a:rPr lang="ru-RU" sz="4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 ним взаимодействовать?</a:t>
            </a:r>
            <a:endParaRPr lang="en-US" sz="4800" b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82511" y="5933872"/>
            <a:ext cx="2908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Подготовила: </a:t>
            </a:r>
            <a:r>
              <a:rPr lang="ru-RU" dirty="0" err="1" smtClean="0"/>
              <a:t>Байкина</a:t>
            </a:r>
            <a:r>
              <a:rPr lang="ru-RU" dirty="0" smtClean="0"/>
              <a:t> Л.В.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597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" y="-18289"/>
            <a:ext cx="9144000" cy="6876289"/>
          </a:xfrm>
        </p:spPr>
      </p:pic>
      <p:sp>
        <p:nvSpPr>
          <p:cNvPr id="7" name="TextBox 6"/>
          <p:cNvSpPr txBox="1"/>
          <p:nvPr/>
        </p:nvSpPr>
        <p:spPr>
          <a:xfrm>
            <a:off x="252919" y="365126"/>
            <a:ext cx="8262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9320" y="80552"/>
            <a:ext cx="901754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3600" b="1" dirty="0" smtClean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абота </a:t>
            </a:r>
            <a:r>
              <a:rPr lang="ru-RU" sz="3600" b="1" dirty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3600" b="1" dirty="0" smtClean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родителями</a:t>
            </a:r>
          </a:p>
          <a:p>
            <a:pPr algn="ctr"/>
            <a:endParaRPr lang="ru-RU" sz="3600" b="1" dirty="0">
              <a:solidFill>
                <a:srgbClr val="99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800" dirty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Консультирование – дифференцированный подход к каждой семье, </a:t>
            </a:r>
            <a:r>
              <a:rPr lang="ru-RU" sz="2800" dirty="0" smtClean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имеющей </a:t>
            </a:r>
            <a:r>
              <a:rPr lang="ru-RU" sz="2800" i="1" dirty="0" smtClean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i="1" dirty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особого</a:t>
            </a:r>
            <a:r>
              <a:rPr lang="ru-RU" sz="2800" i="1" dirty="0" smtClean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800" dirty="0" smtClean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</a:t>
            </a:r>
            <a:r>
              <a:rPr lang="ru-RU" sz="2800" dirty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800" dirty="0" smtClean="0">
              <a:solidFill>
                <a:srgbClr val="99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800" dirty="0" smtClean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Дни </a:t>
            </a:r>
            <a:r>
              <a:rPr lang="ru-RU" sz="2800" dirty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открытых дверей – </a:t>
            </a:r>
            <a:r>
              <a:rPr lang="ru-RU" sz="2800" dirty="0" smtClean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</a:t>
            </a:r>
            <a:r>
              <a:rPr lang="en-US" sz="2800" i="1" dirty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посещают </a:t>
            </a:r>
            <a:r>
              <a:rPr lang="ru-RU" sz="2800" dirty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группу, вместе с ребенком, наблюдают за работой специалистов. </a:t>
            </a:r>
            <a:endParaRPr lang="ru-RU" sz="2800" dirty="0" smtClean="0">
              <a:solidFill>
                <a:srgbClr val="99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800" dirty="0" smtClean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Семинары-практикумы </a:t>
            </a:r>
            <a:r>
              <a:rPr lang="ru-RU" sz="2800" dirty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где </a:t>
            </a:r>
            <a:r>
              <a:rPr lang="ru-RU" sz="2800" dirty="0" smtClean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</a:t>
            </a:r>
            <a:r>
              <a:rPr lang="ru-RU" sz="2800" i="1" dirty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знакомятся </a:t>
            </a:r>
            <a:r>
              <a:rPr lang="ru-RU" sz="2800" dirty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литературой, играми, учатся применять полученные знания на практике. </a:t>
            </a:r>
            <a:endParaRPr lang="ru-RU" sz="2800" dirty="0" smtClean="0">
              <a:solidFill>
                <a:srgbClr val="99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800" dirty="0" smtClean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</a:t>
            </a:r>
            <a:r>
              <a:rPr lang="ru-RU" sz="2800" dirty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совместных </a:t>
            </a:r>
            <a:r>
              <a:rPr lang="ru-RU" sz="2800" dirty="0" smtClean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праздников.</a:t>
            </a:r>
            <a:endParaRPr lang="en-US" sz="2800" dirty="0">
              <a:solidFill>
                <a:srgbClr val="99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2800" b="1" dirty="0">
              <a:solidFill>
                <a:srgbClr val="99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6394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8094"/>
            <a:ext cx="9144000" cy="6926094"/>
          </a:xfrm>
        </p:spPr>
      </p:pic>
      <p:sp>
        <p:nvSpPr>
          <p:cNvPr id="3" name="TextBox 2"/>
          <p:cNvSpPr txBox="1"/>
          <p:nvPr/>
        </p:nvSpPr>
        <p:spPr>
          <a:xfrm>
            <a:off x="651753" y="3015574"/>
            <a:ext cx="80058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en-US" sz="4800" b="1" dirty="0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934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167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8289"/>
            <a:ext cx="9144000" cy="6876289"/>
          </a:xfrm>
        </p:spPr>
      </p:pic>
      <p:sp>
        <p:nvSpPr>
          <p:cNvPr id="7" name="TextBox 6"/>
          <p:cNvSpPr txBox="1"/>
          <p:nvPr/>
        </p:nvSpPr>
        <p:spPr>
          <a:xfrm>
            <a:off x="252919" y="365126"/>
            <a:ext cx="8262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5927" y="11183"/>
            <a:ext cx="788670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ети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ограниченными возможностями здоровья подразделяют на группы: </a:t>
            </a:r>
          </a:p>
          <a:p>
            <a:endParaRPr lang="ru-RU" sz="12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с нарушениями слуха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800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с нарушениями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зрения;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с нарушениями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речи;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с нарушениями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опорно-двигательного аппарата;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с нарушениями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интеллекта;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с нарушениями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выраженными расстройствами эмоционально-волевой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сферы;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с нарушениями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задержкой и комплексными нарушениями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развития;</a:t>
            </a:r>
            <a:endParaRPr lang="en-US" sz="28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2770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70128"/>
          </a:xfrm>
        </p:spPr>
      </p:pic>
      <p:sp>
        <p:nvSpPr>
          <p:cNvPr id="7" name="TextBox 6"/>
          <p:cNvSpPr txBox="1"/>
          <p:nvPr/>
        </p:nvSpPr>
        <p:spPr>
          <a:xfrm>
            <a:off x="1400783" y="593387"/>
            <a:ext cx="6624536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изучения 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</a:t>
            </a:r>
            <a:endParaRPr lang="en-US" sz="32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еседа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родителями;</a:t>
            </a:r>
            <a:endParaRPr lang="en-US" sz="28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зучение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медицинской карты ребенка;</a:t>
            </a:r>
            <a:endParaRPr lang="en-US" sz="28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бследование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физического развития;</a:t>
            </a:r>
            <a:endParaRPr lang="en-US" sz="28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бследование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психического развития: характеристика детских видов деятельности и познавательных психических процессов, речи.</a:t>
            </a:r>
            <a:endParaRPr lang="en-US" sz="28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3720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8289"/>
            <a:ext cx="9144000" cy="6876289"/>
          </a:xfrm>
        </p:spPr>
      </p:pic>
      <p:sp>
        <p:nvSpPr>
          <p:cNvPr id="7" name="TextBox 6"/>
          <p:cNvSpPr txBox="1"/>
          <p:nvPr/>
        </p:nvSpPr>
        <p:spPr>
          <a:xfrm>
            <a:off x="252919" y="365126"/>
            <a:ext cx="8262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7822" y="11183"/>
            <a:ext cx="9066178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</a:t>
            </a:r>
            <a:r>
              <a:rPr lang="ru-RU" sz="3200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музыкального руководителя</a:t>
            </a:r>
            <a:endParaRPr lang="en-US" sz="3200" b="1" dirty="0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детьми с ОВЗ включает в себя: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3200" dirty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 музыкальное и эстетическое воспитание детей; </a:t>
            </a:r>
            <a:endParaRPr lang="ru-RU" sz="3200" dirty="0" smtClean="0">
              <a:solidFill>
                <a:srgbClr val="99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3200" dirty="0" smtClean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Учитывает </a:t>
            </a:r>
            <a:r>
              <a:rPr lang="ru-RU" sz="3200" dirty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психологическое, речевое и физическое развитие детей при подбор материала для занятий; </a:t>
            </a:r>
            <a:endParaRPr lang="ru-RU" sz="3200" dirty="0" smtClean="0">
              <a:solidFill>
                <a:srgbClr val="99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3200" dirty="0" smtClean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Использует </a:t>
            </a:r>
            <a:r>
              <a:rPr lang="ru-RU" sz="3200" dirty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занятиях элементы музыкотерапии и др.</a:t>
            </a:r>
            <a:endParaRPr lang="en-US" sz="3200" dirty="0">
              <a:solidFill>
                <a:srgbClr val="99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ru-RU" sz="3200" b="1" dirty="0" smtClean="0">
              <a:solidFill>
                <a:srgbClr val="99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sz="3600" dirty="0">
              <a:solidFill>
                <a:srgbClr val="99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Font typeface="Wingdings" panose="05000000000000000000" pitchFamily="2" charset="2"/>
              <a:buChar char="§"/>
            </a:pPr>
            <a:endParaRPr lang="ru-RU" sz="2400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3630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8289"/>
            <a:ext cx="9144000" cy="6876289"/>
          </a:xfrm>
        </p:spPr>
      </p:pic>
      <p:sp>
        <p:nvSpPr>
          <p:cNvPr id="7" name="TextBox 6"/>
          <p:cNvSpPr txBox="1"/>
          <p:nvPr/>
        </p:nvSpPr>
        <p:spPr>
          <a:xfrm>
            <a:off x="252919" y="365126"/>
            <a:ext cx="8262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7822" y="11183"/>
            <a:ext cx="9066178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</a:t>
            </a:r>
            <a:r>
              <a:rPr lang="ru-RU" sz="3200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инструктор </a:t>
            </a:r>
            <a:r>
              <a:rPr lang="ru-RU" sz="3200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физической культуре</a:t>
            </a:r>
            <a:r>
              <a:rPr lang="ru-RU" sz="32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детьми с ОВЗ включает в себя: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3600" dirty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 укрепление здоровья детей; </a:t>
            </a:r>
            <a:endParaRPr lang="ru-RU" sz="3600" dirty="0" smtClean="0">
              <a:solidFill>
                <a:srgbClr val="99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ru-RU" sz="3600" dirty="0" smtClean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Совершенствует </a:t>
            </a:r>
            <a:r>
              <a:rPr lang="ru-RU" sz="3600" dirty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психомоторные способности </a:t>
            </a:r>
            <a:r>
              <a:rPr lang="ru-RU" sz="3600" dirty="0" smtClean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дошкольников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3600" dirty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применяет </a:t>
            </a:r>
            <a:r>
              <a:rPr lang="ru-RU" sz="3600" dirty="0" err="1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здоровьесберегающие</a:t>
            </a:r>
            <a:r>
              <a:rPr lang="ru-RU" sz="3600" dirty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технологии</a:t>
            </a:r>
            <a:endParaRPr lang="en-US" sz="3600" dirty="0">
              <a:solidFill>
                <a:srgbClr val="99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Font typeface="Wingdings" panose="05000000000000000000" pitchFamily="2" charset="2"/>
              <a:buChar char="§"/>
            </a:pPr>
            <a:endParaRPr lang="ru-RU" sz="2400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0844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8289"/>
            <a:ext cx="9144000" cy="6876289"/>
          </a:xfrm>
        </p:spPr>
      </p:pic>
      <p:sp>
        <p:nvSpPr>
          <p:cNvPr id="7" name="TextBox 6"/>
          <p:cNvSpPr txBox="1"/>
          <p:nvPr/>
        </p:nvSpPr>
        <p:spPr>
          <a:xfrm>
            <a:off x="252919" y="365126"/>
            <a:ext cx="8262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7822" y="11183"/>
            <a:ext cx="9066178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</a:t>
            </a:r>
            <a:r>
              <a:rPr lang="ru-RU" sz="3200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воспитателя с детьми с ОВЗ включает в себя: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обстановки эмоционального благополучия детей;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навыков самообслуживания;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общей, мелкой  моторики детей;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Закрепление речевых навыков;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развивающей среды;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навыков социализации;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занятий по изобразительной деятельности, конструирование;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индивидуальной работы по заданиям и с учетом рекомендаций специалистов;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здоровье сберегающих технологий;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3600" dirty="0">
              <a:solidFill>
                <a:srgbClr val="CC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5965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8289"/>
            <a:ext cx="9144000" cy="6876289"/>
          </a:xfrm>
        </p:spPr>
      </p:pic>
      <p:sp>
        <p:nvSpPr>
          <p:cNvPr id="7" name="TextBox 6"/>
          <p:cNvSpPr txBox="1"/>
          <p:nvPr/>
        </p:nvSpPr>
        <p:spPr>
          <a:xfrm>
            <a:off x="252919" y="365126"/>
            <a:ext cx="8262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7822" y="11183"/>
            <a:ext cx="9066178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</a:t>
            </a:r>
            <a:r>
              <a:rPr lang="ru-RU" sz="3200" b="1" dirty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медицинского персонала:</a:t>
            </a:r>
            <a:endParaRPr lang="en-US" sz="3200" b="1" dirty="0">
              <a:solidFill>
                <a:srgbClr val="99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детьми с ОВЗ включает в себя:</a:t>
            </a:r>
          </a:p>
          <a:p>
            <a:endParaRPr lang="ru-RU" sz="3200" b="1" dirty="0" smtClean="0">
              <a:solidFill>
                <a:srgbClr val="99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800" dirty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dirty="0" smtClean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роводит </a:t>
            </a:r>
            <a:r>
              <a:rPr lang="ru-RU" sz="2800" dirty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лечебно-профилактические и оздоровительные мероприятия; </a:t>
            </a:r>
            <a:endParaRPr lang="ru-RU" sz="2800" dirty="0" smtClean="0">
              <a:solidFill>
                <a:srgbClr val="99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800" dirty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dirty="0" smtClean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существляет </a:t>
            </a:r>
            <a:r>
              <a:rPr lang="ru-RU" sz="2800" dirty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за состоянием здоровья детей посредством регулярных осмотров, за соблюдением требований санитарно-эпидемиологических норм.</a:t>
            </a:r>
            <a:endParaRPr lang="en-US" sz="2800" dirty="0">
              <a:solidFill>
                <a:srgbClr val="99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sz="3600" dirty="0">
              <a:solidFill>
                <a:srgbClr val="99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99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8289"/>
            <a:ext cx="9144000" cy="6876289"/>
          </a:xfrm>
        </p:spPr>
      </p:pic>
      <p:sp>
        <p:nvSpPr>
          <p:cNvPr id="7" name="TextBox 6"/>
          <p:cNvSpPr txBox="1"/>
          <p:nvPr/>
        </p:nvSpPr>
        <p:spPr>
          <a:xfrm>
            <a:off x="252919" y="365126"/>
            <a:ext cx="8262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7822" y="11183"/>
            <a:ext cx="9066178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000" b="1" dirty="0" smtClean="0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4000" b="1" dirty="0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Адаптация </a:t>
            </a:r>
            <a:r>
              <a:rPr lang="ru-RU" sz="40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 это </a:t>
            </a:r>
            <a:r>
              <a:rPr lang="ru-RU" sz="4000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часть приспособительных реакций ребенка, который может испытывать трудности при вхождении в интеграционное пространство </a:t>
            </a:r>
            <a:endParaRPr lang="en-US" sz="4000" b="1" dirty="0" smtClean="0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4000" b="1" dirty="0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3600" b="1" dirty="0" smtClean="0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3600" b="1" dirty="0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1408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278</TotalTime>
  <Words>344</Words>
  <Application>Microsoft Office PowerPoint</Application>
  <PresentationFormat>Экран (4:3)</PresentationFormat>
  <Paragraphs>58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Calibri</vt:lpstr>
      <vt:lpstr>Calibri Light</vt:lpstr>
      <vt:lpstr>Times New Roman</vt:lpstr>
      <vt:lpstr>Wingdings</vt:lpstr>
      <vt:lpstr>Ретро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u1</dc:creator>
  <cp:lastModifiedBy>u1</cp:lastModifiedBy>
  <cp:revision>17</cp:revision>
  <dcterms:created xsi:type="dcterms:W3CDTF">2023-02-03T07:49:20Z</dcterms:created>
  <dcterms:modified xsi:type="dcterms:W3CDTF">2023-02-08T04:47:18Z</dcterms:modified>
</cp:coreProperties>
</file>