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7" r:id="rId3"/>
    <p:sldId id="268" r:id="rId4"/>
    <p:sldId id="257" r:id="rId5"/>
    <p:sldId id="258" r:id="rId6"/>
    <p:sldId id="259" r:id="rId7"/>
    <p:sldId id="270" r:id="rId8"/>
    <p:sldId id="271" r:id="rId9"/>
    <p:sldId id="272" r:id="rId10"/>
    <p:sldId id="262" r:id="rId11"/>
    <p:sldId id="260" r:id="rId12"/>
    <p:sldId id="261" r:id="rId13"/>
    <p:sldId id="26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3B6A9-FCA0-4CC0-9FE6-6BEFA8D626FE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A1F52-1AC2-4DB7-8829-2378F13DE9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4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1F52-1AC2-4DB7-8829-2378F13DE92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42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0BB2435-9948-412C-ACE5-C654C5AFBB9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EA27A7-52AD-4E16-8E24-7999E9C98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strport.ru/sites/default/files/6_907.jpg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21.png"/><Relationship Id="rId4" Type="http://schemas.microsoft.com/office/2007/relationships/hdphoto" Target="../media/hdphoto8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834371" cy="255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713655" y="1729421"/>
            <a:ext cx="5648623" cy="1006910"/>
          </a:xfrm>
        </p:spPr>
        <p:txBody>
          <a:bodyPr/>
          <a:lstStyle/>
          <a:p>
            <a:r>
              <a:rPr lang="ru-RU" sz="4800" dirty="0" smtClean="0"/>
              <a:t>ЭЛЕКТРОДЫ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661248"/>
            <a:ext cx="5112568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403" l="0" r="99580">
                        <a14:foregroundMark x1="16387" y1="14696" x2="16387" y2="14696"/>
                        <a14:foregroundMark x1="38655" y1="7987" x2="38655" y2="7987"/>
                        <a14:foregroundMark x1="66807" y1="5431" x2="66807" y2="5431"/>
                        <a14:foregroundMark x1="89076" y1="17572" x2="89076" y2="17572"/>
                        <a14:foregroundMark x1="96218" y1="31949" x2="96218" y2="31949"/>
                        <a14:foregroundMark x1="94958" y1="50799" x2="94958" y2="50799"/>
                        <a14:foregroundMark x1="3782" y1="73802" x2="3782" y2="73802"/>
                        <a14:foregroundMark x1="1681" y1="81470" x2="1681" y2="81470"/>
                        <a14:foregroundMark x1="8403" y1="90735" x2="8403" y2="907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9742" y="764704"/>
            <a:ext cx="1447800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68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568952" cy="548640"/>
          </a:xfrm>
        </p:spPr>
        <p:txBody>
          <a:bodyPr/>
          <a:lstStyle/>
          <a:p>
            <a:r>
              <a:rPr lang="ru-RU" sz="2600" dirty="0" smtClean="0"/>
              <a:t>тип </a:t>
            </a:r>
            <a:r>
              <a:rPr lang="ru-RU" sz="2600" dirty="0"/>
              <a:t>покрытия стержневой проволоки электрода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•	</a:t>
            </a:r>
            <a:r>
              <a:rPr lang="ru-RU" sz="2000" dirty="0"/>
              <a:t>основные электроды. Этот вид представлен наиболее популярной моделью УОНИ </a:t>
            </a:r>
            <a:r>
              <a:rPr lang="ru-RU" sz="2000" dirty="0" smtClean="0"/>
              <a:t>13/55</a:t>
            </a:r>
            <a:r>
              <a:rPr lang="ru-RU" sz="2000" dirty="0"/>
              <a:t>.  </a:t>
            </a:r>
            <a:endParaRPr lang="ru-RU" sz="2000" dirty="0" smtClean="0"/>
          </a:p>
          <a:p>
            <a:r>
              <a:rPr lang="ru-RU" sz="2000" dirty="0" smtClean="0"/>
              <a:t>Достоинства:  высококачественные сварные швы, прочность </a:t>
            </a:r>
            <a:r>
              <a:rPr lang="ru-RU" sz="2000" dirty="0"/>
              <a:t>и </a:t>
            </a:r>
            <a:r>
              <a:rPr lang="ru-RU" sz="2000" dirty="0" smtClean="0"/>
              <a:t>устойчивость </a:t>
            </a:r>
            <a:r>
              <a:rPr lang="ru-RU" sz="2000" dirty="0"/>
              <a:t>к образованию кристаллизационных трещин.  </a:t>
            </a:r>
            <a:r>
              <a:rPr lang="ru-RU" sz="2000" dirty="0" smtClean="0"/>
              <a:t>подходят </a:t>
            </a:r>
            <a:r>
              <a:rPr lang="ru-RU" sz="2000" dirty="0"/>
              <a:t>для создания ответственных швов </a:t>
            </a:r>
            <a:r>
              <a:rPr lang="ru-RU" sz="2000" dirty="0" smtClean="0"/>
              <a:t>в </a:t>
            </a:r>
            <a:r>
              <a:rPr lang="ru-RU" sz="2000" dirty="0"/>
              <a:t>суровых </a:t>
            </a:r>
            <a:r>
              <a:rPr lang="ru-RU" sz="2000" dirty="0" smtClean="0"/>
              <a:t>условиях эксплуатации. </a:t>
            </a:r>
          </a:p>
          <a:p>
            <a:r>
              <a:rPr lang="ru-RU" sz="2000" dirty="0" smtClean="0"/>
              <a:t>Недостатки</a:t>
            </a:r>
            <a:r>
              <a:rPr lang="ru-RU" sz="2000" dirty="0"/>
              <a:t>: неправильно выставленная дуга при работе, либо влажное покрытие могут привести к образованию пористой структуры. </a:t>
            </a:r>
            <a:r>
              <a:rPr lang="ru-RU" sz="2000" dirty="0" smtClean="0"/>
              <a:t>Работать </a:t>
            </a:r>
            <a:r>
              <a:rPr lang="ru-RU" sz="2000" dirty="0"/>
              <a:t>с ними можно только на постоянном обратном </a:t>
            </a:r>
            <a:r>
              <a:rPr lang="ru-RU" sz="2000" dirty="0" smtClean="0"/>
              <a:t>токе.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2237" y1="100000" x2="12237" y2="10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9350" y="4869160"/>
            <a:ext cx="54102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568952" cy="548640"/>
          </a:xfrm>
        </p:spPr>
        <p:txBody>
          <a:bodyPr/>
          <a:lstStyle/>
          <a:p>
            <a:r>
              <a:rPr lang="ru-RU" sz="2600" dirty="0" smtClean="0"/>
              <a:t>тип </a:t>
            </a:r>
            <a:r>
              <a:rPr lang="ru-RU" sz="2600" dirty="0"/>
              <a:t>покрытия стержневой проволоки электрода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•	</a:t>
            </a:r>
            <a:r>
              <a:rPr lang="ru-RU" sz="2000" dirty="0" smtClean="0"/>
              <a:t>электроды </a:t>
            </a:r>
            <a:r>
              <a:rPr lang="ru-RU" sz="2000" dirty="0"/>
              <a:t>с </a:t>
            </a:r>
            <a:r>
              <a:rPr lang="ru-RU" sz="2000" dirty="0" err="1"/>
              <a:t>рутиловым</a:t>
            </a:r>
            <a:r>
              <a:rPr lang="ru-RU" sz="2000" dirty="0"/>
              <a:t> покрытием. Наиболее популярный вид электрода этой группы МР-3. </a:t>
            </a:r>
            <a:r>
              <a:rPr lang="ru-RU" sz="2000" dirty="0" smtClean="0"/>
              <a:t>Они </a:t>
            </a:r>
            <a:r>
              <a:rPr lang="ru-RU" sz="2000" dirty="0"/>
              <a:t>предназначены для сварки малоуглеродистого метала. </a:t>
            </a:r>
            <a:endParaRPr lang="ru-RU" sz="2000" dirty="0" smtClean="0"/>
          </a:p>
          <a:p>
            <a:r>
              <a:rPr lang="ru-RU" sz="2000" dirty="0" smtClean="0"/>
              <a:t>Достоинства: устойчивая сварочная дуга </a:t>
            </a:r>
            <a:r>
              <a:rPr lang="ru-RU" sz="2000" dirty="0"/>
              <a:t>не только на постоянном, но и на переменном токе. </a:t>
            </a:r>
            <a:r>
              <a:rPr lang="ru-RU" sz="2000" dirty="0" smtClean="0"/>
              <a:t>Шов качественный </a:t>
            </a:r>
            <a:r>
              <a:rPr lang="ru-RU" sz="2000" dirty="0"/>
              <a:t>с практически полным отсутствием брызг. Допускается варить ржавый или испачканный металл.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2500" l="4167" r="97500">
                        <a14:foregroundMark x1="21833" y1="83667" x2="26500" y2="91500"/>
                        <a14:backgroundMark x1="17833" y1="79667" x2="17833" y2="79667"/>
                        <a14:backgroundMark x1="76167" y1="29167" x2="76167" y2="29167"/>
                        <a14:backgroundMark x1="82833" y1="26000" x2="82833" y2="26000"/>
                        <a14:backgroundMark x1="78667" y1="33667" x2="78667" y2="33667"/>
                        <a14:backgroundMark x1="65000" y1="37667" x2="65000" y2="37667"/>
                        <a14:backgroundMark x1="68500" y1="42833" x2="68500" y2="42833"/>
                        <a14:backgroundMark x1="42000" y1="57500" x2="42000" y2="57500"/>
                        <a14:backgroundMark x1="17167" y1="79000" x2="17167" y2="79000"/>
                        <a14:backgroundMark x1="21333" y1="83667" x2="21333" y2="83667"/>
                        <a14:backgroundMark x1="64000" y1="38667" x2="17333" y2="79500"/>
                        <a14:backgroundMark x1="67667" y1="43333" x2="19833" y2="8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466" y="3573016"/>
            <a:ext cx="3309342" cy="330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Диаметры сварочных электродов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568952" cy="3840539"/>
          </a:xfrm>
        </p:spPr>
        <p:txBody>
          <a:bodyPr/>
          <a:lstStyle/>
          <a:p>
            <a:pPr indent="19050"/>
            <a:r>
              <a:rPr lang="ru-RU" sz="2000" dirty="0"/>
              <a:t>Р</a:t>
            </a:r>
            <a:r>
              <a:rPr lang="ru-RU" sz="2000" dirty="0" smtClean="0"/>
              <a:t>азличные диаметры электродов  оказывают </a:t>
            </a:r>
            <a:r>
              <a:rPr lang="ru-RU" sz="2000" dirty="0"/>
              <a:t>наибольшее влияние </a:t>
            </a:r>
            <a:r>
              <a:rPr lang="ru-RU" sz="2000" dirty="0" smtClean="0"/>
              <a:t>на </a:t>
            </a:r>
            <a:r>
              <a:rPr lang="ru-RU" sz="2000" dirty="0"/>
              <a:t>процесс сварки</a:t>
            </a:r>
            <a:r>
              <a:rPr lang="ru-RU" dirty="0"/>
              <a:t>.</a:t>
            </a:r>
          </a:p>
        </p:txBody>
      </p:sp>
      <p:pic>
        <p:nvPicPr>
          <p:cNvPr id="4" name="Рисунок 3" descr="http://strport.ru/sites/default/files/resize/6_907-500x91.jpg">
            <a:hlinkClick r:id="rId2"/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640960" cy="3096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0" b="9975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402645"/>
            <a:ext cx="45720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5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Диаметры сварочных электродов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784976" cy="3840539"/>
          </a:xfrm>
        </p:spPr>
        <p:txBody>
          <a:bodyPr>
            <a:noAutofit/>
          </a:bodyPr>
          <a:lstStyle/>
          <a:p>
            <a:pPr lvl="0" fontAlgn="base"/>
            <a:r>
              <a:rPr lang="ru-RU" sz="2200" dirty="0" smtClean="0"/>
              <a:t>При большем диаметре электрода, удастся сварить большую толщину металла, но при этом и потребуется добавить больше тока.</a:t>
            </a:r>
          </a:p>
          <a:p>
            <a:pPr lvl="0" fontAlgn="base"/>
            <a:r>
              <a:rPr lang="ru-RU" sz="2200" dirty="0" smtClean="0"/>
              <a:t>Самый часто используемый размер – это 2,5 мм, этого вполне хватит для домашних работ, так как позволяет варить металл толщиной до 4 мм.</a:t>
            </a:r>
          </a:p>
          <a:p>
            <a:pPr lvl="0" fontAlgn="base"/>
            <a:r>
              <a:rPr lang="ru-RU" sz="2200" dirty="0" smtClean="0"/>
              <a:t>Существует огромный выбор диаметров, но в широкой продаже, как правило, представлены только самые востребованные - от 1,5 мм до 6,0 мм. Шаг между размерами 0,5 или 1 мм. </a:t>
            </a:r>
            <a:endParaRPr lang="ru-RU" sz="2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63206"/>
            <a:ext cx="457200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4118196"/>
            <a:ext cx="4573884" cy="201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78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Вывод:  любой электрод это сложное изделие,  выбор и использование которого требуют  знания: - состава свариваемого материала ; - требований прочности; - оборудования для сварки; - маркировки электродов; - правил хранения и использования электрод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Электроды для ручной дуговой сварки представляют собой стержни длиной до 450 мм, изготовленные из сварочной  проволоки, на поверхность которых наносится слой покрытия  различной толщины и состава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Эксплуатационные требования   - стабильное горение дуги;  - хорошее формирование шва;  - получение металла шва заданного химического состава;  - равномерное плавление электродного стержня;  -минимальное разбрызгивание электродного металла;  - высокая производительность сварки;  - легкая отделимость шлака;  - достаточная прочность покрытий;  - хранимость и возможность транспортировки электродов;  - минимальная токсичность при изготовлении и при свар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776"/>
            <a:ext cx="9564489" cy="698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сварочных электродов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00628"/>
            <a:ext cx="8496944" cy="3984556"/>
          </a:xfrm>
        </p:spPr>
        <p:txBody>
          <a:bodyPr>
            <a:noAutofit/>
          </a:bodyPr>
          <a:lstStyle/>
          <a:p>
            <a:r>
              <a:rPr lang="ru-RU" sz="2000" dirty="0"/>
              <a:t>Электроды</a:t>
            </a:r>
            <a:r>
              <a:rPr lang="ru-RU" sz="2000" dirty="0" smtClean="0"/>
              <a:t>, </a:t>
            </a:r>
            <a:r>
              <a:rPr lang="ru-RU" sz="2000" dirty="0"/>
              <a:t>делят на две основные группы: </a:t>
            </a:r>
            <a:endParaRPr lang="ru-RU" sz="2000" dirty="0" smtClean="0"/>
          </a:p>
          <a:p>
            <a:pPr algn="ctr"/>
            <a:r>
              <a:rPr lang="ru-RU" sz="2800" dirty="0" smtClean="0"/>
              <a:t>плавящиеся </a:t>
            </a:r>
            <a:r>
              <a:rPr lang="ru-RU" sz="2800" dirty="0"/>
              <a:t>и </a:t>
            </a:r>
            <a:r>
              <a:rPr lang="ru-RU" sz="2800" dirty="0" smtClean="0"/>
              <a:t>неплавящиеся</a:t>
            </a:r>
            <a:endParaRPr lang="ru-RU" sz="2400" dirty="0" smtClean="0"/>
          </a:p>
          <a:p>
            <a:r>
              <a:rPr lang="ru-RU" sz="2000" dirty="0" smtClean="0"/>
              <a:t>Плавящиеся  </a:t>
            </a:r>
            <a:r>
              <a:rPr lang="ru-RU" sz="2000" dirty="0"/>
              <a:t>изготавливаются из проволоки со специальным наружным покрытием, обеспечивающим стабильную сварочную дугу.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Способствуют </a:t>
            </a:r>
            <a:r>
              <a:rPr lang="ru-RU" sz="2000" dirty="0"/>
              <a:t>защите обрабатываемого металла от газовых выделений и шлаковых брызг.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Для </a:t>
            </a:r>
            <a:r>
              <a:rPr lang="ru-RU" sz="2000" dirty="0"/>
              <a:t>работы с нержавейкой или медью их производят из специальных сплавов. </a:t>
            </a:r>
            <a:endParaRPr lang="ru-RU" sz="2000" dirty="0" smtClean="0"/>
          </a:p>
          <a:p>
            <a:r>
              <a:rPr lang="ru-RU" sz="2000" dirty="0" smtClean="0"/>
              <a:t>Не плавящиеся электроды рекомендуется использовать  </a:t>
            </a:r>
            <a:r>
              <a:rPr lang="ru-RU" sz="2000" dirty="0"/>
              <a:t>для аргоновой </a:t>
            </a:r>
            <a:r>
              <a:rPr lang="ru-RU" sz="2000" dirty="0" smtClean="0"/>
              <a:t>сварки.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403648" y="5733256"/>
            <a:ext cx="86677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36" b="96979" l="3600" r="95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23560" y="5157192"/>
            <a:ext cx="3568020" cy="15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791" l="0" r="90000">
                        <a14:foregroundMark x1="23733" y1="45382" x2="26267" y2="46787"/>
                        <a14:foregroundMark x1="29733" y1="45382" x2="29733" y2="453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5" y="5043953"/>
            <a:ext cx="2808311" cy="169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045231"/>
            <a:ext cx="6341328" cy="3579849"/>
          </a:xfrm>
        </p:spPr>
        <p:txBody>
          <a:bodyPr>
            <a:normAutofit/>
          </a:bodyPr>
          <a:lstStyle/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 smtClean="0"/>
              <a:t>проведение </a:t>
            </a:r>
            <a:r>
              <a:rPr lang="ru-RU" sz="2000" u="sng" dirty="0"/>
              <a:t>ремонта или наплавки;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углеродистой или низколегированной стали;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меди или любых медных сплавов;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чугуна и чугунных сплавов;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алюминия и алюминиевых сплавов;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работа с металлами трудно</a:t>
            </a:r>
            <a:r>
              <a:rPr lang="ru-RU" sz="2000" dirty="0"/>
              <a:t> </a:t>
            </a:r>
            <a:r>
              <a:rPr lang="ru-RU" sz="2000" u="sng" dirty="0"/>
              <a:t>поддающихся сварке;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высоколегированной стали;</a:t>
            </a:r>
            <a:endParaRPr lang="ru-RU" sz="2000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000" u="sng" dirty="0"/>
              <a:t>сварка сплавов с теплоустойчивыми свойствами.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475656" y="5688251"/>
            <a:ext cx="936104" cy="105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сварочных электродов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7" b="100000" l="0" r="90000">
                        <a14:foregroundMark x1="67867" y1="60093" x2="67867" y2="60093"/>
                        <a14:foregroundMark x1="72533" y1="57541" x2="72533" y2="57541"/>
                        <a14:backgroundMark x1="84800" y1="60557" x2="84800" y2="60557"/>
                        <a14:backgroundMark x1="73067" y1="63341" x2="73067" y2="63341"/>
                        <a14:backgroundMark x1="78533" y1="58469" x2="74800" y2="59165"/>
                        <a14:backgroundMark x1="58800" y1="67053" x2="58800" y2="67053"/>
                        <a14:backgroundMark x1="63067" y1="66821" x2="63067" y2="66821"/>
                        <a14:backgroundMark x1="58133" y1="69142" x2="58133" y2="69142"/>
                        <a14:backgroundMark x1="54800" y1="69606" x2="35200" y2="75870"/>
                        <a14:backgroundMark x1="25867" y1="97448" x2="25867" y2="97448"/>
                        <a14:backgroundMark x1="21067" y1="96520" x2="27733" y2="953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01" y="3925500"/>
            <a:ext cx="3271130" cy="187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43"/>
          <a:stretch/>
        </p:blipFill>
        <p:spPr bwMode="auto">
          <a:xfrm>
            <a:off x="3995936" y="5384467"/>
            <a:ext cx="4389152" cy="84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5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581744"/>
          </a:xfrm>
        </p:spPr>
        <p:txBody>
          <a:bodyPr/>
          <a:lstStyle/>
          <a:p>
            <a:pPr algn="ctr"/>
            <a:r>
              <a:rPr lang="ru-RU" sz="2400" dirty="0" smtClean="0"/>
              <a:t>Классификация электродов по типам и назначению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475656" y="5715272"/>
            <a:ext cx="90487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16" y="908720"/>
            <a:ext cx="882960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6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лассификация покрытых электрод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лассификация покрытых электрод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лассификация покрытых электрод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126</TotalTime>
  <Words>196</Words>
  <Application>Microsoft Office PowerPoint</Application>
  <PresentationFormat>Экран (4:3)</PresentationFormat>
  <Paragraphs>31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Franklin Gothic Book</vt:lpstr>
      <vt:lpstr>Franklin Gothic Medium</vt:lpstr>
      <vt:lpstr>Tunga</vt:lpstr>
      <vt:lpstr>Wingdings</vt:lpstr>
      <vt:lpstr>Углы</vt:lpstr>
      <vt:lpstr>ЭЛЕКТРОДЫ</vt:lpstr>
      <vt:lpstr>Презентация PowerPoint</vt:lpstr>
      <vt:lpstr>Презентация PowerPoint</vt:lpstr>
      <vt:lpstr>Классификация сварочных электродов</vt:lpstr>
      <vt:lpstr>Классификация сварочных электродов</vt:lpstr>
      <vt:lpstr>Классификация электродов по типам и назначению</vt:lpstr>
      <vt:lpstr>Презентация PowerPoint</vt:lpstr>
      <vt:lpstr>Презентация PowerPoint</vt:lpstr>
      <vt:lpstr>Презентация PowerPoint</vt:lpstr>
      <vt:lpstr>тип покрытия стержневой проволоки электрода:</vt:lpstr>
      <vt:lpstr>тип покрытия стержневой проволоки электрода:</vt:lpstr>
      <vt:lpstr>Диаметры сварочных электродов</vt:lpstr>
      <vt:lpstr>Диаметры сварочных электродов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32</cp:revision>
  <dcterms:created xsi:type="dcterms:W3CDTF">2017-10-10T13:22:28Z</dcterms:created>
  <dcterms:modified xsi:type="dcterms:W3CDTF">2023-04-03T09:47:47Z</dcterms:modified>
</cp:coreProperties>
</file>