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6" r:id="rId3"/>
    <p:sldId id="283" r:id="rId4"/>
    <p:sldId id="285" r:id="rId5"/>
    <p:sldId id="287" r:id="rId6"/>
    <p:sldId id="298" r:id="rId7"/>
    <p:sldId id="295" r:id="rId8"/>
    <p:sldId id="299" r:id="rId9"/>
    <p:sldId id="296" r:id="rId10"/>
    <p:sldId id="300" r:id="rId11"/>
    <p:sldId id="302" r:id="rId12"/>
    <p:sldId id="268" r:id="rId13"/>
    <p:sldId id="273" r:id="rId14"/>
    <p:sldId id="288" r:id="rId15"/>
    <p:sldId id="301" r:id="rId16"/>
    <p:sldId id="297" r:id="rId17"/>
    <p:sldId id="294" r:id="rId18"/>
    <p:sldId id="290" r:id="rId19"/>
    <p:sldId id="292" r:id="rId20"/>
    <p:sldId id="282" r:id="rId21"/>
    <p:sldId id="281"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p:cViewPr varScale="1">
        <p:scale>
          <a:sx n="73" d="100"/>
          <a:sy n="73" d="100"/>
        </p:scale>
        <p:origin x="-132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1D05FFF8-0F5C-48C0-BD31-8BF6BB9E3D89}" type="datetimeFigureOut">
              <a:rPr lang="ru-RU" smtClean="0"/>
              <a:pPr/>
              <a:t>27.04.2021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1C3021A5-2F80-4016-98D5-33529DA33B65}"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C3021A5-2F80-4016-98D5-33529DA33B65}"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C3021A5-2F80-4016-98D5-33529DA33B65}"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C3021A5-2F80-4016-98D5-33529DA33B65}"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C3021A5-2F80-4016-98D5-33529DA33B65}"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C3021A5-2F80-4016-98D5-33529DA33B65}"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C3021A5-2F80-4016-98D5-33529DA33B6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C3021A5-2F80-4016-98D5-33529DA33B65}"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1D05FFF8-0F5C-48C0-BD31-8BF6BB9E3D89}" type="datetimeFigureOut">
              <a:rPr lang="ru-RU" smtClean="0"/>
              <a:pPr/>
              <a:t>27.04.2021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C3021A5-2F80-4016-98D5-33529DA33B65}"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1D05FFF8-0F5C-48C0-BD31-8BF6BB9E3D89}" type="datetimeFigureOut">
              <a:rPr lang="ru-RU" smtClean="0"/>
              <a:pPr/>
              <a:t>27.04.2021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C3021A5-2F80-4016-98D5-33529DA33B6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1D05FFF8-0F5C-48C0-BD31-8BF6BB9E3D89}" type="datetimeFigureOut">
              <a:rPr lang="ru-RU" smtClean="0"/>
              <a:pPr/>
              <a:t>27.04.2021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1C3021A5-2F80-4016-98D5-33529DA33B65}"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05FFF8-0F5C-48C0-BD31-8BF6BB9E3D89}" type="datetimeFigureOut">
              <a:rPr lang="ru-RU" smtClean="0"/>
              <a:pPr/>
              <a:t>27.04.2021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C3021A5-2F80-4016-98D5-33529DA33B6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285853" y="490160"/>
            <a:ext cx="757242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Times New Roman" panose="02020603050405020304" pitchFamily="18" charset="0"/>
              <a:ea typeface="Calibri" pitchFamily="34"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ru-RU" sz="2800" dirty="0" smtClean="0">
                <a:latin typeface="Times New Roman" panose="02020603050405020304" pitchFamily="18" charset="0"/>
                <a:ea typeface="Calibri" pitchFamily="34" charset="0"/>
                <a:cs typeface="Times New Roman" panose="02020603050405020304" pitchFamily="18" charset="0"/>
              </a:rPr>
              <a:t>НАУЧНО-ИССЛЕДОВАТЕЛЬСКИЙ ПРОЕКТ</a:t>
            </a:r>
          </a:p>
          <a:p>
            <a:pPr marL="0" marR="0" lvl="0" indent="0" algn="ctr" defTabSz="914400" rtl="0" eaLnBrk="1" fontAlgn="base" latinLnBrk="0" hangingPunct="1">
              <a:lnSpc>
                <a:spcPct val="100000"/>
              </a:lnSpc>
              <a:spcBef>
                <a:spcPct val="0"/>
              </a:spcBef>
              <a:spcAft>
                <a:spcPct val="0"/>
              </a:spcAft>
              <a:buClrTx/>
              <a:buSzTx/>
              <a:buFontTx/>
              <a:buNone/>
              <a:tabLst/>
            </a:pPr>
            <a:r>
              <a:rPr lang="ru-RU" sz="2800" dirty="0" smtClean="0">
                <a:latin typeface="Times New Roman" panose="02020603050405020304" pitchFamily="18" charset="0"/>
                <a:ea typeface="Calibri" pitchFamily="34" charset="0"/>
                <a:cs typeface="Times New Roman" panose="02020603050405020304" pitchFamily="18" charset="0"/>
              </a:rPr>
              <a:t> «</a:t>
            </a:r>
            <a:r>
              <a:rPr kumimoji="0" lang="ru-RU" sz="2800" b="0" i="0" u="none" strike="noStrike" cap="none" normalizeH="0" baseline="0" dirty="0" smtClean="0">
                <a:ln>
                  <a:noFill/>
                </a:ln>
                <a:solidFill>
                  <a:schemeClr val="tx1"/>
                </a:solidFill>
                <a:effectLst/>
                <a:latin typeface="Times New Roman" panose="02020603050405020304" pitchFamily="18" charset="0"/>
                <a:ea typeface="Calibri" pitchFamily="34" charset="0"/>
                <a:cs typeface="Times New Roman" panose="02020603050405020304" pitchFamily="18" charset="0"/>
              </a:rPr>
              <a:t>Поздравление как жанр речи</a:t>
            </a:r>
            <a:r>
              <a:rPr lang="ru-RU" sz="2800" dirty="0" smtClean="0">
                <a:latin typeface="Times New Roman" panose="02020603050405020304" pitchFamily="18" charset="0"/>
                <a:ea typeface="Calibri" pitchFamily="34" charset="0"/>
                <a:cs typeface="Times New Roman" panose="02020603050405020304" pitchFamily="18" charset="0"/>
              </a:rPr>
              <a:t>»</a:t>
            </a:r>
            <a:endParaRPr kumimoji="0" lang="en-US"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5429256" y="3071810"/>
            <a:ext cx="3214694" cy="1754326"/>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Автор работы:</a:t>
            </a:r>
          </a:p>
          <a:p>
            <a:r>
              <a:rPr lang="ru-RU" dirty="0" smtClean="0">
                <a:latin typeface="Times New Roman" panose="02020603050405020304" pitchFamily="18" charset="0"/>
                <a:cs typeface="Times New Roman" panose="02020603050405020304" pitchFamily="18" charset="0"/>
              </a:rPr>
              <a:t>Ученица 8 «А» </a:t>
            </a:r>
            <a:r>
              <a:rPr lang="ru-RU" dirty="0">
                <a:latin typeface="Times New Roman" panose="02020603050405020304" pitchFamily="18" charset="0"/>
                <a:cs typeface="Times New Roman" panose="02020603050405020304" pitchFamily="18" charset="0"/>
              </a:rPr>
              <a:t>класса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МБОУ </a:t>
            </a:r>
            <a:r>
              <a:rPr lang="ru-RU" dirty="0" err="1" smtClean="0">
                <a:latin typeface="Times New Roman" panose="02020603050405020304" pitchFamily="18" charset="0"/>
                <a:cs typeface="Times New Roman" panose="02020603050405020304" pitchFamily="18" charset="0"/>
              </a:rPr>
              <a:t>Бажирская</a:t>
            </a:r>
            <a:r>
              <a:rPr lang="ru-RU" dirty="0" smtClean="0">
                <a:latin typeface="Times New Roman" panose="02020603050405020304" pitchFamily="18" charset="0"/>
                <a:cs typeface="Times New Roman" panose="02020603050405020304" pitchFamily="18" charset="0"/>
              </a:rPr>
              <a:t> ООШ</a:t>
            </a:r>
          </a:p>
          <a:p>
            <a:r>
              <a:rPr lang="ru-RU" dirty="0" smtClean="0">
                <a:latin typeface="Times New Roman" panose="02020603050405020304" pitchFamily="18" charset="0"/>
                <a:cs typeface="Times New Roman" panose="02020603050405020304" pitchFamily="18" charset="0"/>
              </a:rPr>
              <a:t>Селиванова Любовь</a:t>
            </a:r>
          </a:p>
          <a:p>
            <a:r>
              <a:rPr lang="ru-RU" dirty="0" smtClean="0">
                <a:latin typeface="Times New Roman" panose="02020603050405020304" pitchFamily="18" charset="0"/>
                <a:cs typeface="Times New Roman" panose="02020603050405020304" pitchFamily="18" charset="0"/>
              </a:rPr>
              <a:t>Руководитель: Чемезова Диана Георгиевна</a:t>
            </a:r>
          </a:p>
        </p:txBody>
      </p:sp>
      <p:sp>
        <p:nvSpPr>
          <p:cNvPr id="4" name="Прямоугольник 3"/>
          <p:cNvSpPr/>
          <p:nvPr/>
        </p:nvSpPr>
        <p:spPr>
          <a:xfrm>
            <a:off x="3919318" y="5868047"/>
            <a:ext cx="1965987" cy="369332"/>
          </a:xfrm>
          <a:prstGeom prst="rect">
            <a:avLst/>
          </a:prstGeom>
        </p:spPr>
        <p:txBody>
          <a:bodyPr wrap="none">
            <a:spAutoFit/>
          </a:bodyPr>
          <a:lstStyle/>
          <a:p>
            <a:r>
              <a:rPr lang="ru-RU" dirty="0" smtClean="0">
                <a:latin typeface="Times New Roman" panose="02020603050405020304" pitchFamily="18" charset="0"/>
                <a:cs typeface="Times New Roman" panose="02020603050405020304" pitchFamily="18" charset="0"/>
              </a:rPr>
              <a:t>Апрель  2021 года</a:t>
            </a:r>
            <a:endParaRPr lang="ru-RU" dirty="0">
              <a:latin typeface="Times New Roman" panose="02020603050405020304" pitchFamily="18" charset="0"/>
              <a:cs typeface="Times New Roman" panose="02020603050405020304" pitchFamily="18" charset="0"/>
            </a:endParaRPr>
          </a:p>
        </p:txBody>
      </p:sp>
      <p:pic>
        <p:nvPicPr>
          <p:cNvPr id="6" name="Рисунок 5" descr="kollazh-iz-fotografij.jpg"/>
          <p:cNvPicPr>
            <a:picLocks noChangeAspect="1"/>
          </p:cNvPicPr>
          <p:nvPr/>
        </p:nvPicPr>
        <p:blipFill>
          <a:blip r:embed="rId2"/>
          <a:stretch>
            <a:fillRect/>
          </a:stretch>
        </p:blipFill>
        <p:spPr>
          <a:xfrm>
            <a:off x="571472" y="2786058"/>
            <a:ext cx="4278012" cy="2928958"/>
          </a:xfrm>
          <a:prstGeom prst="rect">
            <a:avLst/>
          </a:prstGeo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792869"/>
          </a:xfrm>
        </p:spPr>
        <p:txBody>
          <a:bodyPr/>
          <a:lstStyle/>
          <a:p>
            <a:pPr lvl="0" algn="just">
              <a:buNone/>
            </a:pPr>
            <a:r>
              <a:rPr lang="ru-RU" sz="2000" dirty="0" smtClean="0">
                <a:latin typeface="Times New Roman" panose="02020603050405020304" pitchFamily="18" charset="0"/>
                <a:ea typeface="Times New Roman" pitchFamily="18" charset="0"/>
                <a:cs typeface="Times New Roman" panose="02020603050405020304" pitchFamily="18" charset="0"/>
              </a:rPr>
              <a:t>    В советскую эпоху поздравления – это юбилейные речи, произносившиеся публично, поздравительные адреса, которые составлялись от имени коллектива, фиксировались письменно и оглашались публично, и частные поздравления, писавшиеся на открытках; последний жанр относится к числу наиболее распространенных. Поводом для написания открыток были семейные и государственные праздники: Новый год, 8-е Марта, 1-е Мая и другие.</a:t>
            </a:r>
            <a:endParaRPr lang="ru-RU" sz="2000" dirty="0" smtClean="0">
              <a:latin typeface="Times New Roman" panose="02020603050405020304" pitchFamily="18" charset="0"/>
              <a:cs typeface="Times New Roman" panose="02020603050405020304" pitchFamily="18" charset="0"/>
            </a:endParaRPr>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algn="ctr"/>
            <a:r>
              <a:rPr lang="ru-RU" sz="36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Из истории жанра поздравления</a:t>
            </a:r>
            <a: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pic>
        <p:nvPicPr>
          <p:cNvPr id="4" name="Picture 2" descr="C:\Users\Windows 7\Desktop\s1200.jpg"/>
          <p:cNvPicPr>
            <a:picLocks noChangeAspect="1" noChangeArrowheads="1"/>
          </p:cNvPicPr>
          <p:nvPr/>
        </p:nvPicPr>
        <p:blipFill>
          <a:blip r:embed="rId2" cstate="print"/>
          <a:srcRect/>
          <a:stretch>
            <a:fillRect/>
          </a:stretch>
        </p:blipFill>
        <p:spPr bwMode="auto">
          <a:xfrm>
            <a:off x="1785918" y="3857628"/>
            <a:ext cx="3500462" cy="2443841"/>
          </a:xfrm>
          <a:prstGeom prst="rect">
            <a:avLst/>
          </a:prstGeom>
          <a:noFill/>
        </p:spPr>
      </p:pic>
      <p:pic>
        <p:nvPicPr>
          <p:cNvPr id="5" name="Picture 3" descr="C:\Users\Windows 7\Desktop\386f227f3474a1e6d0a02fa51b57ac2b.jpg"/>
          <p:cNvPicPr>
            <a:picLocks noChangeAspect="1" noChangeArrowheads="1"/>
          </p:cNvPicPr>
          <p:nvPr/>
        </p:nvPicPr>
        <p:blipFill>
          <a:blip r:embed="rId3" cstate="print"/>
          <a:srcRect/>
          <a:stretch>
            <a:fillRect/>
          </a:stretch>
        </p:blipFill>
        <p:spPr bwMode="auto">
          <a:xfrm>
            <a:off x="5857884" y="3786190"/>
            <a:ext cx="1819526" cy="2571768"/>
          </a:xfrm>
          <a:prstGeom prst="rect">
            <a:avLst/>
          </a:prstGeom>
          <a:noFill/>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628" y="1481328"/>
            <a:ext cx="3686172" cy="4662316"/>
          </a:xfrm>
        </p:spPr>
        <p:txBody>
          <a:bodyPr>
            <a:noAutofit/>
          </a:bodyPr>
          <a:lstStyle/>
          <a:p>
            <a:pPr marL="109728" indent="0" algn="just">
              <a:buNone/>
            </a:pPr>
            <a:r>
              <a:rPr lang="ru-RU" sz="2000" dirty="0" smtClean="0">
                <a:latin typeface="Times New Roman" pitchFamily="18" charset="0"/>
                <a:cs typeface="Times New Roman" pitchFamily="18" charset="0"/>
              </a:rPr>
              <a:t>«Поздравления» создаются людьми, которые соблюдают этикетную функцию, следуют традициям общества. Образ автора «поздравления» формируется посредством определенной стратегии письменно речевого поведения, выбранной автором в обстановке праздника на различных материальных носителях. Понятие об  авторе «поздравления» складывается из анализа поздравительных текстов, созданных им. </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939784"/>
          </a:xfrm>
        </p:spPr>
        <p:txBody>
          <a:bodyPr>
            <a:normAutofit/>
          </a:bodyPr>
          <a:lstStyle/>
          <a:p>
            <a:pPr algn="ctr"/>
            <a:r>
              <a:rPr lang="ru-RU" sz="3200"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Образ автора в поздравлении</a:t>
            </a:r>
            <a:endParaRPr lang="ru-RU" sz="3200" dirty="0"/>
          </a:p>
        </p:txBody>
      </p:sp>
      <p:pic>
        <p:nvPicPr>
          <p:cNvPr id="4" name="Рисунок 3" descr="podarok-mame-na-den-rozhdeniya-originalnyj_56.jpg"/>
          <p:cNvPicPr>
            <a:picLocks noChangeAspect="1"/>
          </p:cNvPicPr>
          <p:nvPr/>
        </p:nvPicPr>
        <p:blipFill>
          <a:blip r:embed="rId2"/>
          <a:stretch>
            <a:fillRect/>
          </a:stretch>
        </p:blipFill>
        <p:spPr>
          <a:xfrm>
            <a:off x="357158" y="1571612"/>
            <a:ext cx="4643470" cy="4214842"/>
          </a:xfrm>
          <a:prstGeom prst="rect">
            <a:avLst/>
          </a:prstGeom>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00042"/>
            <a:ext cx="8143932" cy="5693866"/>
          </a:xfrm>
          <a:prstGeom prst="rect">
            <a:avLst/>
          </a:prstGeom>
        </p:spPr>
        <p:txBody>
          <a:bodyPr wrap="square">
            <a:spAutoFit/>
          </a:bodyPr>
          <a:lstStyle/>
          <a:p>
            <a:pPr lvl="0" algn="ctr" fontAlgn="base">
              <a:spcBef>
                <a:spcPct val="0"/>
              </a:spcBef>
              <a:spcAft>
                <a:spcPct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Эмоциональность поздравлений</a:t>
            </a:r>
          </a:p>
          <a:p>
            <a:endParaRPr lang="ru-RU" sz="2000" dirty="0" smtClean="0">
              <a:latin typeface="Times New Roman" panose="02020603050405020304" pitchFamily="18" charset="0"/>
              <a:cs typeface="Times New Roman" panose="02020603050405020304" pitchFamily="18" charset="0"/>
            </a:endParaRPr>
          </a:p>
          <a:p>
            <a:pPr algn="just"/>
            <a:r>
              <a:rPr lang="ru-RU" sz="2000" dirty="0" smtClean="0">
                <a:latin typeface="Times New Roman" panose="02020603050405020304" pitchFamily="18" charset="0"/>
                <a:cs typeface="Times New Roman" panose="02020603050405020304" pitchFamily="18" charset="0"/>
              </a:rPr>
              <a:t>В текстах «поздравления» автор предстает веселым, радостным, что связано с атмосферой праздника, в которой создается, функционирует жанр «поздравление». Тексты поздравлений содержат особое эмоциональное напряжение: </a:t>
            </a:r>
            <a:r>
              <a:rPr lang="ru-RU" sz="2000" i="1" dirty="0" smtClean="0">
                <a:latin typeface="Times New Roman" pitchFamily="18" charset="0"/>
                <a:cs typeface="Times New Roman" pitchFamily="18" charset="0"/>
              </a:rPr>
              <a:t>лирический, веселый, радостный, заботливый, милый автор находится в позиции передающего собственное эмоциональное состояние, которое должно влиять на эмоциональное состояние адресата. </a:t>
            </a:r>
            <a:r>
              <a:rPr lang="ru-RU" sz="2000" dirty="0" smtClean="0">
                <a:latin typeface="Times New Roman" pitchFamily="18" charset="0"/>
                <a:cs typeface="Times New Roman" pitchFamily="18" charset="0"/>
              </a:rPr>
              <a:t>Такой образ автора актуализирует событие, происходящее в жизни адресата, соблюдает стиль поздравления.</a:t>
            </a:r>
          </a:p>
          <a:p>
            <a:pPr algn="just"/>
            <a:r>
              <a:rPr lang="ru-RU" sz="2000" dirty="0" smtClean="0">
                <a:latin typeface="Times New Roman" pitchFamily="18" charset="0"/>
                <a:cs typeface="Times New Roman" pitchFamily="18" charset="0"/>
              </a:rPr>
              <a:t>Яркой чертой «поздравления» как жанра является </a:t>
            </a:r>
            <a:r>
              <a:rPr lang="ru-RU" sz="2000" i="1" dirty="0" smtClean="0">
                <a:latin typeface="Times New Roman" panose="02020603050405020304" pitchFamily="18" charset="0"/>
                <a:cs typeface="Times New Roman" panose="02020603050405020304" pitchFamily="18" charset="0"/>
              </a:rPr>
              <a:t>красочность</a:t>
            </a:r>
            <a:r>
              <a:rPr lang="ru-RU" sz="2000" dirty="0" smtClean="0">
                <a:latin typeface="Times New Roman" panose="02020603050405020304" pitchFamily="18" charset="0"/>
                <a:cs typeface="Times New Roman" panose="02020603050405020304" pitchFamily="18" charset="0"/>
              </a:rPr>
              <a:t>. </a:t>
            </a:r>
          </a:p>
          <a:p>
            <a:pPr algn="just"/>
            <a:r>
              <a:rPr lang="ru-RU" sz="2000" dirty="0" smtClean="0">
                <a:latin typeface="Times New Roman" panose="02020603050405020304" pitchFamily="18" charset="0"/>
                <a:cs typeface="Times New Roman" panose="02020603050405020304" pitchFamily="18" charset="0"/>
              </a:rPr>
              <a:t>Тексты поздравлений не могут быть жестокими, печальными, это противоречит жанру «поздравление», который более чем какой-либо другой жанр речи связан с праздником, с праздничным, светлым, радостным настроением. «Веселый» автор проявляется в текстах, где представляется веселым, играющим.</a:t>
            </a:r>
          </a:p>
          <a:p>
            <a:pPr algn="just"/>
            <a:endParaRPr lang="ru-RU" sz="2000" dirty="0">
              <a:latin typeface="Times New Roman" panose="02020603050405020304" pitchFamily="18" charset="0"/>
              <a:cs typeface="Times New Roman" panose="02020603050405020304" pitchFamily="18" charset="0"/>
            </a:endParaRP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642910" y="520938"/>
            <a:ext cx="778674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2800" b="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Разные виды поздравлений и их отличия</a:t>
            </a:r>
            <a:endParaRPr kumimoji="0" lang="ru-RU" sz="2400" b="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eaLnBrk="0" fontAlgn="base" hangingPunct="0">
              <a:spcBef>
                <a:spcPct val="0"/>
              </a:spcBef>
              <a:spcAft>
                <a:spcPct val="0"/>
              </a:spcAft>
            </a:pPr>
            <a:r>
              <a:rPr kumimoji="0" 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 поздравлениях разных авторов употребляются разные формы слов, но во всех должна присутствовать эмоциональность. Например, между знакомыми людьми в пожеланиях употребляются прилагательные с уменьшительно-ласкательными суффиксами, (дружочек, красивенький, умненький.) или речевые конструкции, такие, как </a:t>
            </a:r>
            <a:r>
              <a:rPr kumimoji="0" lang="ru-RU" sz="20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«любимый», «дорогой». </a:t>
            </a:r>
            <a:r>
              <a:rPr kumimoji="0" 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Такие же формы используют для поздравления детей.</a:t>
            </a:r>
            <a:r>
              <a:rPr lang="ru-RU" sz="2000" dirty="0" smtClean="0">
                <a:latin typeface="Times New Roman" panose="02020603050405020304" pitchFamily="18" charset="0"/>
                <a:cs typeface="Times New Roman" panose="02020603050405020304" pitchFamily="18" charset="0"/>
              </a:rPr>
              <a:t> Чаще всего с этими лицами обращаются на «ты». </a:t>
            </a:r>
          </a:p>
          <a:p>
            <a:pPr algn="just" eaLnBrk="0" fontAlgn="base" hangingPunct="0">
              <a:spcBef>
                <a:spcPct val="0"/>
              </a:spcBef>
              <a:spcAft>
                <a:spcPct val="0"/>
              </a:spcAft>
            </a:pPr>
            <a:r>
              <a:rPr lang="ru-RU" sz="2000" dirty="0" smtClean="0">
                <a:latin typeface="Times New Roman" panose="02020603050405020304" pitchFamily="18" charset="0"/>
                <a:cs typeface="Times New Roman" panose="02020603050405020304" pitchFamily="18" charset="0"/>
              </a:rPr>
              <a:t>К более взрослым людям или людям более уважаемым, людям,  с высоким статусом в обществе  свойственно обращение на «Вы», речевые  конструкции (уважаемый, дорогой), чаще всего не употребляются суффиксы с дополнительными оттенками. Но при этом разные люди  желают друг другу </a:t>
            </a:r>
            <a:r>
              <a:rPr lang="ru-RU" sz="2000" i="1" dirty="0" smtClean="0">
                <a:latin typeface="Times New Roman" panose="02020603050405020304" pitchFamily="18" charset="0"/>
                <a:cs typeface="Times New Roman" panose="02020603050405020304" pitchFamily="18" charset="0"/>
              </a:rPr>
              <a:t>счастья, здоровья, всего самого лучшего</a:t>
            </a:r>
            <a:r>
              <a:rPr lang="ru-RU" sz="2000" i="1" dirty="0" smtClean="0">
                <a:latin typeface="Arial"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109728" indent="0">
              <a:buNone/>
            </a:pPr>
            <a:r>
              <a:rPr lang="ru-RU" sz="2000" i="1" dirty="0" smtClean="0">
                <a:latin typeface="Times New Roman" panose="02020603050405020304" pitchFamily="18" charset="0"/>
                <a:cs typeface="Times New Roman" panose="02020603050405020304" pitchFamily="18" charset="0"/>
              </a:rPr>
              <a:t>Поздравительная </a:t>
            </a:r>
            <a:r>
              <a:rPr lang="ru-RU" sz="2000" i="1" dirty="0">
                <a:latin typeface="Times New Roman" panose="02020603050405020304" pitchFamily="18" charset="0"/>
                <a:cs typeface="Times New Roman" panose="02020603050405020304" pitchFamily="18" charset="0"/>
              </a:rPr>
              <a:t>речь </a:t>
            </a:r>
            <a:r>
              <a:rPr lang="ru-RU" sz="2000" dirty="0">
                <a:latin typeface="Times New Roman" panose="02020603050405020304" pitchFamily="18" charset="0"/>
                <a:cs typeface="Times New Roman" panose="02020603050405020304" pitchFamily="18" charset="0"/>
              </a:rPr>
              <a:t>- наиболее  востребованный жанр </a:t>
            </a:r>
            <a:r>
              <a:rPr lang="ru-RU" sz="2000" dirty="0" smtClean="0">
                <a:latin typeface="Times New Roman" panose="02020603050405020304" pitchFamily="18" charset="0"/>
                <a:cs typeface="Times New Roman" panose="02020603050405020304" pitchFamily="18" charset="0"/>
              </a:rPr>
              <a:t>торжественной речи</a:t>
            </a:r>
            <a:r>
              <a:rPr lang="ru-RU" sz="2000" dirty="0">
                <a:latin typeface="Times New Roman" panose="02020603050405020304" pitchFamily="18" charset="0"/>
                <a:cs typeface="Times New Roman" panose="02020603050405020304" pitchFamily="18" charset="0"/>
              </a:rPr>
              <a:t>, активно  заявленный в речевых действиях  современной языковой личности, имеющий  целью выразить своё доброе отношение  к адресату, воодушевить и сплотить  присутствующих.</a:t>
            </a:r>
          </a:p>
          <a:p>
            <a:pPr marL="109728" indent="0">
              <a:buNone/>
            </a:pPr>
            <a:r>
              <a:rPr lang="ru-RU" sz="2000" dirty="0">
                <a:latin typeface="Times New Roman" panose="02020603050405020304" pitchFamily="18" charset="0"/>
                <a:cs typeface="Times New Roman" panose="02020603050405020304" pitchFamily="18" charset="0"/>
              </a:rPr>
              <a:t>Классификация поздравительной речи:  </a:t>
            </a:r>
            <a:r>
              <a:rPr lang="ru-RU" sz="2000" i="1" dirty="0">
                <a:latin typeface="Times New Roman" panose="02020603050405020304" pitchFamily="18" charset="0"/>
                <a:cs typeface="Times New Roman" panose="02020603050405020304" pitchFamily="18" charset="0"/>
              </a:rPr>
              <a:t>официальные,  неофициальные;</a:t>
            </a:r>
          </a:p>
          <a:p>
            <a:pPr marL="109728" indent="0">
              <a:buNone/>
            </a:pPr>
            <a:r>
              <a:rPr lang="ru-RU" sz="2000" i="1" dirty="0">
                <a:latin typeface="Times New Roman" panose="02020603050405020304" pitchFamily="18" charset="0"/>
                <a:cs typeface="Times New Roman" panose="02020603050405020304" pitchFamily="18" charset="0"/>
              </a:rPr>
              <a:t>в прозе, в стихах; коллективные, индивидуальные, профессиональные, к календарным  датам, особые торжественные  случаи,  православные  праздники.</a:t>
            </a:r>
          </a:p>
          <a:p>
            <a:pPr marL="109728" indent="0">
              <a:buNone/>
            </a:pPr>
            <a:r>
              <a:rPr lang="ru-RU" sz="2000" dirty="0">
                <a:latin typeface="Times New Roman" panose="02020603050405020304" pitchFamily="18" charset="0"/>
                <a:cs typeface="Times New Roman" panose="02020603050405020304" pitchFamily="18" charset="0"/>
              </a:rPr>
              <a:t>Языковые  особенности поздравительной речи: </a:t>
            </a:r>
            <a:r>
              <a:rPr lang="ru-RU" sz="2000" i="1" dirty="0">
                <a:latin typeface="Times New Roman" panose="02020603050405020304" pitchFamily="18" charset="0"/>
                <a:cs typeface="Times New Roman" panose="02020603050405020304" pitchFamily="18" charset="0"/>
              </a:rPr>
              <a:t>анафора, риторический  вопрос, риторическое восклицание, метафора, сравнение, эпитет, гипербола и фразеологизм.</a:t>
            </a:r>
          </a:p>
          <a:p>
            <a:pPr marL="109728" indent="0">
              <a:buNone/>
            </a:pPr>
            <a:endParaRPr lang="ru-RU" dirty="0"/>
          </a:p>
        </p:txBody>
      </p:sp>
      <p:sp>
        <p:nvSpPr>
          <p:cNvPr id="3" name="Заголовок 2"/>
          <p:cNvSpPr>
            <a:spLocks noGrp="1"/>
          </p:cNvSpPr>
          <p:nvPr>
            <p:ph type="title"/>
          </p:nvPr>
        </p:nvSpPr>
        <p:spPr>
          <a:xfrm>
            <a:off x="457200" y="548680"/>
            <a:ext cx="8229600" cy="648072"/>
          </a:xfrm>
        </p:spPr>
        <p:txBody>
          <a:bodyPr>
            <a:normAutofit fontScale="90000"/>
          </a:bodyPr>
          <a:lstStyle/>
          <a:p>
            <a:pPr algn="ctr"/>
            <a:r>
              <a:rPr lang="ru-RU" sz="3100" dirty="0" smtClean="0"/>
              <a:t/>
            </a:r>
            <a:br>
              <a:rPr lang="ru-RU" sz="3100" dirty="0" smtClean="0"/>
            </a:br>
            <a:r>
              <a:rPr lang="ru-RU" sz="3100" dirty="0" smtClean="0">
                <a:solidFill>
                  <a:schemeClr val="accent4">
                    <a:lumMod val="75000"/>
                  </a:schemeClr>
                </a:solidFill>
                <a:latin typeface="Times New Roman" pitchFamily="18" charset="0"/>
                <a:cs typeface="Times New Roman" pitchFamily="18" charset="0"/>
              </a:rPr>
              <a:t>Особенности</a:t>
            </a:r>
            <a:r>
              <a:rPr lang="ru-RU" sz="3100" dirty="0" smtClean="0">
                <a:solidFill>
                  <a:srgbClr val="002060"/>
                </a:solidFill>
                <a:latin typeface="Times New Roman" pitchFamily="18" charset="0"/>
                <a:cs typeface="Times New Roman" pitchFamily="18" charset="0"/>
              </a:rPr>
              <a:t> </a:t>
            </a:r>
            <a:r>
              <a:rPr lang="ru-RU" sz="3100" dirty="0">
                <a:solidFill>
                  <a:srgbClr val="002060"/>
                </a:solidFill>
                <a:latin typeface="Times New Roman" pitchFamily="18" charset="0"/>
                <a:cs typeface="Times New Roman" pitchFamily="18" charset="0"/>
              </a:rPr>
              <a:t>поздравительной речи</a:t>
            </a:r>
            <a:r>
              <a:rPr lang="ru-RU" dirty="0"/>
              <a:t/>
            </a:r>
            <a:br>
              <a:rPr lang="ru-RU" dirty="0"/>
            </a:br>
            <a:endParaRPr lang="ru-RU" dirty="0"/>
          </a:p>
        </p:txBody>
      </p:sp>
    </p:spTree>
    <p:extLst>
      <p:ext uri="{BB962C8B-B14F-4D97-AF65-F5344CB8AC3E}">
        <p14:creationId xmlns:p14="http://schemas.microsoft.com/office/powerpoint/2010/main" xmlns="" val="3208357556"/>
      </p:ext>
    </p:extLst>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lvl="0" fontAlgn="base">
              <a:spcBef>
                <a:spcPct val="0"/>
              </a:spcBef>
              <a:spcAft>
                <a:spcPct val="0"/>
              </a:spcAft>
              <a:buNone/>
            </a:pPr>
            <a:r>
              <a:rPr lang="ru-RU" sz="2000" dirty="0" smtClean="0">
                <a:latin typeface="Times New Roman" panose="02020603050405020304" pitchFamily="18" charset="0"/>
                <a:ea typeface="Times New Roman" pitchFamily="18" charset="0"/>
                <a:cs typeface="Times New Roman" panose="02020603050405020304" pitchFamily="18" charset="0"/>
              </a:rPr>
              <a:t>1. Начало: Обращение</a:t>
            </a:r>
          </a:p>
          <a:p>
            <a:pPr lvl="0" fontAlgn="base">
              <a:spcBef>
                <a:spcPct val="0"/>
              </a:spcBef>
              <a:spcAft>
                <a:spcPct val="0"/>
              </a:spcAft>
              <a:buNone/>
            </a:pPr>
            <a:r>
              <a:rPr lang="ru-RU" sz="2000" dirty="0" smtClean="0">
                <a:latin typeface="Times New Roman" panose="02020603050405020304" pitchFamily="18" charset="0"/>
                <a:ea typeface="Times New Roman" pitchFamily="18" charset="0"/>
                <a:cs typeface="Times New Roman" panose="02020603050405020304" pitchFamily="18" charset="0"/>
              </a:rPr>
              <a:t>2. Основная часть: </a:t>
            </a:r>
          </a:p>
          <a:p>
            <a:pPr lvl="0" fontAlgn="base">
              <a:spcBef>
                <a:spcPct val="0"/>
              </a:spcBef>
              <a:spcAft>
                <a:spcPct val="0"/>
              </a:spcAft>
              <a:buNone/>
            </a:pPr>
            <a:r>
              <a:rPr lang="ru-RU" sz="2000" dirty="0" smtClean="0">
                <a:latin typeface="Times New Roman" panose="02020603050405020304" pitchFamily="18" charset="0"/>
                <a:ea typeface="Times New Roman" pitchFamily="18" charset="0"/>
                <a:cs typeface="Times New Roman" panose="02020603050405020304" pitchFamily="18" charset="0"/>
              </a:rPr>
              <a:t>- Поздравление.</a:t>
            </a:r>
          </a:p>
          <a:p>
            <a:pPr lvl="0" fontAlgn="base">
              <a:spcBef>
                <a:spcPct val="0"/>
              </a:spcBef>
              <a:spcAft>
                <a:spcPct val="0"/>
              </a:spcAft>
              <a:buNone/>
            </a:pPr>
            <a:r>
              <a:rPr lang="ru-RU" sz="2000" dirty="0" smtClean="0">
                <a:latin typeface="Times New Roman" panose="02020603050405020304" pitchFamily="18" charset="0"/>
                <a:ea typeface="Times New Roman" pitchFamily="18" charset="0"/>
                <a:cs typeface="Times New Roman" panose="02020603050405020304" pitchFamily="18" charset="0"/>
              </a:rPr>
              <a:t>- Пожелание.</a:t>
            </a:r>
          </a:p>
          <a:p>
            <a:pPr lvl="0" fontAlgn="base">
              <a:spcBef>
                <a:spcPct val="0"/>
              </a:spcBef>
              <a:spcAft>
                <a:spcPct val="0"/>
              </a:spcAft>
              <a:buNone/>
            </a:pPr>
            <a:r>
              <a:rPr lang="ru-RU" sz="2000" dirty="0" smtClean="0">
                <a:latin typeface="Times New Roman" panose="02020603050405020304" pitchFamily="18" charset="0"/>
                <a:ea typeface="Times New Roman" pitchFamily="18" charset="0"/>
                <a:cs typeface="Times New Roman" panose="02020603050405020304" pitchFamily="18" charset="0"/>
              </a:rPr>
              <a:t>3.Концова: Подпись.</a:t>
            </a:r>
          </a:p>
          <a:p>
            <a:pPr lvl="0" fontAlgn="base">
              <a:spcBef>
                <a:spcPct val="0"/>
              </a:spcBef>
              <a:spcAft>
                <a:spcPct val="0"/>
              </a:spcAft>
            </a:pPr>
            <a:endParaRPr lang="ru-RU" sz="2000" dirty="0" smtClean="0">
              <a:latin typeface="Times New Roman" panose="02020603050405020304" pitchFamily="18" charset="0"/>
              <a:ea typeface="Times New Roman" pitchFamily="18" charset="0"/>
              <a:cs typeface="Times New Roman" panose="02020603050405020304" pitchFamily="18" charset="0"/>
            </a:endParaRPr>
          </a:p>
          <a:p>
            <a:pPr lvl="0" fontAlgn="base">
              <a:spcBef>
                <a:spcPct val="0"/>
              </a:spcBef>
              <a:spcAft>
                <a:spcPct val="0"/>
              </a:spcAft>
              <a:buNone/>
            </a:pPr>
            <a:r>
              <a:rPr lang="ru-RU" sz="2000" i="1" dirty="0" smtClean="0">
                <a:latin typeface="Times New Roman" panose="02020603050405020304" pitchFamily="18" charset="0"/>
                <a:ea typeface="Times New Roman" pitchFamily="18" charset="0"/>
                <a:cs typeface="Times New Roman" panose="02020603050405020304" pitchFamily="18" charset="0"/>
              </a:rPr>
              <a:t>Начальная часть поздравления </a:t>
            </a:r>
            <a:r>
              <a:rPr lang="ru-RU" sz="2000" dirty="0" smtClean="0">
                <a:latin typeface="Times New Roman" panose="02020603050405020304" pitchFamily="18" charset="0"/>
                <a:ea typeface="Times New Roman" pitchFamily="18" charset="0"/>
                <a:cs typeface="Times New Roman" panose="02020603050405020304" pitchFamily="18" charset="0"/>
              </a:rPr>
              <a:t>– это обращение к адресату. Обращение должно быть ласковое, приветливое и задушевное.</a:t>
            </a:r>
          </a:p>
          <a:p>
            <a:pPr lvl="0" fontAlgn="base">
              <a:spcBef>
                <a:spcPct val="0"/>
              </a:spcBef>
              <a:spcAft>
                <a:spcPct val="0"/>
              </a:spcAft>
              <a:buNone/>
            </a:pPr>
            <a:r>
              <a:rPr lang="ru-RU" sz="2000" i="1" dirty="0" smtClean="0">
                <a:latin typeface="Times New Roman" panose="02020603050405020304" pitchFamily="18" charset="0"/>
                <a:ea typeface="Times New Roman" pitchFamily="18" charset="0"/>
                <a:cs typeface="Times New Roman" panose="02020603050405020304" pitchFamily="18" charset="0"/>
              </a:rPr>
              <a:t>Основная часть поздравительного текста </a:t>
            </a:r>
            <a:r>
              <a:rPr lang="ru-RU" sz="2000" dirty="0" smtClean="0">
                <a:latin typeface="Times New Roman" panose="02020603050405020304" pitchFamily="18" charset="0"/>
                <a:ea typeface="Times New Roman" pitchFamily="18" charset="0"/>
                <a:cs typeface="Times New Roman" panose="02020603050405020304" pitchFamily="18" charset="0"/>
              </a:rPr>
              <a:t>– само поздравление. </a:t>
            </a:r>
          </a:p>
          <a:p>
            <a:pPr lvl="0" fontAlgn="base">
              <a:spcBef>
                <a:spcPct val="0"/>
              </a:spcBef>
              <a:spcAft>
                <a:spcPct val="0"/>
              </a:spcAft>
              <a:buNone/>
            </a:pPr>
            <a:r>
              <a:rPr lang="ru-RU" sz="2000" i="1" dirty="0" smtClean="0">
                <a:latin typeface="Times New Roman" panose="02020603050405020304" pitchFamily="18" charset="0"/>
                <a:ea typeface="Times New Roman" pitchFamily="18" charset="0"/>
                <a:cs typeface="Times New Roman" panose="02020603050405020304" pitchFamily="18" charset="0"/>
              </a:rPr>
              <a:t>Пожелание</a:t>
            </a:r>
            <a:r>
              <a:rPr lang="ru-RU" sz="2000" dirty="0" smtClean="0">
                <a:latin typeface="Times New Roman" panose="02020603050405020304" pitchFamily="18" charset="0"/>
                <a:ea typeface="Times New Roman" pitchFamily="18" charset="0"/>
                <a:cs typeface="Times New Roman" panose="02020603050405020304" pitchFamily="18" charset="0"/>
              </a:rPr>
              <a:t> – это высказанное желание об осуществлении чего-либо для кого-либо. Пожелание часто сопровождает поздравление, следуя за ним как продолжение реплики. В оформлении выражений пожелания много общего с поздравлением.</a:t>
            </a:r>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a:bodyPr>
          <a:lstStyle/>
          <a:p>
            <a:pPr algn="ctr"/>
            <a:r>
              <a:rPr lang="ru-RU" sz="2800" dirty="0" smtClean="0">
                <a:solidFill>
                  <a:srgbClr val="002060"/>
                </a:solidFill>
                <a:effectLst/>
                <a:latin typeface="Times New Roman" panose="02020603050405020304" pitchFamily="18" charset="0"/>
                <a:ea typeface="Times New Roman" pitchFamily="18" charset="0"/>
                <a:cs typeface="Times New Roman" panose="02020603050405020304" pitchFamily="18" charset="0"/>
              </a:rPr>
              <a:t>Структура поздравления</a:t>
            </a:r>
            <a:endParaRPr lang="ru-RU" sz="2800" dirty="0">
              <a:solidFill>
                <a:srgbClr val="002060"/>
              </a:solidFill>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buNone/>
            </a:pPr>
            <a:r>
              <a:rPr lang="ru-RU" i="1" dirty="0" smtClean="0">
                <a:latin typeface="Times New Roman" pitchFamily="18" charset="0"/>
                <a:cs typeface="Times New Roman" pitchFamily="18" charset="0"/>
              </a:rPr>
              <a:t>    </a:t>
            </a:r>
            <a:r>
              <a:rPr lang="ru-RU" i="1" dirty="0" smtClean="0">
                <a:solidFill>
                  <a:schemeClr val="accent2">
                    <a:lumMod val="50000"/>
                  </a:schemeClr>
                </a:solidFill>
                <a:latin typeface="Times New Roman" pitchFamily="18" charset="0"/>
                <a:cs typeface="Times New Roman" pitchFamily="18" charset="0"/>
              </a:rPr>
              <a:t>Милая, любимая, родная!</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Поздравляю, мамочка, тебя.</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И от всей души тебе желаю</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Только мира, радости, добра!</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Нет тебя любимей и дороже,</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Нет тебя надежней и нежней.</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Ты всегда советом мне поможешь.</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Нет тебя отзывчивей, добрей.</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Пусть глаза слезятся лишь </a:t>
            </a:r>
          </a:p>
          <a:p>
            <a:pPr>
              <a:buNone/>
            </a:pPr>
            <a:r>
              <a:rPr lang="ru-RU" i="1" dirty="0" smtClean="0">
                <a:solidFill>
                  <a:schemeClr val="accent2">
                    <a:lumMod val="50000"/>
                  </a:schemeClr>
                </a:solidFill>
                <a:latin typeface="Times New Roman" pitchFamily="18" charset="0"/>
                <a:cs typeface="Times New Roman" pitchFamily="18" charset="0"/>
              </a:rPr>
              <a:t>     от счастья,</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Пусть улыбка близким дарит свет.</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Ты одна на свете всех прекрасней,</a:t>
            </a:r>
            <a:br>
              <a:rPr lang="ru-RU" i="1" dirty="0" smtClean="0">
                <a:solidFill>
                  <a:schemeClr val="accent2">
                    <a:lumMod val="50000"/>
                  </a:schemeClr>
                </a:solidFill>
                <a:latin typeface="Times New Roman" pitchFamily="18" charset="0"/>
                <a:cs typeface="Times New Roman" pitchFamily="18" charset="0"/>
              </a:rPr>
            </a:br>
            <a:r>
              <a:rPr lang="ru-RU" i="1" dirty="0" smtClean="0">
                <a:solidFill>
                  <a:schemeClr val="accent2">
                    <a:lumMod val="50000"/>
                  </a:schemeClr>
                </a:solidFill>
                <a:latin typeface="Times New Roman" pitchFamily="18" charset="0"/>
                <a:cs typeface="Times New Roman" pitchFamily="18" charset="0"/>
              </a:rPr>
              <a:t>Для меня ты в мире лучше всех!</a:t>
            </a:r>
            <a:br>
              <a:rPr lang="ru-RU" i="1" dirty="0" smtClean="0">
                <a:solidFill>
                  <a:schemeClr val="accent2">
                    <a:lumMod val="50000"/>
                  </a:schemeClr>
                </a:solidFill>
                <a:latin typeface="Times New Roman" pitchFamily="18" charset="0"/>
                <a:cs typeface="Times New Roman" pitchFamily="18" charset="0"/>
              </a:rPr>
            </a:br>
            <a:endParaRPr lang="ru-RU" i="1" dirty="0" smtClean="0">
              <a:solidFill>
                <a:schemeClr val="accent2">
                  <a:lumMod val="50000"/>
                </a:schemeClr>
              </a:solidFill>
              <a:latin typeface="Times New Roman" pitchFamily="18" charset="0"/>
              <a:cs typeface="Times New Roman" pitchFamily="18" charset="0"/>
            </a:endParaRPr>
          </a:p>
          <a:p>
            <a:pPr>
              <a:buNone/>
            </a:pPr>
            <a:r>
              <a:rPr lang="ru-RU" i="1" dirty="0" smtClean="0">
                <a:solidFill>
                  <a:schemeClr val="accent2">
                    <a:lumMod val="50000"/>
                  </a:schemeClr>
                </a:solidFill>
                <a:latin typeface="Times New Roman" pitchFamily="18" charset="0"/>
                <a:cs typeface="Times New Roman" pitchFamily="18" charset="0"/>
              </a:rPr>
              <a:t>    Твой сын Егор.</a:t>
            </a:r>
            <a:r>
              <a:rPr lang="ru-RU" dirty="0" smtClean="0"/>
              <a:t/>
            </a:r>
            <a:br>
              <a:rPr lang="ru-RU" dirty="0" smtClean="0"/>
            </a:br>
            <a:endParaRPr lang="ru-RU" dirty="0"/>
          </a:p>
        </p:txBody>
      </p:sp>
      <p:sp>
        <p:nvSpPr>
          <p:cNvPr id="3" name="Заголовок 2"/>
          <p:cNvSpPr>
            <a:spLocks noGrp="1"/>
          </p:cNvSpPr>
          <p:nvPr>
            <p:ph type="title"/>
          </p:nvPr>
        </p:nvSpPr>
        <p:spPr>
          <a:xfrm>
            <a:off x="457200" y="274638"/>
            <a:ext cx="8229600" cy="939784"/>
          </a:xfrm>
        </p:spPr>
        <p:txBody>
          <a:bodyPr>
            <a:normAutofit fontScale="90000"/>
          </a:bodyPr>
          <a:lstStyle/>
          <a:p>
            <a:pPr lvl="0" algn="ctr"/>
            <a:r>
              <a:rPr lang="ru-RU" sz="3100" dirty="0" smtClean="0">
                <a:solidFill>
                  <a:srgbClr val="002060"/>
                </a:solidFill>
                <a:effectLst/>
                <a:latin typeface="Times New Roman" panose="02020603050405020304" pitchFamily="18" charset="0"/>
                <a:ea typeface="Times New Roman" pitchFamily="18" charset="0"/>
                <a:cs typeface="Times New Roman" panose="02020603050405020304" pitchFamily="18" charset="0"/>
              </a:rPr>
              <a:t/>
            </a:r>
            <a:br>
              <a:rPr lang="ru-RU" sz="3100" dirty="0" smtClean="0">
                <a:solidFill>
                  <a:srgbClr val="002060"/>
                </a:solidFill>
                <a:effectLst/>
                <a:latin typeface="Times New Roman" panose="02020603050405020304" pitchFamily="18" charset="0"/>
                <a:ea typeface="Times New Roman" pitchFamily="18" charset="0"/>
                <a:cs typeface="Times New Roman" panose="02020603050405020304" pitchFamily="18" charset="0"/>
              </a:rPr>
            </a:br>
            <a:r>
              <a:rPr lang="ru-RU" sz="3100" dirty="0" smtClean="0">
                <a:solidFill>
                  <a:srgbClr val="002060"/>
                </a:solidFill>
                <a:effectLst/>
                <a:latin typeface="Times New Roman" panose="02020603050405020304" pitchFamily="18" charset="0"/>
                <a:ea typeface="Times New Roman" pitchFamily="18" charset="0"/>
                <a:cs typeface="Times New Roman" panose="02020603050405020304" pitchFamily="18" charset="0"/>
              </a:rPr>
              <a:t>Структура поздравления</a:t>
            </a:r>
            <a:r>
              <a:rPr lang="ru-RU" sz="4400" dirty="0" smtClean="0">
                <a:solidFill>
                  <a:schemeClr val="tx1"/>
                </a:solidFill>
                <a:effectLst/>
                <a:latin typeface="Times New Roman" panose="02020603050405020304" pitchFamily="18" charset="0"/>
                <a:ea typeface="Times New Roman" pitchFamily="18" charset="0"/>
                <a:cs typeface="Times New Roman" panose="02020603050405020304" pitchFamily="18" charset="0"/>
              </a:rPr>
              <a:t/>
            </a:r>
            <a:br>
              <a:rPr lang="ru-RU" sz="4400" dirty="0" smtClean="0">
                <a:solidFill>
                  <a:schemeClr val="tx1"/>
                </a:solidFill>
                <a:effectLst/>
                <a:latin typeface="Times New Roman" panose="02020603050405020304" pitchFamily="18" charset="0"/>
                <a:ea typeface="Times New Roman" pitchFamily="18" charset="0"/>
                <a:cs typeface="Times New Roman" panose="02020603050405020304" pitchFamily="18" charset="0"/>
              </a:rPr>
            </a:br>
            <a:endParaRPr lang="ru-RU" dirty="0"/>
          </a:p>
        </p:txBody>
      </p:sp>
      <p:pic>
        <p:nvPicPr>
          <p:cNvPr id="4" name="Рисунок 3" descr="mama22.jpg"/>
          <p:cNvPicPr>
            <a:picLocks noChangeAspect="1"/>
          </p:cNvPicPr>
          <p:nvPr/>
        </p:nvPicPr>
        <p:blipFill>
          <a:blip r:embed="rId2"/>
          <a:stretch>
            <a:fillRect/>
          </a:stretch>
        </p:blipFill>
        <p:spPr>
          <a:xfrm>
            <a:off x="4786314" y="1285860"/>
            <a:ext cx="4071966" cy="4643470"/>
          </a:xfrm>
          <a:prstGeom prst="rect">
            <a:avLst/>
          </a:prstGeo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109728" indent="0">
              <a:buNone/>
            </a:pPr>
            <a:r>
              <a:rPr lang="ru-RU" sz="2000" dirty="0">
                <a:latin typeface="Times New Roman" panose="02020603050405020304" pitchFamily="18" charset="0"/>
                <a:cs typeface="Times New Roman" panose="02020603050405020304" pitchFamily="18" charset="0"/>
              </a:rPr>
              <a:t>Поздравительные тексты могут быть разными в зависимости от:</a:t>
            </a:r>
          </a:p>
          <a:p>
            <a:pPr marL="109728" indent="0">
              <a:buNone/>
            </a:pPr>
            <a:endParaRPr lang="ru-RU" sz="2000" dirty="0">
              <a:latin typeface="Times New Roman" panose="02020603050405020304" pitchFamily="18" charset="0"/>
              <a:cs typeface="Times New Roman" panose="02020603050405020304" pitchFamily="18" charset="0"/>
            </a:endParaRPr>
          </a:p>
          <a:p>
            <a:pPr marL="109728" indent="0">
              <a:buNone/>
            </a:pPr>
            <a:r>
              <a:rPr lang="ru-RU" sz="2000" dirty="0">
                <a:latin typeface="Times New Roman" panose="02020603050405020304" pitchFamily="18" charset="0"/>
                <a:cs typeface="Times New Roman" panose="02020603050405020304" pitchFamily="18" charset="0"/>
              </a:rPr>
              <a:t>· адресата (близкий человек, менее знакомый);</a:t>
            </a:r>
          </a:p>
          <a:p>
            <a:pPr marL="109728" indent="0">
              <a:buNone/>
            </a:pP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повода </a:t>
            </a:r>
            <a:r>
              <a:rPr lang="ru-RU" sz="2000" dirty="0" smtClean="0">
                <a:latin typeface="Times New Roman" panose="02020603050405020304" pitchFamily="18" charset="0"/>
                <a:cs typeface="Times New Roman" panose="02020603050405020304" pitchFamily="18" charset="0"/>
              </a:rPr>
              <a:t>поздравления (с </a:t>
            </a:r>
            <a:r>
              <a:rPr lang="ru-RU" sz="2000" dirty="0">
                <a:latin typeface="Times New Roman" panose="02020603050405020304" pitchFamily="18" charset="0"/>
                <a:cs typeface="Times New Roman" panose="02020603050405020304" pitchFamily="18" charset="0"/>
              </a:rPr>
              <a:t>днём рождения, с Новым годом, с Днём Победы, с праздником весны, с завершением учёбы);</a:t>
            </a:r>
          </a:p>
          <a:p>
            <a:pPr marL="109728" indent="0">
              <a:buNone/>
            </a:pP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обстановки (непринуждённая или деловая обстановка).</a:t>
            </a:r>
          </a:p>
          <a:p>
            <a:pPr marL="109728" indent="0">
              <a:buNone/>
            </a:pPr>
            <a:endParaRPr lang="ru-RU" dirty="0"/>
          </a:p>
        </p:txBody>
      </p:sp>
      <p:sp>
        <p:nvSpPr>
          <p:cNvPr id="3" name="Заголовок 2"/>
          <p:cNvSpPr>
            <a:spLocks noGrp="1"/>
          </p:cNvSpPr>
          <p:nvPr>
            <p:ph type="title"/>
          </p:nvPr>
        </p:nvSpPr>
        <p:spPr>
          <a:xfrm>
            <a:off x="457200" y="274638"/>
            <a:ext cx="8229600" cy="850106"/>
          </a:xfrm>
        </p:spPr>
        <p:txBody>
          <a:bodyPr>
            <a:normAutofit/>
          </a:bodyPr>
          <a:lstStyle/>
          <a:p>
            <a:pPr algn="ctr"/>
            <a:r>
              <a:rPr lang="ru-RU" sz="2800" dirty="0">
                <a:solidFill>
                  <a:schemeClr val="accent4">
                    <a:lumMod val="75000"/>
                  </a:schemeClr>
                </a:solidFill>
              </a:rPr>
              <a:t>Виды поздравлений</a:t>
            </a:r>
          </a:p>
        </p:txBody>
      </p:sp>
    </p:spTree>
    <p:extLst>
      <p:ext uri="{BB962C8B-B14F-4D97-AF65-F5344CB8AC3E}">
        <p14:creationId xmlns:p14="http://schemas.microsoft.com/office/powerpoint/2010/main" xmlns="" val="3892712111"/>
      </p:ext>
    </p:extLst>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072066" y="980728"/>
            <a:ext cx="3614734" cy="5520106"/>
          </a:xfrm>
        </p:spPr>
        <p:txBody>
          <a:bodyPr>
            <a:normAutofit/>
          </a:bodyPr>
          <a:lstStyle/>
          <a:p>
            <a:pPr marL="109728" indent="0" algn="just">
              <a:buNone/>
            </a:pPr>
            <a:r>
              <a:rPr lang="ru-RU" sz="1800" dirty="0">
                <a:latin typeface="Times New Roman" panose="02020603050405020304" pitchFamily="18" charset="0"/>
                <a:cs typeface="Times New Roman" panose="02020603050405020304" pitchFamily="18" charset="0"/>
              </a:rPr>
              <a:t>Я </a:t>
            </a:r>
            <a:r>
              <a:rPr lang="ru-RU" sz="1800" dirty="0" smtClean="0">
                <a:latin typeface="Times New Roman" panose="02020603050405020304" pitchFamily="18" charset="0"/>
                <a:cs typeface="Times New Roman" panose="02020603050405020304" pitchFamily="18" charset="0"/>
              </a:rPr>
              <a:t>провела </a:t>
            </a:r>
            <a:r>
              <a:rPr lang="ru-RU" sz="1800" dirty="0">
                <a:latin typeface="Times New Roman" panose="02020603050405020304" pitchFamily="18" charset="0"/>
                <a:cs typeface="Times New Roman" panose="02020603050405020304" pitchFamily="18" charset="0"/>
              </a:rPr>
              <a:t>небольшое исследование - проанализировав разные поздравления, </a:t>
            </a:r>
            <a:r>
              <a:rPr lang="ru-RU" sz="1800" dirty="0" smtClean="0">
                <a:latin typeface="Times New Roman" panose="02020603050405020304" pitchFamily="18" charset="0"/>
                <a:cs typeface="Times New Roman" panose="02020603050405020304" pitchFamily="18" charset="0"/>
              </a:rPr>
              <a:t>составила </a:t>
            </a:r>
            <a:r>
              <a:rPr lang="ru-RU" sz="1800" dirty="0">
                <a:latin typeface="Times New Roman" panose="02020603050405020304" pitchFamily="18" charset="0"/>
                <a:cs typeface="Times New Roman" panose="02020603050405020304" pitchFamily="18" charset="0"/>
              </a:rPr>
              <a:t>«рейтинг» того, что чаще желают люди друг другу. Для анализа </a:t>
            </a:r>
            <a:r>
              <a:rPr lang="ru-RU" sz="1800" dirty="0" smtClean="0">
                <a:latin typeface="Times New Roman" panose="02020603050405020304" pitchFamily="18" charset="0"/>
                <a:cs typeface="Times New Roman" panose="02020603050405020304" pitchFamily="18" charset="0"/>
              </a:rPr>
              <a:t>использовала </a:t>
            </a:r>
            <a:r>
              <a:rPr lang="ru-RU" sz="1800" dirty="0">
                <a:latin typeface="Times New Roman" panose="02020603050405020304" pitchFamily="18" charset="0"/>
                <a:cs typeface="Times New Roman" panose="02020603050405020304" pitchFamily="18" charset="0"/>
              </a:rPr>
              <a:t>открытки с пожеланиями, написанными адресантом, которые сохранились у меня со всех прошедших праздников</a:t>
            </a:r>
            <a:r>
              <a:rPr lang="ru-RU" sz="1800" dirty="0" smtClean="0">
                <a:latin typeface="Times New Roman" panose="02020603050405020304" pitchFamily="18" charset="0"/>
                <a:cs typeface="Times New Roman" panose="02020603050405020304" pitchFamily="18" charset="0"/>
              </a:rPr>
              <a:t>.</a:t>
            </a:r>
          </a:p>
          <a:p>
            <a:pPr marL="109728" indent="0" algn="just">
              <a:buNone/>
            </a:pPr>
            <a:r>
              <a:rPr lang="ru-RU" sz="1800" dirty="0">
                <a:latin typeface="Times New Roman" panose="02020603050405020304" pitchFamily="18" charset="0"/>
                <a:cs typeface="Times New Roman" panose="02020603050405020304" pitchFamily="18" charset="0"/>
              </a:rPr>
              <a:t>Было проанализировано 24 открытки, из них в 13 желали счастья, в 10 исполнения  желаний , в 8 - здоровья, в 5- всего самого лучшего, в 4- радости, в 3 – везение, в 2- удачи, успехов в учёбе и верных друзей и в 1  пожелали никогда не </a:t>
            </a:r>
            <a:r>
              <a:rPr lang="ru-RU" sz="1800" dirty="0" smtClean="0">
                <a:latin typeface="Times New Roman" panose="02020603050405020304" pitchFamily="18" charset="0"/>
                <a:cs typeface="Times New Roman" panose="02020603050405020304" pitchFamily="18" charset="0"/>
              </a:rPr>
              <a:t>унывать.</a:t>
            </a:r>
          </a:p>
          <a:p>
            <a:pPr marL="109728" indent="0">
              <a:buNone/>
            </a:pPr>
            <a:endParaRPr lang="ru-RU" sz="2000" dirty="0" smtClean="0">
              <a:latin typeface="Times New Roman" panose="02020603050405020304" pitchFamily="18" charset="0"/>
              <a:cs typeface="Times New Roman" panose="02020603050405020304" pitchFamily="18" charset="0"/>
            </a:endParaRPr>
          </a:p>
          <a:p>
            <a:pPr marL="109728"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274638"/>
            <a:ext cx="8229600" cy="706090"/>
          </a:xfrm>
        </p:spPr>
        <p:txBody>
          <a:bodyPr>
            <a:normAutofit/>
          </a:bodyPr>
          <a:lstStyle/>
          <a:p>
            <a:pPr algn="ctr"/>
            <a:r>
              <a:rPr lang="ru-RU" sz="2800" dirty="0">
                <a:solidFill>
                  <a:schemeClr val="accent4">
                    <a:lumMod val="75000"/>
                  </a:schemeClr>
                </a:solidFill>
                <a:latin typeface="Times New Roman" panose="02020603050405020304" pitchFamily="18" charset="0"/>
                <a:cs typeface="Times New Roman" panose="02020603050405020304" pitchFamily="18" charset="0"/>
              </a:rPr>
              <a:t>Исследовательский опрос </a:t>
            </a:r>
          </a:p>
        </p:txBody>
      </p:sp>
      <p:sp>
        <p:nvSpPr>
          <p:cNvPr id="8" name="Rectangle 4"/>
          <p:cNvSpPr>
            <a:spLocks noChangeArrowheads="1"/>
          </p:cNvSpPr>
          <p:nvPr/>
        </p:nvSpPr>
        <p:spPr bwMode="auto">
          <a:xfrm>
            <a:off x="573260" y="1710456"/>
            <a:ext cx="7310348"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9" name="Объект 8"/>
          <p:cNvGraphicFramePr>
            <a:graphicFrameLocks noChangeAspect="1"/>
          </p:cNvGraphicFramePr>
          <p:nvPr>
            <p:extLst>
              <p:ext uri="{D42A27DB-BD31-4B8C-83A1-F6EECF244321}">
                <p14:modId xmlns:p14="http://schemas.microsoft.com/office/powerpoint/2010/main" xmlns="" val="1014212222"/>
              </p:ext>
            </p:extLst>
          </p:nvPr>
        </p:nvGraphicFramePr>
        <p:xfrm>
          <a:off x="251520" y="1285860"/>
          <a:ext cx="4820546" cy="4500594"/>
        </p:xfrm>
        <a:graphic>
          <a:graphicData uri="http://schemas.openxmlformats.org/presentationml/2006/ole">
            <p:oleObj spid="_x0000_s2058" name="Диаграмма" r:id="rId3" imgW="5133889" imgH="3771900" progId="MSGraph.Chart.8">
              <p:embed/>
            </p:oleObj>
          </a:graphicData>
        </a:graphic>
      </p:graphicFrame>
    </p:spTree>
    <p:extLst>
      <p:ext uri="{BB962C8B-B14F-4D97-AF65-F5344CB8AC3E}">
        <p14:creationId xmlns:p14="http://schemas.microsoft.com/office/powerpoint/2010/main" xmlns="" val="3376326960"/>
      </p:ext>
    </p:extLst>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788024" y="1556792"/>
            <a:ext cx="3898776" cy="4450499"/>
          </a:xfrm>
        </p:spPr>
        <p:txBody>
          <a:bodyPr>
            <a:normAutofit fontScale="92500"/>
          </a:bodyPr>
          <a:lstStyle/>
          <a:p>
            <a:pPr marL="109728" indent="0">
              <a:buNone/>
            </a:pPr>
            <a:r>
              <a:rPr lang="ru-RU" sz="2000" dirty="0">
                <a:latin typeface="Times New Roman" panose="02020603050405020304" pitchFamily="18" charset="0"/>
                <a:cs typeface="Times New Roman" panose="02020603050405020304" pitchFamily="18" charset="0"/>
              </a:rPr>
              <a:t>Я </a:t>
            </a:r>
            <a:r>
              <a:rPr lang="ru-RU" sz="2000" dirty="0" smtClean="0">
                <a:latin typeface="Times New Roman" panose="02020603050405020304" pitchFamily="18" charset="0"/>
                <a:cs typeface="Times New Roman" panose="02020603050405020304" pitchFamily="18" charset="0"/>
              </a:rPr>
              <a:t>провела </a:t>
            </a:r>
            <a:r>
              <a:rPr lang="ru-RU" sz="2000" dirty="0">
                <a:latin typeface="Times New Roman" panose="02020603050405020304" pitchFamily="18" charset="0"/>
                <a:cs typeface="Times New Roman" panose="02020603050405020304" pitchFamily="18" charset="0"/>
              </a:rPr>
              <a:t>опрос в своём классе, </a:t>
            </a:r>
            <a:r>
              <a:rPr lang="ru-RU" sz="2000" dirty="0" smtClean="0">
                <a:latin typeface="Times New Roman" panose="02020603050405020304" pitchFamily="18" charset="0"/>
                <a:cs typeface="Times New Roman" panose="02020603050405020304" pitchFamily="18" charset="0"/>
              </a:rPr>
              <a:t>школе, в </a:t>
            </a:r>
            <a:r>
              <a:rPr lang="ru-RU" sz="2000" dirty="0">
                <a:latin typeface="Times New Roman" panose="02020603050405020304" pitchFamily="18" charset="0"/>
                <a:cs typeface="Times New Roman" panose="02020603050405020304" pitchFamily="18" charset="0"/>
              </a:rPr>
              <a:t>результате которого </a:t>
            </a:r>
            <a:r>
              <a:rPr lang="ru-RU" sz="2000" dirty="0" smtClean="0">
                <a:latin typeface="Times New Roman" panose="02020603050405020304" pitchFamily="18" charset="0"/>
                <a:cs typeface="Times New Roman" panose="02020603050405020304" pitchFamily="18" charset="0"/>
              </a:rPr>
              <a:t>выяснила, </a:t>
            </a:r>
            <a:r>
              <a:rPr lang="ru-RU" sz="2000" dirty="0">
                <a:latin typeface="Times New Roman" panose="02020603050405020304" pitchFamily="18" charset="0"/>
                <a:cs typeface="Times New Roman" panose="02020603050405020304" pitchFamily="18" charset="0"/>
              </a:rPr>
              <a:t>в какой форме и в каких видах они чаще всего составляют поздравления. Если суммировать результаты, то получится, что дано 28 вариантов по форме, из них  14 вариантов за устную форму и 14 за письменную, из 28 вариантов по видам  14 за поздравительную открытку, 9 за </a:t>
            </a:r>
            <a:r>
              <a:rPr lang="ru-RU" sz="2000" dirty="0" err="1">
                <a:latin typeface="Times New Roman" panose="02020603050405020304" pitchFamily="18" charset="0"/>
                <a:cs typeface="Times New Roman" panose="02020603050405020304" pitchFamily="18" charset="0"/>
              </a:rPr>
              <a:t>Валентинки</a:t>
            </a:r>
            <a:r>
              <a:rPr lang="ru-RU" sz="2000" dirty="0">
                <a:latin typeface="Times New Roman" panose="02020603050405020304" pitchFamily="18" charset="0"/>
                <a:cs typeface="Times New Roman" panose="02020603050405020304" pitchFamily="18" charset="0"/>
              </a:rPr>
              <a:t> , 3 за поздравительный «плакат», 1 за поздравительную газету и 1 за надпись на подарочных </a:t>
            </a:r>
            <a:r>
              <a:rPr lang="ru-RU" sz="2000" dirty="0" smtClean="0">
                <a:latin typeface="Times New Roman" panose="02020603050405020304" pitchFamily="18" charset="0"/>
                <a:cs typeface="Times New Roman" panose="02020603050405020304" pitchFamily="18" charset="0"/>
              </a:rPr>
              <a:t>вещах.</a:t>
            </a:r>
            <a:endParaRPr lang="ru-RU" sz="2000"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274638"/>
            <a:ext cx="8229600" cy="994122"/>
          </a:xfrm>
        </p:spPr>
        <p:txBody>
          <a:bodyPr>
            <a:normAutofit/>
          </a:bodyPr>
          <a:lstStyle/>
          <a:p>
            <a:pPr algn="ctr"/>
            <a:r>
              <a:rPr lang="ru-RU" sz="2800" dirty="0">
                <a:solidFill>
                  <a:schemeClr val="accent4">
                    <a:lumMod val="75000"/>
                  </a:schemeClr>
                </a:solidFill>
                <a:latin typeface="Times New Roman" panose="02020603050405020304" pitchFamily="18" charset="0"/>
                <a:cs typeface="Times New Roman" panose="02020603050405020304" pitchFamily="18" charset="0"/>
              </a:rPr>
              <a:t>Исследовательский опрос </a:t>
            </a:r>
          </a:p>
        </p:txBody>
      </p:sp>
      <p:pic>
        <p:nvPicPr>
          <p:cNvPr id="4" name="Рисунок 3"/>
          <p:cNvPicPr>
            <a:picLocks noChangeAspect="1"/>
          </p:cNvPicPr>
          <p:nvPr/>
        </p:nvPicPr>
        <p:blipFill>
          <a:blip r:embed="rId2"/>
          <a:stretch>
            <a:fillRect/>
          </a:stretch>
        </p:blipFill>
        <p:spPr>
          <a:xfrm>
            <a:off x="157288" y="1404419"/>
            <a:ext cx="4800000" cy="2209524"/>
          </a:xfrm>
          <a:prstGeom prst="rect">
            <a:avLst/>
          </a:prstGeom>
        </p:spPr>
      </p:pic>
      <p:pic>
        <p:nvPicPr>
          <p:cNvPr id="5" name="Рисунок 4"/>
          <p:cNvPicPr>
            <a:picLocks noChangeAspect="1"/>
          </p:cNvPicPr>
          <p:nvPr/>
        </p:nvPicPr>
        <p:blipFill>
          <a:blip r:embed="rId3"/>
          <a:stretch>
            <a:fillRect/>
          </a:stretch>
        </p:blipFill>
        <p:spPr>
          <a:xfrm>
            <a:off x="157288" y="3021273"/>
            <a:ext cx="4580952" cy="2952381"/>
          </a:xfrm>
          <a:prstGeom prst="rect">
            <a:avLst/>
          </a:prstGeom>
        </p:spPr>
      </p:pic>
    </p:spTree>
    <p:extLst>
      <p:ext uri="{BB962C8B-B14F-4D97-AF65-F5344CB8AC3E}">
        <p14:creationId xmlns:p14="http://schemas.microsoft.com/office/powerpoint/2010/main" xmlns="" val="4106693966"/>
      </p:ext>
    </p:extLst>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429124" y="1142984"/>
            <a:ext cx="4186238" cy="5000660"/>
          </a:xfrm>
        </p:spPr>
        <p:txBody>
          <a:bodyPr>
            <a:noAutofit/>
          </a:bodyPr>
          <a:lstStyle/>
          <a:p>
            <a:pPr marL="109728" indent="0" algn="just">
              <a:buNone/>
            </a:pPr>
            <a:r>
              <a:rPr lang="ru-RU" sz="2000" dirty="0" smtClean="0">
                <a:latin typeface="Times New Roman" panose="02020603050405020304" pitchFamily="18" charset="0"/>
                <a:cs typeface="Times New Roman" panose="02020603050405020304" pitchFamily="18" charset="0"/>
              </a:rPr>
              <a:t>Практически </a:t>
            </a:r>
            <a:r>
              <a:rPr lang="ru-RU" sz="2000" dirty="0">
                <a:latin typeface="Times New Roman" panose="02020603050405020304" pitchFamily="18" charset="0"/>
                <a:cs typeface="Times New Roman" panose="02020603050405020304" pitchFamily="18" charset="0"/>
              </a:rPr>
              <a:t>каждый человек участвует в эпистолярной деятельности (письма, поздравления, записки и т.д.), которая является важнейшей стороной духовной культуры человека. Сейчас поздравление входит в область малоизученных явлений, а ведь данный лингвистический объект интересен, отображает различные тенденции в речи, дает представление о речевом портрете современника. Именно этим обусловлена </a:t>
            </a:r>
            <a:r>
              <a:rPr lang="ru-RU" sz="2000" b="1" dirty="0">
                <a:latin typeface="Times New Roman" panose="02020603050405020304" pitchFamily="18" charset="0"/>
                <a:cs typeface="Times New Roman" panose="02020603050405020304" pitchFamily="18" charset="0"/>
              </a:rPr>
              <a:t>актуальность</a:t>
            </a:r>
            <a:r>
              <a:rPr lang="ru-RU" sz="2000" dirty="0">
                <a:latin typeface="Times New Roman" panose="02020603050405020304" pitchFamily="18" charset="0"/>
                <a:cs typeface="Times New Roman" panose="02020603050405020304" pitchFamily="18" charset="0"/>
              </a:rPr>
              <a:t> данного исследования. </a:t>
            </a:r>
          </a:p>
        </p:txBody>
      </p:sp>
      <p:sp>
        <p:nvSpPr>
          <p:cNvPr id="3" name="Заголовок 2"/>
          <p:cNvSpPr>
            <a:spLocks noGrp="1"/>
          </p:cNvSpPr>
          <p:nvPr>
            <p:ph type="title"/>
          </p:nvPr>
        </p:nvSpPr>
        <p:spPr/>
        <p:txBody>
          <a:bodyPr>
            <a:normAutofit/>
          </a:bodyPr>
          <a:lstStyle/>
          <a:p>
            <a:pPr algn="ctr"/>
            <a:r>
              <a:rPr lang="ru-RU" sz="2800" dirty="0" smtClean="0">
                <a:solidFill>
                  <a:srgbClr val="002060"/>
                </a:solidFill>
              </a:rPr>
              <a:t>Актуальность исследования</a:t>
            </a:r>
            <a:endParaRPr lang="ru-RU" sz="2800" dirty="0">
              <a:solidFill>
                <a:srgbClr val="002060"/>
              </a:solidFill>
            </a:endParaRPr>
          </a:p>
        </p:txBody>
      </p:sp>
      <p:pic>
        <p:nvPicPr>
          <p:cNvPr id="4" name="Рисунок 3" descr="2866070.jpg"/>
          <p:cNvPicPr>
            <a:picLocks noChangeAspect="1"/>
          </p:cNvPicPr>
          <p:nvPr/>
        </p:nvPicPr>
        <p:blipFill>
          <a:blip r:embed="rId2"/>
          <a:stretch>
            <a:fillRect/>
          </a:stretch>
        </p:blipFill>
        <p:spPr>
          <a:xfrm>
            <a:off x="642910" y="1428736"/>
            <a:ext cx="3714776" cy="4429156"/>
          </a:xfrm>
          <a:prstGeom prst="rect">
            <a:avLst/>
          </a:prstGeom>
        </p:spPr>
      </p:pic>
    </p:spTree>
    <p:extLst>
      <p:ext uri="{BB962C8B-B14F-4D97-AF65-F5344CB8AC3E}">
        <p14:creationId xmlns:p14="http://schemas.microsoft.com/office/powerpoint/2010/main" xmlns="" val="715825461"/>
      </p:ext>
    </p:extLst>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353909"/>
            <a:ext cx="7216860" cy="2246769"/>
          </a:xfrm>
          <a:prstGeom prst="rect">
            <a:avLst/>
          </a:prstGeom>
        </p:spPr>
        <p:txBody>
          <a:bodyPr wrap="square">
            <a:spAutoFit/>
          </a:bodyPr>
          <a:lstStyle/>
          <a:p>
            <a:pPr algn="just"/>
            <a:r>
              <a:rPr lang="ru-RU" sz="2000" dirty="0" smtClean="0">
                <a:latin typeface="Times New Roman" panose="02020603050405020304" pitchFamily="18" charset="0"/>
                <a:cs typeface="Times New Roman" panose="02020603050405020304" pitchFamily="18" charset="0"/>
              </a:rPr>
              <a:t>Поздравления- жанр речи, который имеет свои отличительные черты (структурированность, особые конструкции и эмоционально-окрашенные слова, многообразие видов поздравлений), использующийся в устной и письменной речи, имеющий свою историю и развитие в языке</a:t>
            </a:r>
            <a:r>
              <a:rPr lang="ru-RU" sz="2000" dirty="0">
                <a:latin typeface="Times New Roman" panose="02020603050405020304" pitchFamily="18" charset="0"/>
                <a:cs typeface="Times New Roman" panose="02020603050405020304" pitchFamily="18" charset="0"/>
              </a:rPr>
              <a:t>. Таким образом, моя </a:t>
            </a:r>
            <a:r>
              <a:rPr lang="ru-RU" sz="2000" b="1" dirty="0">
                <a:latin typeface="Times New Roman" panose="02020603050405020304" pitchFamily="18" charset="0"/>
                <a:cs typeface="Times New Roman" panose="02020603050405020304" pitchFamily="18" charset="0"/>
              </a:rPr>
              <a:t>гипотеза </a:t>
            </a:r>
            <a:r>
              <a:rPr lang="ru-RU" sz="2000" b="1" dirty="0" smtClean="0">
                <a:latin typeface="Times New Roman" panose="02020603050405020304" pitchFamily="18" charset="0"/>
                <a:cs typeface="Times New Roman" panose="02020603050405020304" pitchFamily="18" charset="0"/>
              </a:rPr>
              <a:t>подтверждена</a:t>
            </a:r>
            <a:r>
              <a:rPr lang="ru-RU" sz="2000" dirty="0" smtClean="0">
                <a:latin typeface="Times New Roman" panose="02020603050405020304" pitchFamily="18" charset="0"/>
                <a:cs typeface="Times New Roman" panose="02020603050405020304" pitchFamily="18" charset="0"/>
              </a:rPr>
              <a:t>. Продуктом проекта является создание памятки «Как составить </a:t>
            </a:r>
            <a:r>
              <a:rPr lang="ru-RU" sz="2000" dirty="0" smtClean="0">
                <a:latin typeface="Times New Roman" panose="02020603050405020304" pitchFamily="18" charset="0"/>
                <a:cs typeface="Times New Roman" panose="02020603050405020304" pitchFamily="18" charset="0"/>
              </a:rPr>
              <a:t>оригинальное поздравление?»</a:t>
            </a:r>
            <a:endParaRPr lang="ru-RU" sz="20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115616" y="428604"/>
            <a:ext cx="6552728" cy="646331"/>
          </a:xfrm>
          <a:prstGeom prst="rect">
            <a:avLst/>
          </a:prstGeom>
        </p:spPr>
        <p:txBody>
          <a:bodyPr wrap="square">
            <a:spAutoFit/>
          </a:bodyPr>
          <a:lstStyle/>
          <a:p>
            <a:pPr algn="ctr"/>
            <a:r>
              <a:rPr lang="ru-RU" sz="3600" b="1" dirty="0" smtClean="0">
                <a:solidFill>
                  <a:srgbClr val="002060"/>
                </a:solidFill>
                <a:latin typeface="Arial" pitchFamily="34" charset="0"/>
                <a:cs typeface="Arial" pitchFamily="34" charset="0"/>
              </a:rPr>
              <a:t>Заключение</a:t>
            </a:r>
            <a:endParaRPr lang="ru-RU" sz="3600" b="1" dirty="0">
              <a:solidFill>
                <a:srgbClr val="002060"/>
              </a:solidFill>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071538" y="500042"/>
            <a:ext cx="702282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chemeClr val="accent4">
                    <a:lumMod val="75000"/>
                  </a:schemeClr>
                </a:solidFill>
                <a:effectLst/>
                <a:latin typeface="Arial" pitchFamily="34" charset="0"/>
                <a:ea typeface="Times New Roman" pitchFamily="18" charset="0"/>
                <a:cs typeface="Arial" pitchFamily="34" charset="0"/>
              </a:rPr>
              <a:t>Спасибо за внимание!</a:t>
            </a:r>
            <a:endParaRPr kumimoji="0" lang="ru-RU" sz="4000" b="0" i="0" u="none" strike="noStrike" cap="none" normalizeH="0" baseline="0" dirty="0" smtClean="0">
              <a:ln>
                <a:noFill/>
              </a:ln>
              <a:solidFill>
                <a:schemeClr val="accent4">
                  <a:lumMod val="75000"/>
                </a:schemeClr>
              </a:solidFill>
              <a:effectLst/>
              <a:latin typeface="Arial" pitchFamily="34" charset="0"/>
              <a:cs typeface="Arial" pitchFamily="34" charset="0"/>
            </a:endParaRPr>
          </a:p>
        </p:txBody>
      </p:sp>
      <p:pic>
        <p:nvPicPr>
          <p:cNvPr id="3" name="Рисунок 2" descr="chto-podarit-mame-na-8-marta.jpg"/>
          <p:cNvPicPr>
            <a:picLocks noChangeAspect="1"/>
          </p:cNvPicPr>
          <p:nvPr/>
        </p:nvPicPr>
        <p:blipFill>
          <a:blip r:embed="rId2"/>
          <a:stretch>
            <a:fillRect/>
          </a:stretch>
        </p:blipFill>
        <p:spPr>
          <a:xfrm>
            <a:off x="1285852" y="1285860"/>
            <a:ext cx="6643734" cy="4469959"/>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Autofit/>
          </a:bodyPr>
          <a:lstStyle/>
          <a:p>
            <a:pPr marL="109728" lvl="0" indent="0" algn="just" fontAlgn="base">
              <a:spcBef>
                <a:spcPct val="0"/>
              </a:spcBef>
              <a:spcAft>
                <a:spcPct val="0"/>
              </a:spcAft>
              <a:buNone/>
            </a:pPr>
            <a:r>
              <a:rPr lang="ru-RU" sz="2000" b="1" dirty="0">
                <a:latin typeface="Times New Roman" panose="02020603050405020304" pitchFamily="18" charset="0"/>
                <a:ea typeface="Times New Roman" pitchFamily="18" charset="0"/>
                <a:cs typeface="Times New Roman" panose="02020603050405020304" pitchFamily="18" charset="0"/>
              </a:rPr>
              <a:t>Цель проекта:  </a:t>
            </a:r>
            <a:r>
              <a:rPr lang="ru-RU" sz="2000" dirty="0">
                <a:latin typeface="Times New Roman" panose="02020603050405020304" pitchFamily="18" charset="0"/>
                <a:ea typeface="Times New Roman" pitchFamily="18" charset="0"/>
                <a:cs typeface="Times New Roman" panose="02020603050405020304" pitchFamily="18" charset="0"/>
              </a:rPr>
              <a:t>определить характерные особенности поздравления как жанра речи.</a:t>
            </a:r>
          </a:p>
          <a:p>
            <a:pPr marL="109728" lvl="0" indent="0" algn="just" fontAlgn="base">
              <a:spcBef>
                <a:spcPct val="0"/>
              </a:spcBef>
              <a:spcAft>
                <a:spcPct val="0"/>
              </a:spcAft>
              <a:buNone/>
            </a:pPr>
            <a:r>
              <a:rPr lang="ru-RU" sz="2000" b="1" dirty="0" smtClean="0">
                <a:latin typeface="Times New Roman" panose="02020603050405020304" pitchFamily="18" charset="0"/>
                <a:ea typeface="Times New Roman" pitchFamily="18" charset="0"/>
                <a:cs typeface="Times New Roman" panose="02020603050405020304" pitchFamily="18" charset="0"/>
              </a:rPr>
              <a:t>Задачи проекта:</a:t>
            </a:r>
            <a:endParaRPr lang="ru-RU" sz="2000" b="1" dirty="0">
              <a:latin typeface="Times New Roman" panose="02020603050405020304" pitchFamily="18" charset="0"/>
              <a:ea typeface="Times New Roman" pitchFamily="18" charset="0"/>
              <a:cs typeface="Times New Roman" panose="02020603050405020304" pitchFamily="18" charset="0"/>
            </a:endParaRP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1.Выяснить историю жанра поздравлений.</a:t>
            </a: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2.Определить образ автора в поздравлении.</a:t>
            </a: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3.Найти информацию о разновидностях поздравлений.</a:t>
            </a: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4.Определить структуру поздравлений.</a:t>
            </a: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5.Определить поводы для поздравлений и их отражение в речи.</a:t>
            </a:r>
          </a:p>
          <a:p>
            <a:pPr marL="109728" lvl="0" indent="0" algn="just" fontAlgn="base">
              <a:spcBef>
                <a:spcPct val="0"/>
              </a:spcBef>
              <a:spcAft>
                <a:spcPct val="0"/>
              </a:spcAft>
              <a:buNone/>
            </a:pPr>
            <a:r>
              <a:rPr lang="ru-RU" sz="2000" dirty="0">
                <a:latin typeface="Times New Roman" panose="02020603050405020304" pitchFamily="18" charset="0"/>
                <a:ea typeface="Times New Roman" pitchFamily="18" charset="0"/>
                <a:cs typeface="Times New Roman" panose="02020603050405020304" pitchFamily="18" charset="0"/>
              </a:rPr>
              <a:t>6.Составить  памятку «Как составить оригинальное  поздравление».</a:t>
            </a:r>
          </a:p>
        </p:txBody>
      </p:sp>
      <p:sp>
        <p:nvSpPr>
          <p:cNvPr id="3" name="Заголовок 2"/>
          <p:cNvSpPr>
            <a:spLocks noGrp="1"/>
          </p:cNvSpPr>
          <p:nvPr>
            <p:ph type="title"/>
          </p:nvPr>
        </p:nvSpPr>
        <p:spPr/>
        <p:txBody>
          <a:bodyPr>
            <a:normAutofit/>
          </a:bodyPr>
          <a:lstStyle/>
          <a:p>
            <a:pPr algn="ctr"/>
            <a:r>
              <a:rPr lang="ru-RU" sz="2800" dirty="0" smtClean="0">
                <a:solidFill>
                  <a:srgbClr val="002060"/>
                </a:solidFill>
                <a:latin typeface="Times New Roman" panose="02020603050405020304" pitchFamily="18" charset="0"/>
                <a:cs typeface="Times New Roman" panose="02020603050405020304" pitchFamily="18" charset="0"/>
              </a:rPr>
              <a:t>Цели и задачи исследования</a:t>
            </a:r>
            <a:endParaRPr lang="ru-RU" sz="28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63992601"/>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109728" indent="0">
              <a:buNone/>
            </a:pPr>
            <a:r>
              <a:rPr lang="ru-RU" sz="2000" b="1" dirty="0">
                <a:latin typeface="Times New Roman" panose="02020603050405020304" pitchFamily="18" charset="0"/>
                <a:cs typeface="Times New Roman" panose="02020603050405020304" pitchFamily="18" charset="0"/>
              </a:rPr>
              <a:t>Гипотеза: </a:t>
            </a:r>
            <a:r>
              <a:rPr lang="ru-RU" sz="2000" dirty="0">
                <a:latin typeface="Times New Roman" panose="02020603050405020304" pitchFamily="18" charset="0"/>
                <a:cs typeface="Times New Roman" panose="02020603050405020304" pitchFamily="18" charset="0"/>
              </a:rPr>
              <a:t>я предполагаю, что поздравление является жанром письменной речи.</a:t>
            </a:r>
          </a:p>
          <a:p>
            <a:pPr marL="109728" indent="0">
              <a:buNone/>
            </a:pPr>
            <a:r>
              <a:rPr lang="ru-RU" sz="2000" b="1" dirty="0" smtClean="0">
                <a:latin typeface="Times New Roman" panose="02020603050405020304" pitchFamily="18" charset="0"/>
                <a:cs typeface="Times New Roman" panose="02020603050405020304" pitchFamily="18" charset="0"/>
              </a:rPr>
              <a:t>Объект исследования - </a:t>
            </a:r>
            <a:r>
              <a:rPr lang="ru-RU" sz="2000" dirty="0" smtClean="0">
                <a:latin typeface="Times New Roman" panose="02020603050405020304" pitchFamily="18" charset="0"/>
                <a:cs typeface="Times New Roman" panose="02020603050405020304" pitchFamily="18" charset="0"/>
              </a:rPr>
              <a:t>прозаические </a:t>
            </a:r>
            <a:r>
              <a:rPr lang="ru-RU" sz="2000" dirty="0">
                <a:latin typeface="Times New Roman" panose="02020603050405020304" pitchFamily="18" charset="0"/>
                <a:cs typeface="Times New Roman" panose="02020603050405020304" pitchFamily="18" charset="0"/>
              </a:rPr>
              <a:t>и стихотворные тексты поздравлений.</a:t>
            </a:r>
          </a:p>
          <a:p>
            <a:pPr marL="109728" indent="0">
              <a:buNone/>
            </a:pPr>
            <a:r>
              <a:rPr lang="ru-RU" sz="2000" b="1" dirty="0">
                <a:latin typeface="Times New Roman" panose="02020603050405020304" pitchFamily="18" charset="0"/>
                <a:cs typeface="Times New Roman" panose="02020603050405020304" pitchFamily="18" charset="0"/>
              </a:rPr>
              <a:t>Предмет исследования </a:t>
            </a:r>
            <a:r>
              <a:rPr lang="ru-RU" sz="2000" dirty="0">
                <a:latin typeface="Times New Roman" panose="02020603050405020304" pitchFamily="18" charset="0"/>
                <a:cs typeface="Times New Roman" panose="02020603050405020304" pitchFamily="18" charset="0"/>
              </a:rPr>
              <a:t>– структура, содержание, средства выразительности в текстах поздравлений.</a:t>
            </a:r>
          </a:p>
          <a:p>
            <a:pPr marL="109728" indent="0">
              <a:buNone/>
            </a:pPr>
            <a:r>
              <a:rPr lang="ru-RU" sz="2000" b="1" dirty="0" smtClean="0">
                <a:latin typeface="Times New Roman" panose="02020603050405020304" pitchFamily="18" charset="0"/>
                <a:cs typeface="Times New Roman" panose="02020603050405020304" pitchFamily="18" charset="0"/>
              </a:rPr>
              <a:t>Методы </a:t>
            </a:r>
            <a:r>
              <a:rPr lang="ru-RU" sz="2000" b="1" dirty="0">
                <a:latin typeface="Times New Roman" panose="02020603050405020304" pitchFamily="18" charset="0"/>
                <a:cs typeface="Times New Roman" panose="02020603050405020304" pitchFamily="18" charset="0"/>
              </a:rPr>
              <a:t>исследования: </a:t>
            </a:r>
            <a:r>
              <a:rPr lang="ru-RU" sz="2000" dirty="0">
                <a:latin typeface="Times New Roman" panose="02020603050405020304" pitchFamily="18" charset="0"/>
                <a:cs typeface="Times New Roman" panose="02020603050405020304" pitchFamily="18" charset="0"/>
              </a:rPr>
              <a:t>описательный метод, метод опроса и наблюдения.</a:t>
            </a:r>
          </a:p>
          <a:p>
            <a:pPr marL="109728" indent="0">
              <a:buNone/>
            </a:pPr>
            <a:endParaRPr lang="ru-RU"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a:bodyPr>
          <a:lstStyle/>
          <a:p>
            <a:pPr algn="ctr"/>
            <a:r>
              <a:rPr lang="ru-RU" sz="2800" dirty="0" smtClean="0">
                <a:solidFill>
                  <a:srgbClr val="002060"/>
                </a:solidFill>
              </a:rPr>
              <a:t>Гипотеза и методы исследования</a:t>
            </a:r>
            <a:endParaRPr lang="ru-RU" sz="2800" dirty="0">
              <a:solidFill>
                <a:srgbClr val="002060"/>
              </a:solidFill>
            </a:endParaRPr>
          </a:p>
        </p:txBody>
      </p:sp>
    </p:spTree>
    <p:extLst>
      <p:ext uri="{BB962C8B-B14F-4D97-AF65-F5344CB8AC3E}">
        <p14:creationId xmlns:p14="http://schemas.microsoft.com/office/powerpoint/2010/main" xmlns="" val="4263497158"/>
      </p:ext>
    </p:extLst>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980728"/>
            <a:ext cx="8363272" cy="5026563"/>
          </a:xfrm>
        </p:spPr>
        <p:txBody>
          <a:bodyPr>
            <a:noAutofit/>
          </a:bodyPr>
          <a:lstStyle/>
          <a:p>
            <a:pPr marL="109728" indent="0">
              <a:buNone/>
            </a:pP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Поздравление» - это приветствие по поводу, случаю приятного радостного события, включающее приятные пожелания в адрес кого-либо.  «Поздравления</a:t>
            </a:r>
            <a:r>
              <a:rPr lang="ru-RU" sz="2000" i="1" dirty="0">
                <a:latin typeface="Times New Roman" panose="02020603050405020304" pitchFamily="18" charset="0"/>
                <a:cs typeface="Times New Roman" panose="02020603050405020304" pitchFamily="18" charset="0"/>
              </a:rPr>
              <a:t>» как жанр речи </a:t>
            </a:r>
            <a:r>
              <a:rPr lang="ru-RU" sz="2000" dirty="0">
                <a:latin typeface="Times New Roman" panose="02020603050405020304" pitchFamily="18" charset="0"/>
                <a:cs typeface="Times New Roman" panose="02020603050405020304" pitchFamily="18" charset="0"/>
              </a:rPr>
              <a:t>рассматривается как проявление народного, часто художественного творчества. Он развивался  в течение длительного времени и сегодня отличается от того, каким был, например, в XVII веке. Раньше это была только письменная форма – послание, записки в дневниках и журналах.</a:t>
            </a:r>
          </a:p>
          <a:p>
            <a:pPr marL="109728"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274638"/>
            <a:ext cx="8229600" cy="850106"/>
          </a:xfrm>
        </p:spPr>
        <p:txBody>
          <a:bodyPr>
            <a:noAutofit/>
          </a:bodyPr>
          <a:lstStyle/>
          <a:p>
            <a:pPr algn="ctr"/>
            <a:r>
              <a:rPr lang="ru-RU" sz="2800" dirty="0">
                <a:solidFill>
                  <a:srgbClr val="002060"/>
                </a:solidFill>
                <a:effectLst/>
                <a:latin typeface="Times New Roman" panose="02020603050405020304" pitchFamily="18" charset="0"/>
                <a:ea typeface="Times New Roman" panose="02020603050405020304" pitchFamily="18" charset="0"/>
              </a:rPr>
              <a:t>Поздравление как жанр письменной речи</a:t>
            </a:r>
            <a:endParaRPr lang="ru-RU" sz="2800" dirty="0">
              <a:solidFill>
                <a:srgbClr val="002060"/>
              </a:solidFill>
            </a:endParaRPr>
          </a:p>
        </p:txBody>
      </p:sp>
      <p:pic>
        <p:nvPicPr>
          <p:cNvPr id="4" name="Рисунок 3" descr="И_августа_в_31_день.jpg"/>
          <p:cNvPicPr>
            <a:picLocks noChangeAspect="1"/>
          </p:cNvPicPr>
          <p:nvPr/>
        </p:nvPicPr>
        <p:blipFill>
          <a:blip r:embed="rId2" cstate="print"/>
          <a:stretch>
            <a:fillRect/>
          </a:stretch>
        </p:blipFill>
        <p:spPr>
          <a:xfrm>
            <a:off x="1000100" y="3214686"/>
            <a:ext cx="3714744" cy="2714643"/>
          </a:xfrm>
          <a:prstGeom prst="rect">
            <a:avLst/>
          </a:prstGeom>
        </p:spPr>
      </p:pic>
      <p:pic>
        <p:nvPicPr>
          <p:cNvPr id="5" name="Рисунок 4" descr="350207571.jpg"/>
          <p:cNvPicPr>
            <a:picLocks noChangeAspect="1"/>
          </p:cNvPicPr>
          <p:nvPr/>
        </p:nvPicPr>
        <p:blipFill>
          <a:blip r:embed="rId3"/>
          <a:stretch>
            <a:fillRect/>
          </a:stretch>
        </p:blipFill>
        <p:spPr>
          <a:xfrm>
            <a:off x="5072066" y="3214686"/>
            <a:ext cx="3143272" cy="2928958"/>
          </a:xfrm>
          <a:prstGeom prst="rect">
            <a:avLst/>
          </a:prstGeom>
        </p:spPr>
      </p:pic>
    </p:spTree>
    <p:extLst>
      <p:ext uri="{BB962C8B-B14F-4D97-AF65-F5344CB8AC3E}">
        <p14:creationId xmlns:p14="http://schemas.microsoft.com/office/powerpoint/2010/main" xmlns="" val="2240644262"/>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lvl="0" algn="just">
              <a:buNone/>
            </a:pPr>
            <a:r>
              <a:rPr lang="ru-RU" sz="28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Открытки появились в XVIII веке в русских лубочных картинках, когда  очень популярными были героические изображения, где в начале столетия, в петровскую эпоху, в соответствии с духом времени с его радикальными реформами изображали богатырей. А первая почтовая карточка выпущена в Австро-Венгрии. 1 октября 1869 года в почтовом обращении этой страны появилась «корреспондентская карточка» с отпечатанной маркой достоинством в два крейцера. Во время франко-прусской войны 1870—1871 годов в воюющих армиях Франции и Германии также родилась идея снабдить карточку иллюстрациями. Некоторые из солдат стали сопровождать посылаемые родным почтовые карточки рисунками. Эта идея была оперативно воспринята коммерсантами. По французской версии первая иллюстрированная почтовая карточка (открытка) была выпущена книготорговцем Леоном </a:t>
            </a:r>
            <a:r>
              <a:rPr lang="ru-RU" sz="2200" dirty="0" err="1" smtClean="0">
                <a:latin typeface="Times New Roman" panose="02020603050405020304" pitchFamily="18" charset="0"/>
                <a:ea typeface="Times New Roman" panose="02020603050405020304" pitchFamily="18" charset="0"/>
                <a:cs typeface="Times New Roman" panose="02020603050405020304" pitchFamily="18" charset="0"/>
              </a:rPr>
              <a:t>Бенардо</a:t>
            </a:r>
            <a:r>
              <a:rPr lang="ru-RU" sz="2200" dirty="0" smtClean="0">
                <a:latin typeface="Times New Roman" panose="02020603050405020304" pitchFamily="18" charset="0"/>
                <a:ea typeface="Times New Roman" panose="02020603050405020304" pitchFamily="18" charset="0"/>
                <a:cs typeface="Times New Roman" panose="02020603050405020304" pitchFamily="18" charset="0"/>
              </a:rPr>
              <a:t> из Бретани, по немецкой — книготорговцем А. Шварцем из Ольденбурга.</a:t>
            </a:r>
            <a:endParaRPr lang="ru-RU" sz="2200" dirty="0" smtClean="0">
              <a:latin typeface="Times New Roman" panose="02020603050405020304" pitchFamily="18" charset="0"/>
              <a:cs typeface="Times New Roman" panose="02020603050405020304" pitchFamily="18" charset="0"/>
            </a:endParaRPr>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algn="ctr"/>
            <a:r>
              <a:rPr lang="ru-RU" sz="36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ea typeface="Times New Roman" panose="02020603050405020304" pitchFamily="18" charset="0"/>
                <a:cs typeface="Times New Roman" panose="02020603050405020304" pitchFamily="18" charset="0"/>
              </a:rPr>
            </a:br>
            <a: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Из истории жанра поздравления</a:t>
            </a:r>
            <a: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12cb57d327413f169e07371ece2f56b--archery.jpg"/>
          <p:cNvPicPr>
            <a:picLocks noGrp="1" noChangeAspect="1"/>
          </p:cNvPicPr>
          <p:nvPr>
            <p:ph idx="1"/>
          </p:nvPr>
        </p:nvPicPr>
        <p:blipFill>
          <a:blip r:embed="rId2"/>
          <a:stretch>
            <a:fillRect/>
          </a:stretch>
        </p:blipFill>
        <p:spPr>
          <a:xfrm>
            <a:off x="714348" y="1428736"/>
            <a:ext cx="3571900" cy="4525962"/>
          </a:xfrm>
        </p:spPr>
      </p:pic>
      <p:sp>
        <p:nvSpPr>
          <p:cNvPr id="3" name="Заголовок 2"/>
          <p:cNvSpPr>
            <a:spLocks noGrp="1"/>
          </p:cNvSpPr>
          <p:nvPr>
            <p:ph type="title"/>
          </p:nvPr>
        </p:nvSpPr>
        <p:spPr>
          <a:xfrm>
            <a:off x="457200" y="285728"/>
            <a:ext cx="8229600" cy="857256"/>
          </a:xfrm>
        </p:spPr>
        <p:txBody>
          <a:bodyPr>
            <a:normAutofit fontScale="90000"/>
          </a:bodyPr>
          <a:lstStyle/>
          <a:p>
            <a:pPr algn="ctr"/>
            <a:r>
              <a:rPr lang="ru-RU" sz="40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40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Из истории жанра поздравления</a:t>
            </a:r>
            <a: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pic>
        <p:nvPicPr>
          <p:cNvPr id="5" name="Рисунок 4" descr="000006.jpg"/>
          <p:cNvPicPr>
            <a:picLocks noChangeAspect="1"/>
          </p:cNvPicPr>
          <p:nvPr/>
        </p:nvPicPr>
        <p:blipFill>
          <a:blip r:embed="rId3"/>
          <a:stretch>
            <a:fillRect/>
          </a:stretch>
        </p:blipFill>
        <p:spPr>
          <a:xfrm>
            <a:off x="4643438" y="1500174"/>
            <a:ext cx="3643338" cy="4286280"/>
          </a:xfrm>
          <a:prstGeom prst="rect">
            <a:avLst/>
          </a:prstGeom>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5"/>
            <a:ext cx="8229600" cy="4429156"/>
          </a:xfrm>
        </p:spPr>
        <p:txBody>
          <a:bodyPr>
            <a:normAutofit/>
          </a:bodyPr>
          <a:lstStyle/>
          <a:p>
            <a:pPr lvl="0" algn="just">
              <a:buNone/>
            </a:pPr>
            <a:r>
              <a:rPr lang="ru-RU" sz="2000" dirty="0" smtClean="0">
                <a:latin typeface="Times New Roman" panose="02020603050405020304" pitchFamily="18" charset="0"/>
                <a:ea typeface="Times New Roman" pitchFamily="18" charset="0"/>
                <a:cs typeface="Times New Roman" panose="02020603050405020304" pitchFamily="18" charset="0"/>
              </a:rPr>
              <a:t>    Начинание оказалось успешным и идея открытки быстро распространилась по остальным странам. В 1871 году их начали издавать почтовые ведомства Англии, Швейцарии, Люксембурга, Бельгии, Дании, Нидерландов, в 1872 — Швеции, Норвегии, Цейлона, в 1873 — Франции, Испании, Румынии, Сербии, Чили, в 1874 году — Италии В России открытка увидела свет в 1872 году, первые советские открытки датируются ноябрём 1917 года. В 1878 году на Всемирном почтовом конгрессе в Париже принят международный стандарт открытки: 9 × 14 см, который был изменён в 1925 году на другой — 10,5 × 14,8 см. Первоначально её оборотная сторона предназначалась для адреса (специального места для письма не предусматривалось), с 1904 года её левая половина отведена для короткого письма.</a:t>
            </a:r>
            <a:endParaRPr lang="ru-RU" sz="2000" dirty="0" smtClean="0">
              <a:latin typeface="Times New Roman" panose="02020603050405020304" pitchFamily="18" charset="0"/>
              <a:cs typeface="Times New Roman" panose="02020603050405020304" pitchFamily="18" charset="0"/>
            </a:endParaRPr>
          </a:p>
          <a:p>
            <a:pPr>
              <a:buNone/>
            </a:pPr>
            <a:endParaRPr lang="ru-RU" dirty="0"/>
          </a:p>
        </p:txBody>
      </p:sp>
      <p:sp>
        <p:nvSpPr>
          <p:cNvPr id="3" name="Заголовок 2"/>
          <p:cNvSpPr>
            <a:spLocks noGrp="1"/>
          </p:cNvSpPr>
          <p:nvPr>
            <p:ph type="title"/>
          </p:nvPr>
        </p:nvSpPr>
        <p:spPr>
          <a:xfrm>
            <a:off x="457200" y="274638"/>
            <a:ext cx="8229600" cy="1011222"/>
          </a:xfrm>
        </p:spPr>
        <p:txBody>
          <a:bodyPr>
            <a:normAutofit/>
          </a:bodyPr>
          <a:lstStyle/>
          <a:p>
            <a:pPr algn="ctr"/>
            <a:r>
              <a:rPr lang="ru-RU" sz="28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Из истории жанра поздравления</a:t>
            </a:r>
            <a:endParaRPr lang="ru-RU" sz="2800" dirty="0">
              <a:solidFill>
                <a:srgbClr val="002060"/>
              </a:solidFill>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41042406.jpg"/>
          <p:cNvPicPr>
            <a:picLocks noGrp="1" noChangeAspect="1"/>
          </p:cNvPicPr>
          <p:nvPr>
            <p:ph idx="1"/>
          </p:nvPr>
        </p:nvPicPr>
        <p:blipFill>
          <a:blip r:embed="rId2"/>
          <a:stretch>
            <a:fillRect/>
          </a:stretch>
        </p:blipFill>
        <p:spPr>
          <a:xfrm>
            <a:off x="1428728" y="1357298"/>
            <a:ext cx="3286148" cy="4525962"/>
          </a:xfrm>
        </p:spPr>
      </p:pic>
      <p:sp>
        <p:nvSpPr>
          <p:cNvPr id="3" name="Заголовок 2"/>
          <p:cNvSpPr>
            <a:spLocks noGrp="1"/>
          </p:cNvSpPr>
          <p:nvPr>
            <p:ph type="title"/>
          </p:nvPr>
        </p:nvSpPr>
        <p:spPr>
          <a:xfrm>
            <a:off x="457200" y="274638"/>
            <a:ext cx="8229600" cy="939784"/>
          </a:xfrm>
        </p:spPr>
        <p:txBody>
          <a:bodyPr>
            <a:normAutofit fontScale="90000"/>
          </a:bodyPr>
          <a:lstStyle/>
          <a:p>
            <a:pPr algn="ctr"/>
            <a: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3100"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Из истории жанра поздравления</a:t>
            </a:r>
            <a: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t/>
            </a:r>
            <a:br>
              <a:rPr lang="ru-RU" sz="4400" dirty="0" smtClean="0">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pic>
        <p:nvPicPr>
          <p:cNvPr id="5" name="Рисунок 4" descr="1003230515.jpg"/>
          <p:cNvPicPr>
            <a:picLocks noChangeAspect="1"/>
          </p:cNvPicPr>
          <p:nvPr/>
        </p:nvPicPr>
        <p:blipFill>
          <a:blip r:embed="rId3"/>
          <a:stretch>
            <a:fillRect/>
          </a:stretch>
        </p:blipFill>
        <p:spPr>
          <a:xfrm>
            <a:off x="4714876" y="1285860"/>
            <a:ext cx="3357585" cy="4714908"/>
          </a:xfrm>
          <a:prstGeom prst="rect">
            <a:avLst/>
          </a:prstGeo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851</TotalTime>
  <Words>1405</Words>
  <Application>Microsoft Office PowerPoint</Application>
  <PresentationFormat>Экран (4:3)</PresentationFormat>
  <Paragraphs>81</Paragraphs>
  <Slides>21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3" baseType="lpstr">
      <vt:lpstr>Открытая</vt:lpstr>
      <vt:lpstr>Диаграмма</vt:lpstr>
      <vt:lpstr>Слайд 1</vt:lpstr>
      <vt:lpstr>Актуальность исследования</vt:lpstr>
      <vt:lpstr>Цели и задачи исследования</vt:lpstr>
      <vt:lpstr>Гипотеза и методы исследования</vt:lpstr>
      <vt:lpstr>Поздравление как жанр письменной речи</vt:lpstr>
      <vt:lpstr> Из истории жанра поздравления </vt:lpstr>
      <vt:lpstr> Из истории жанра поздравления </vt:lpstr>
      <vt:lpstr>Из истории жанра поздравления</vt:lpstr>
      <vt:lpstr> Из истории жанра поздравления </vt:lpstr>
      <vt:lpstr> Из истории жанра поздравления </vt:lpstr>
      <vt:lpstr>Образ автора в поздравлении</vt:lpstr>
      <vt:lpstr>Слайд 12</vt:lpstr>
      <vt:lpstr>Слайд 13</vt:lpstr>
      <vt:lpstr> Особенности поздравительной речи </vt:lpstr>
      <vt:lpstr>Структура поздравления</vt:lpstr>
      <vt:lpstr> Структура поздравления </vt:lpstr>
      <vt:lpstr>Виды поздравлений</vt:lpstr>
      <vt:lpstr>Исследовательский опрос </vt:lpstr>
      <vt:lpstr>Исследовательский опрос </vt:lpstr>
      <vt:lpstr>Слайд 20</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Windows 7</dc:creator>
  <cp:lastModifiedBy>Пользователь Windows</cp:lastModifiedBy>
  <cp:revision>115</cp:revision>
  <dcterms:created xsi:type="dcterms:W3CDTF">2019-12-14T10:53:37Z</dcterms:created>
  <dcterms:modified xsi:type="dcterms:W3CDTF">2021-04-27T05:48:41Z</dcterms:modified>
</cp:coreProperties>
</file>