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69" r:id="rId2"/>
    <p:sldId id="257" r:id="rId3"/>
    <p:sldId id="264" r:id="rId4"/>
    <p:sldId id="261" r:id="rId5"/>
    <p:sldId id="262" r:id="rId6"/>
    <p:sldId id="256" r:id="rId7"/>
    <p:sldId id="259" r:id="rId8"/>
    <p:sldId id="260" r:id="rId9"/>
    <p:sldId id="270" r:id="rId10"/>
    <p:sldId id="26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996633"/>
    <a:srgbClr val="FFCCCC"/>
    <a:srgbClr val="336699"/>
    <a:srgbClr val="663300"/>
    <a:srgbClr val="669900"/>
    <a:srgbClr val="CCCC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72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33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A85F-3D7D-4E8B-B43C-7C3CC6EDC2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8DF3D-633F-495F-B6B7-34C77E3B0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0BCAF-F50B-42EF-A4A9-A02DB67693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DA8FF-E4B3-4417-9191-A0890A1A1E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02738-8331-4DA0-B448-25113D78F6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1D660-06BA-43B3-88F7-314A16C316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9E476-3D01-425D-85D2-BAF1EB971A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69F04-D979-4955-86BC-C6F55B9DBF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94560-34EC-4FCE-A511-9EC7DAE2C9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4145F-6EE0-4542-BE13-F6EEEB3700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C6E57-405F-443B-9674-6D18780BBB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0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3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3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339BAB1D-5171-4AAA-BA5A-21E09313C4D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37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4500563" y="1268413"/>
            <a:ext cx="0" cy="558958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39750" y="476250"/>
            <a:ext cx="3155950" cy="636588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Живая природа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219700" y="476250"/>
            <a:ext cx="3546475" cy="636588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Неживая природа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364163" y="1484313"/>
            <a:ext cx="3311525" cy="5092700"/>
          </a:xfrm>
          <a:prstGeom prst="rect">
            <a:avLst/>
          </a:prstGeom>
          <a:solidFill>
            <a:srgbClr val="CCFF99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dirty="0"/>
              <a:t>солнце</a:t>
            </a:r>
          </a:p>
          <a:p>
            <a:pPr algn="ctr"/>
            <a:r>
              <a:rPr lang="ru-RU" sz="3600" dirty="0"/>
              <a:t>звёзды</a:t>
            </a:r>
          </a:p>
          <a:p>
            <a:pPr algn="ctr"/>
            <a:r>
              <a:rPr lang="ru-RU" sz="3600" dirty="0"/>
              <a:t>воздух </a:t>
            </a:r>
          </a:p>
          <a:p>
            <a:pPr algn="ctr"/>
            <a:r>
              <a:rPr lang="ru-RU" sz="3600" dirty="0"/>
              <a:t>вода</a:t>
            </a:r>
          </a:p>
          <a:p>
            <a:pPr algn="ctr"/>
            <a:r>
              <a:rPr lang="ru-RU" sz="3600" dirty="0"/>
              <a:t>камни</a:t>
            </a:r>
          </a:p>
          <a:p>
            <a:pPr algn="ctr"/>
            <a:r>
              <a:rPr lang="ru-RU" sz="3600" dirty="0"/>
              <a:t>почва</a:t>
            </a:r>
          </a:p>
          <a:p>
            <a:pPr algn="ctr"/>
            <a:r>
              <a:rPr lang="ru-RU" sz="3600" dirty="0"/>
              <a:t>осадки</a:t>
            </a:r>
          </a:p>
          <a:p>
            <a:pPr algn="ctr"/>
            <a:r>
              <a:rPr lang="ru-RU" sz="3600" dirty="0"/>
              <a:t>горы</a:t>
            </a:r>
          </a:p>
          <a:p>
            <a:pPr algn="ctr"/>
            <a:r>
              <a:rPr lang="ru-RU" sz="3600" dirty="0"/>
              <a:t>облака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684213" y="1773238"/>
            <a:ext cx="2971800" cy="4543425"/>
          </a:xfrm>
          <a:prstGeom prst="rect">
            <a:avLst/>
          </a:prstGeom>
          <a:solidFill>
            <a:srgbClr val="EED19E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dirty="0"/>
              <a:t>растения</a:t>
            </a:r>
          </a:p>
          <a:p>
            <a:pPr algn="ctr"/>
            <a:r>
              <a:rPr lang="ru-RU" sz="3600" dirty="0"/>
              <a:t>грибы</a:t>
            </a:r>
          </a:p>
          <a:p>
            <a:pPr algn="ctr"/>
            <a:r>
              <a:rPr lang="ru-RU" sz="3600" dirty="0"/>
              <a:t>рыбы</a:t>
            </a:r>
          </a:p>
          <a:p>
            <a:pPr algn="ctr"/>
            <a:r>
              <a:rPr lang="ru-RU" sz="3600" dirty="0"/>
              <a:t>птицы</a:t>
            </a:r>
          </a:p>
          <a:p>
            <a:pPr algn="ctr"/>
            <a:r>
              <a:rPr lang="ru-RU" sz="3600" dirty="0"/>
              <a:t>насекомые</a:t>
            </a:r>
          </a:p>
          <a:p>
            <a:pPr algn="ctr"/>
            <a:r>
              <a:rPr lang="ru-RU" sz="3600" dirty="0"/>
              <a:t>звери</a:t>
            </a:r>
          </a:p>
          <a:p>
            <a:pPr algn="ctr"/>
            <a:r>
              <a:rPr lang="ru-RU" sz="3600" dirty="0"/>
              <a:t>бактерии</a:t>
            </a:r>
          </a:p>
          <a:p>
            <a:pPr algn="ctr"/>
            <a:r>
              <a:rPr lang="ru-RU" sz="3600" dirty="0"/>
              <a:t>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 animBg="1"/>
      <p:bldP spid="194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539750" y="1125538"/>
            <a:ext cx="576263" cy="4032250"/>
            <a:chOff x="657" y="482"/>
            <a:chExt cx="363" cy="2540"/>
          </a:xfrm>
        </p:grpSpPr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>
              <a:off x="657" y="845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1" name="Rectangle 17"/>
            <p:cNvSpPr>
              <a:spLocks noChangeArrowheads="1"/>
            </p:cNvSpPr>
            <p:nvPr/>
          </p:nvSpPr>
          <p:spPr bwMode="auto">
            <a:xfrm>
              <a:off x="657" y="1207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2" name="Rectangle 18"/>
            <p:cNvSpPr>
              <a:spLocks noChangeArrowheads="1"/>
            </p:cNvSpPr>
            <p:nvPr/>
          </p:nvSpPr>
          <p:spPr bwMode="auto">
            <a:xfrm>
              <a:off x="657" y="1570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3" name="Rectangle 19"/>
            <p:cNvSpPr>
              <a:spLocks noChangeArrowheads="1"/>
            </p:cNvSpPr>
            <p:nvPr/>
          </p:nvSpPr>
          <p:spPr bwMode="auto">
            <a:xfrm>
              <a:off x="657" y="1933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4" name="Rectangle 20"/>
            <p:cNvSpPr>
              <a:spLocks noChangeArrowheads="1"/>
            </p:cNvSpPr>
            <p:nvPr/>
          </p:nvSpPr>
          <p:spPr bwMode="auto">
            <a:xfrm>
              <a:off x="657" y="2659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5" name="Rectangle 21"/>
            <p:cNvSpPr>
              <a:spLocks noChangeArrowheads="1"/>
            </p:cNvSpPr>
            <p:nvPr/>
          </p:nvSpPr>
          <p:spPr bwMode="auto">
            <a:xfrm>
              <a:off x="657" y="482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6" name="Rectangle 22"/>
            <p:cNvSpPr>
              <a:spLocks noChangeArrowheads="1"/>
            </p:cNvSpPr>
            <p:nvPr/>
          </p:nvSpPr>
          <p:spPr bwMode="auto">
            <a:xfrm>
              <a:off x="657" y="2296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</p:grpSp>
      <p:grpSp>
        <p:nvGrpSpPr>
          <p:cNvPr id="6214" name="Group 70"/>
          <p:cNvGrpSpPr>
            <a:grpSpLocks/>
          </p:cNvGrpSpPr>
          <p:nvPr/>
        </p:nvGrpSpPr>
        <p:grpSpPr bwMode="auto">
          <a:xfrm>
            <a:off x="1116013" y="2852738"/>
            <a:ext cx="576262" cy="2305050"/>
            <a:chOff x="793" y="1842"/>
            <a:chExt cx="363" cy="1452"/>
          </a:xfrm>
        </p:grpSpPr>
        <p:sp>
          <p:nvSpPr>
            <p:cNvPr id="6210" name="Rectangle 66"/>
            <p:cNvSpPr>
              <a:spLocks noChangeArrowheads="1"/>
            </p:cNvSpPr>
            <p:nvPr/>
          </p:nvSpPr>
          <p:spPr bwMode="auto">
            <a:xfrm>
              <a:off x="793" y="2931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1" name="Rectangle 67"/>
            <p:cNvSpPr>
              <a:spLocks noChangeArrowheads="1"/>
            </p:cNvSpPr>
            <p:nvPr/>
          </p:nvSpPr>
          <p:spPr bwMode="auto">
            <a:xfrm>
              <a:off x="793" y="1842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2" name="Rectangle 68"/>
            <p:cNvSpPr>
              <a:spLocks noChangeArrowheads="1"/>
            </p:cNvSpPr>
            <p:nvPr/>
          </p:nvSpPr>
          <p:spPr bwMode="auto">
            <a:xfrm>
              <a:off x="793" y="2205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3" name="Rectangle 69"/>
            <p:cNvSpPr>
              <a:spLocks noChangeArrowheads="1"/>
            </p:cNvSpPr>
            <p:nvPr/>
          </p:nvSpPr>
          <p:spPr bwMode="auto">
            <a:xfrm>
              <a:off x="793" y="2568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16" name="Rectangle 72"/>
          <p:cNvSpPr>
            <a:spLocks noChangeArrowheads="1"/>
          </p:cNvSpPr>
          <p:nvPr/>
        </p:nvSpPr>
        <p:spPr bwMode="auto">
          <a:xfrm>
            <a:off x="1187450" y="2276475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2</a:t>
            </a:r>
            <a:endParaRPr lang="ru-RU" sz="1800"/>
          </a:p>
        </p:txBody>
      </p:sp>
      <p:sp>
        <p:nvSpPr>
          <p:cNvPr id="6222" name="Rectangle 78"/>
          <p:cNvSpPr>
            <a:spLocks noChangeArrowheads="1"/>
          </p:cNvSpPr>
          <p:nvPr/>
        </p:nvSpPr>
        <p:spPr bwMode="auto">
          <a:xfrm>
            <a:off x="611188" y="549275"/>
            <a:ext cx="433387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</a:t>
            </a:r>
            <a:endParaRPr lang="ru-RU" sz="1800"/>
          </a:p>
        </p:txBody>
      </p:sp>
      <p:sp>
        <p:nvSpPr>
          <p:cNvPr id="6223" name="Rectangle 79"/>
          <p:cNvSpPr>
            <a:spLocks noChangeArrowheads="1"/>
          </p:cNvSpPr>
          <p:nvPr/>
        </p:nvSpPr>
        <p:spPr bwMode="auto">
          <a:xfrm>
            <a:off x="1763713" y="1700213"/>
            <a:ext cx="433387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3</a:t>
            </a:r>
            <a:endParaRPr lang="ru-RU" sz="1800"/>
          </a:p>
        </p:txBody>
      </p:sp>
      <p:sp>
        <p:nvSpPr>
          <p:cNvPr id="6231" name="Rectangle 87"/>
          <p:cNvSpPr>
            <a:spLocks noChangeArrowheads="1"/>
          </p:cNvSpPr>
          <p:nvPr/>
        </p:nvSpPr>
        <p:spPr bwMode="auto">
          <a:xfrm>
            <a:off x="2339975" y="1125538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4</a:t>
            </a:r>
            <a:endParaRPr lang="ru-RU" sz="1800"/>
          </a:p>
        </p:txBody>
      </p:sp>
      <p:grpSp>
        <p:nvGrpSpPr>
          <p:cNvPr id="6238" name="Group 94"/>
          <p:cNvGrpSpPr>
            <a:grpSpLocks/>
          </p:cNvGrpSpPr>
          <p:nvPr/>
        </p:nvGrpSpPr>
        <p:grpSpPr bwMode="auto">
          <a:xfrm>
            <a:off x="2843213" y="2276475"/>
            <a:ext cx="574675" cy="3455988"/>
            <a:chOff x="1882" y="1480"/>
            <a:chExt cx="362" cy="2177"/>
          </a:xfrm>
        </p:grpSpPr>
        <p:sp>
          <p:nvSpPr>
            <p:cNvPr id="6232" name="Rectangle 88"/>
            <p:cNvSpPr>
              <a:spLocks noChangeArrowheads="1"/>
            </p:cNvSpPr>
            <p:nvPr/>
          </p:nvSpPr>
          <p:spPr bwMode="auto">
            <a:xfrm>
              <a:off x="1882" y="1480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3" name="Rectangle 89"/>
            <p:cNvSpPr>
              <a:spLocks noChangeArrowheads="1"/>
            </p:cNvSpPr>
            <p:nvPr/>
          </p:nvSpPr>
          <p:spPr bwMode="auto">
            <a:xfrm>
              <a:off x="1882" y="1842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4" name="Rectangle 90"/>
            <p:cNvSpPr>
              <a:spLocks noChangeArrowheads="1"/>
            </p:cNvSpPr>
            <p:nvPr/>
          </p:nvSpPr>
          <p:spPr bwMode="auto">
            <a:xfrm>
              <a:off x="1882" y="2205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5" name="Rectangle 91"/>
            <p:cNvSpPr>
              <a:spLocks noChangeArrowheads="1"/>
            </p:cNvSpPr>
            <p:nvPr/>
          </p:nvSpPr>
          <p:spPr bwMode="auto">
            <a:xfrm>
              <a:off x="1882" y="2568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6" name="Rectangle 92"/>
            <p:cNvSpPr>
              <a:spLocks noChangeArrowheads="1"/>
            </p:cNvSpPr>
            <p:nvPr/>
          </p:nvSpPr>
          <p:spPr bwMode="auto">
            <a:xfrm>
              <a:off x="1882" y="2931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7" name="Rectangle 93"/>
            <p:cNvSpPr>
              <a:spLocks noChangeArrowheads="1"/>
            </p:cNvSpPr>
            <p:nvPr/>
          </p:nvSpPr>
          <p:spPr bwMode="auto">
            <a:xfrm>
              <a:off x="1882" y="3294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39" name="Rectangle 95"/>
          <p:cNvSpPr>
            <a:spLocks noChangeArrowheads="1"/>
          </p:cNvSpPr>
          <p:nvPr/>
        </p:nvSpPr>
        <p:spPr bwMode="auto">
          <a:xfrm>
            <a:off x="2916238" y="1700213"/>
            <a:ext cx="433387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5</a:t>
            </a:r>
            <a:endParaRPr lang="ru-RU" sz="1800"/>
          </a:p>
        </p:txBody>
      </p:sp>
      <p:grpSp>
        <p:nvGrpSpPr>
          <p:cNvPr id="6251" name="Group 107"/>
          <p:cNvGrpSpPr>
            <a:grpSpLocks/>
          </p:cNvGrpSpPr>
          <p:nvPr/>
        </p:nvGrpSpPr>
        <p:grpSpPr bwMode="auto">
          <a:xfrm>
            <a:off x="3419475" y="549275"/>
            <a:ext cx="574675" cy="6335713"/>
            <a:chOff x="2245" y="346"/>
            <a:chExt cx="362" cy="3991"/>
          </a:xfrm>
        </p:grpSpPr>
        <p:sp>
          <p:nvSpPr>
            <p:cNvPr id="6240" name="Rectangle 96"/>
            <p:cNvSpPr>
              <a:spLocks noChangeArrowheads="1"/>
            </p:cNvSpPr>
            <p:nvPr/>
          </p:nvSpPr>
          <p:spPr bwMode="auto">
            <a:xfrm>
              <a:off x="2245" y="346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241" name="Rectangle 97"/>
            <p:cNvSpPr>
              <a:spLocks noChangeArrowheads="1"/>
            </p:cNvSpPr>
            <p:nvPr/>
          </p:nvSpPr>
          <p:spPr bwMode="auto">
            <a:xfrm>
              <a:off x="2245" y="709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2" name="Rectangle 98"/>
            <p:cNvSpPr>
              <a:spLocks noChangeArrowheads="1"/>
            </p:cNvSpPr>
            <p:nvPr/>
          </p:nvSpPr>
          <p:spPr bwMode="auto">
            <a:xfrm>
              <a:off x="2245" y="1071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3" name="Rectangle 99"/>
            <p:cNvSpPr>
              <a:spLocks noChangeArrowheads="1"/>
            </p:cNvSpPr>
            <p:nvPr/>
          </p:nvSpPr>
          <p:spPr bwMode="auto">
            <a:xfrm>
              <a:off x="2245" y="1434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4" name="Rectangle 100"/>
            <p:cNvSpPr>
              <a:spLocks noChangeArrowheads="1"/>
            </p:cNvSpPr>
            <p:nvPr/>
          </p:nvSpPr>
          <p:spPr bwMode="auto">
            <a:xfrm>
              <a:off x="2245" y="1797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5" name="Rectangle 101"/>
            <p:cNvSpPr>
              <a:spLocks noChangeArrowheads="1"/>
            </p:cNvSpPr>
            <p:nvPr/>
          </p:nvSpPr>
          <p:spPr bwMode="auto">
            <a:xfrm>
              <a:off x="2245" y="2160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6" name="Rectangle 102"/>
            <p:cNvSpPr>
              <a:spLocks noChangeArrowheads="1"/>
            </p:cNvSpPr>
            <p:nvPr/>
          </p:nvSpPr>
          <p:spPr bwMode="auto">
            <a:xfrm>
              <a:off x="2245" y="2523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7" name="Rectangle 103"/>
            <p:cNvSpPr>
              <a:spLocks noChangeArrowheads="1"/>
            </p:cNvSpPr>
            <p:nvPr/>
          </p:nvSpPr>
          <p:spPr bwMode="auto">
            <a:xfrm>
              <a:off x="2245" y="2886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" name="Rectangle 104"/>
            <p:cNvSpPr>
              <a:spLocks noChangeArrowheads="1"/>
            </p:cNvSpPr>
            <p:nvPr/>
          </p:nvSpPr>
          <p:spPr bwMode="auto">
            <a:xfrm>
              <a:off x="2245" y="3249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" name="Rectangle 105"/>
            <p:cNvSpPr>
              <a:spLocks noChangeArrowheads="1"/>
            </p:cNvSpPr>
            <p:nvPr/>
          </p:nvSpPr>
          <p:spPr bwMode="auto">
            <a:xfrm>
              <a:off x="2245" y="3612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0" name="Rectangle 106"/>
            <p:cNvSpPr>
              <a:spLocks noChangeArrowheads="1"/>
            </p:cNvSpPr>
            <p:nvPr/>
          </p:nvSpPr>
          <p:spPr bwMode="auto">
            <a:xfrm>
              <a:off x="2245" y="3974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52" name="Rectangle 108"/>
          <p:cNvSpPr>
            <a:spLocks noChangeArrowheads="1"/>
          </p:cNvSpPr>
          <p:nvPr/>
        </p:nvSpPr>
        <p:spPr bwMode="auto">
          <a:xfrm>
            <a:off x="3492500" y="0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6</a:t>
            </a:r>
            <a:endParaRPr lang="ru-RU" sz="1800"/>
          </a:p>
        </p:txBody>
      </p:sp>
      <p:grpSp>
        <p:nvGrpSpPr>
          <p:cNvPr id="6257" name="Group 113"/>
          <p:cNvGrpSpPr>
            <a:grpSpLocks/>
          </p:cNvGrpSpPr>
          <p:nvPr/>
        </p:nvGrpSpPr>
        <p:grpSpPr bwMode="auto">
          <a:xfrm>
            <a:off x="3995738" y="1123950"/>
            <a:ext cx="574675" cy="2305050"/>
            <a:chOff x="3061" y="1162"/>
            <a:chExt cx="362" cy="1452"/>
          </a:xfrm>
        </p:grpSpPr>
        <p:sp>
          <p:nvSpPr>
            <p:cNvPr id="6253" name="Rectangle 109"/>
            <p:cNvSpPr>
              <a:spLocks noChangeArrowheads="1"/>
            </p:cNvSpPr>
            <p:nvPr/>
          </p:nvSpPr>
          <p:spPr bwMode="auto">
            <a:xfrm>
              <a:off x="3061" y="1162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4" name="Rectangle 110"/>
            <p:cNvSpPr>
              <a:spLocks noChangeArrowheads="1"/>
            </p:cNvSpPr>
            <p:nvPr/>
          </p:nvSpPr>
          <p:spPr bwMode="auto">
            <a:xfrm>
              <a:off x="3061" y="2251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5" name="Rectangle 111"/>
            <p:cNvSpPr>
              <a:spLocks noChangeArrowheads="1"/>
            </p:cNvSpPr>
            <p:nvPr/>
          </p:nvSpPr>
          <p:spPr bwMode="auto">
            <a:xfrm>
              <a:off x="3061" y="1888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6" name="Rectangle 112"/>
            <p:cNvSpPr>
              <a:spLocks noChangeArrowheads="1"/>
            </p:cNvSpPr>
            <p:nvPr/>
          </p:nvSpPr>
          <p:spPr bwMode="auto">
            <a:xfrm>
              <a:off x="3061" y="1525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58" name="Rectangle 114"/>
          <p:cNvSpPr>
            <a:spLocks noChangeArrowheads="1"/>
          </p:cNvSpPr>
          <p:nvPr/>
        </p:nvSpPr>
        <p:spPr bwMode="auto">
          <a:xfrm>
            <a:off x="4067175" y="549275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7</a:t>
            </a:r>
            <a:endParaRPr lang="ru-RU" sz="1800"/>
          </a:p>
        </p:txBody>
      </p:sp>
      <p:sp>
        <p:nvSpPr>
          <p:cNvPr id="6259" name="AutoShape 115"/>
          <p:cNvSpPr>
            <a:spLocks noChangeArrowheads="1"/>
          </p:cNvSpPr>
          <p:nvPr/>
        </p:nvSpPr>
        <p:spPr bwMode="auto">
          <a:xfrm>
            <a:off x="4140200" y="3284538"/>
            <a:ext cx="5003800" cy="3311525"/>
          </a:xfrm>
          <a:prstGeom prst="cloudCallout">
            <a:avLst>
              <a:gd name="adj1" fmla="val -47463"/>
              <a:gd name="adj2" fmla="val 5537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/>
          </a:p>
        </p:txBody>
      </p:sp>
      <p:sp>
        <p:nvSpPr>
          <p:cNvPr id="6260" name="Text Box 116"/>
          <p:cNvSpPr txBox="1">
            <a:spLocks noChangeArrowheads="1"/>
          </p:cNvSpPr>
          <p:nvPr/>
        </p:nvSpPr>
        <p:spPr bwMode="auto">
          <a:xfrm>
            <a:off x="4716463" y="3933825"/>
            <a:ext cx="45989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Тронь, только тронь – </a:t>
            </a:r>
          </a:p>
          <a:p>
            <a:r>
              <a:rPr lang="ru-RU" sz="3600"/>
              <a:t>Отдёрнешь ладонь:</a:t>
            </a:r>
          </a:p>
          <a:p>
            <a:r>
              <a:rPr lang="ru-RU" sz="3600"/>
              <a:t>Обжигает трава, </a:t>
            </a:r>
          </a:p>
          <a:p>
            <a:r>
              <a:rPr lang="ru-RU" sz="3600"/>
              <a:t>Как огонь.</a:t>
            </a:r>
          </a:p>
        </p:txBody>
      </p:sp>
      <p:sp>
        <p:nvSpPr>
          <p:cNvPr id="6261" name="Text Box 117"/>
          <p:cNvSpPr txBox="1">
            <a:spLocks noChangeArrowheads="1"/>
          </p:cNvSpPr>
          <p:nvPr/>
        </p:nvSpPr>
        <p:spPr bwMode="auto">
          <a:xfrm>
            <a:off x="755650" y="5949950"/>
            <a:ext cx="1328738" cy="608013"/>
          </a:xfrm>
          <a:prstGeom prst="rect">
            <a:avLst/>
          </a:prstGeom>
          <a:solidFill>
            <a:srgbClr val="FFCC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Ответ</a:t>
            </a:r>
          </a:p>
        </p:txBody>
      </p:sp>
      <p:sp>
        <p:nvSpPr>
          <p:cNvPr id="6262" name="Text Box 118"/>
          <p:cNvSpPr txBox="1">
            <a:spLocks noChangeArrowheads="1"/>
          </p:cNvSpPr>
          <p:nvPr/>
        </p:nvSpPr>
        <p:spPr bwMode="auto">
          <a:xfrm>
            <a:off x="663575" y="99536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600"/>
          </a:p>
        </p:txBody>
      </p:sp>
      <p:grpSp>
        <p:nvGrpSpPr>
          <p:cNvPr id="6272" name="Group 128"/>
          <p:cNvGrpSpPr>
            <a:grpSpLocks/>
          </p:cNvGrpSpPr>
          <p:nvPr/>
        </p:nvGrpSpPr>
        <p:grpSpPr bwMode="auto">
          <a:xfrm>
            <a:off x="611188" y="981075"/>
            <a:ext cx="430212" cy="4154488"/>
            <a:chOff x="376" y="627"/>
            <a:chExt cx="271" cy="2617"/>
          </a:xfrm>
        </p:grpSpPr>
        <p:sp>
          <p:nvSpPr>
            <p:cNvPr id="6263" name="Text Box 119"/>
            <p:cNvSpPr txBox="1">
              <a:spLocks noChangeArrowheads="1"/>
            </p:cNvSpPr>
            <p:nvPr/>
          </p:nvSpPr>
          <p:spPr bwMode="auto">
            <a:xfrm>
              <a:off x="384" y="627"/>
              <a:ext cx="2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265" name="Text Box 121"/>
            <p:cNvSpPr txBox="1">
              <a:spLocks noChangeArrowheads="1"/>
            </p:cNvSpPr>
            <p:nvPr/>
          </p:nvSpPr>
          <p:spPr bwMode="auto">
            <a:xfrm>
              <a:off x="382" y="996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р</a:t>
              </a:r>
            </a:p>
          </p:txBody>
        </p:sp>
        <p:sp>
          <p:nvSpPr>
            <p:cNvPr id="6266" name="Text Box 122"/>
            <p:cNvSpPr txBox="1">
              <a:spLocks noChangeArrowheads="1"/>
            </p:cNvSpPr>
            <p:nvPr/>
          </p:nvSpPr>
          <p:spPr bwMode="auto">
            <a:xfrm>
              <a:off x="390" y="1365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  <p:sp>
          <p:nvSpPr>
            <p:cNvPr id="6267" name="Text Box 123"/>
            <p:cNvSpPr txBox="1">
              <a:spLocks noChangeArrowheads="1"/>
            </p:cNvSpPr>
            <p:nvPr/>
          </p:nvSpPr>
          <p:spPr bwMode="auto">
            <a:xfrm>
              <a:off x="376" y="1734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п</a:t>
              </a:r>
            </a:p>
          </p:txBody>
        </p:sp>
        <p:sp>
          <p:nvSpPr>
            <p:cNvPr id="6268" name="Text Box 124"/>
            <p:cNvSpPr txBox="1">
              <a:spLocks noChangeArrowheads="1"/>
            </p:cNvSpPr>
            <p:nvPr/>
          </p:nvSpPr>
          <p:spPr bwMode="auto">
            <a:xfrm>
              <a:off x="377" y="2103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269" name="Text Box 125"/>
            <p:cNvSpPr txBox="1">
              <a:spLocks noChangeArrowheads="1"/>
            </p:cNvSpPr>
            <p:nvPr/>
          </p:nvSpPr>
          <p:spPr bwMode="auto">
            <a:xfrm>
              <a:off x="386" y="2472"/>
              <a:ext cx="25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в</a:t>
              </a:r>
            </a:p>
          </p:txBody>
        </p:sp>
        <p:sp>
          <p:nvSpPr>
            <p:cNvPr id="6270" name="Text Box 126"/>
            <p:cNvSpPr txBox="1">
              <a:spLocks noChangeArrowheads="1"/>
            </p:cNvSpPr>
            <p:nvPr/>
          </p:nvSpPr>
          <p:spPr bwMode="auto">
            <a:xfrm>
              <a:off x="389" y="2840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pic>
        <p:nvPicPr>
          <p:cNvPr id="6273" name="Picture 129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333375"/>
            <a:ext cx="2084388" cy="2808288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274" name="Text Box 130"/>
          <p:cNvSpPr txBox="1">
            <a:spLocks noChangeArrowheads="1"/>
          </p:cNvSpPr>
          <p:nvPr/>
        </p:nvSpPr>
        <p:spPr bwMode="auto">
          <a:xfrm>
            <a:off x="5003800" y="4292600"/>
            <a:ext cx="31210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Летом бежит, </a:t>
            </a:r>
          </a:p>
          <a:p>
            <a:r>
              <a:rPr lang="ru-RU" sz="3600"/>
              <a:t>А зимой стоит.</a:t>
            </a:r>
          </a:p>
        </p:txBody>
      </p:sp>
      <p:grpSp>
        <p:nvGrpSpPr>
          <p:cNvPr id="6280" name="Group 136"/>
          <p:cNvGrpSpPr>
            <a:grpSpLocks/>
          </p:cNvGrpSpPr>
          <p:nvPr/>
        </p:nvGrpSpPr>
        <p:grpSpPr bwMode="auto">
          <a:xfrm>
            <a:off x="1116013" y="2708275"/>
            <a:ext cx="501650" cy="2497138"/>
            <a:chOff x="748" y="1671"/>
            <a:chExt cx="316" cy="1573"/>
          </a:xfrm>
        </p:grpSpPr>
        <p:sp>
          <p:nvSpPr>
            <p:cNvPr id="6276" name="Text Box 132"/>
            <p:cNvSpPr txBox="1">
              <a:spLocks noChangeArrowheads="1"/>
            </p:cNvSpPr>
            <p:nvPr/>
          </p:nvSpPr>
          <p:spPr bwMode="auto">
            <a:xfrm>
              <a:off x="781" y="1671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р</a:t>
              </a:r>
            </a:p>
          </p:txBody>
        </p:sp>
        <p:sp>
          <p:nvSpPr>
            <p:cNvPr id="6277" name="Text Box 133"/>
            <p:cNvSpPr txBox="1">
              <a:spLocks noChangeArrowheads="1"/>
            </p:cNvSpPr>
            <p:nvPr/>
          </p:nvSpPr>
          <p:spPr bwMode="auto">
            <a:xfrm>
              <a:off x="793" y="2061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е</a:t>
              </a:r>
            </a:p>
          </p:txBody>
        </p:sp>
        <p:sp>
          <p:nvSpPr>
            <p:cNvPr id="6278" name="Text Box 134"/>
            <p:cNvSpPr txBox="1">
              <a:spLocks noChangeArrowheads="1"/>
            </p:cNvSpPr>
            <p:nvPr/>
          </p:nvSpPr>
          <p:spPr bwMode="auto">
            <a:xfrm>
              <a:off x="793" y="2451"/>
              <a:ext cx="2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279" name="Text Box 135"/>
            <p:cNvSpPr txBox="1">
              <a:spLocks noChangeArrowheads="1"/>
            </p:cNvSpPr>
            <p:nvPr/>
          </p:nvSpPr>
          <p:spPr bwMode="auto">
            <a:xfrm>
              <a:off x="748" y="2840"/>
              <a:ext cx="3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 а</a:t>
              </a:r>
            </a:p>
          </p:txBody>
        </p:sp>
      </p:grpSp>
      <p:pic>
        <p:nvPicPr>
          <p:cNvPr id="6282" name="Picture 1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33375"/>
            <a:ext cx="2195513" cy="2952750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  <a:effectLst/>
        </p:spPr>
      </p:pic>
      <p:sp>
        <p:nvSpPr>
          <p:cNvPr id="6285" name="Text Box 141"/>
          <p:cNvSpPr txBox="1">
            <a:spLocks noChangeArrowheads="1"/>
          </p:cNvSpPr>
          <p:nvPr/>
        </p:nvSpPr>
        <p:spPr bwMode="auto">
          <a:xfrm>
            <a:off x="4500563" y="3933825"/>
            <a:ext cx="39735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Хвост пушистый,</a:t>
            </a:r>
          </a:p>
          <a:p>
            <a:r>
              <a:rPr lang="ru-RU"/>
              <a:t>Мех золотистый,</a:t>
            </a:r>
          </a:p>
          <a:p>
            <a:r>
              <a:rPr lang="ru-RU"/>
              <a:t>В лесу живёт,</a:t>
            </a:r>
          </a:p>
          <a:p>
            <a:r>
              <a:rPr lang="ru-RU"/>
              <a:t>В деревне кур крадёт.</a:t>
            </a:r>
          </a:p>
        </p:txBody>
      </p:sp>
      <p:pic>
        <p:nvPicPr>
          <p:cNvPr id="6293" name="Picture 149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549275"/>
            <a:ext cx="3168650" cy="2378075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grpSp>
        <p:nvGrpSpPr>
          <p:cNvPr id="6334" name="Group 190"/>
          <p:cNvGrpSpPr>
            <a:grpSpLocks/>
          </p:cNvGrpSpPr>
          <p:nvPr/>
        </p:nvGrpSpPr>
        <p:grpSpPr bwMode="auto">
          <a:xfrm>
            <a:off x="1692275" y="2276475"/>
            <a:ext cx="576263" cy="2305050"/>
            <a:chOff x="1111" y="1434"/>
            <a:chExt cx="363" cy="1452"/>
          </a:xfrm>
        </p:grpSpPr>
        <p:sp>
          <p:nvSpPr>
            <p:cNvPr id="6330" name="Rectangle 186"/>
            <p:cNvSpPr>
              <a:spLocks noChangeArrowheads="1"/>
            </p:cNvSpPr>
            <p:nvPr/>
          </p:nvSpPr>
          <p:spPr bwMode="auto">
            <a:xfrm>
              <a:off x="1111" y="2523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31" name="Rectangle 187"/>
            <p:cNvSpPr>
              <a:spLocks noChangeArrowheads="1"/>
            </p:cNvSpPr>
            <p:nvPr/>
          </p:nvSpPr>
          <p:spPr bwMode="auto">
            <a:xfrm>
              <a:off x="1111" y="2160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32" name="Rectangle 188"/>
            <p:cNvSpPr>
              <a:spLocks noChangeArrowheads="1"/>
            </p:cNvSpPr>
            <p:nvPr/>
          </p:nvSpPr>
          <p:spPr bwMode="auto">
            <a:xfrm>
              <a:off x="1111" y="1797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33" name="Rectangle 189"/>
            <p:cNvSpPr>
              <a:spLocks noChangeArrowheads="1"/>
            </p:cNvSpPr>
            <p:nvPr/>
          </p:nvSpPr>
          <p:spPr bwMode="auto">
            <a:xfrm>
              <a:off x="1111" y="1434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58" name="Group 214"/>
          <p:cNvGrpSpPr>
            <a:grpSpLocks/>
          </p:cNvGrpSpPr>
          <p:nvPr/>
        </p:nvGrpSpPr>
        <p:grpSpPr bwMode="auto">
          <a:xfrm>
            <a:off x="1763713" y="2133600"/>
            <a:ext cx="447675" cy="2368550"/>
            <a:chOff x="1144" y="1308"/>
            <a:chExt cx="282" cy="1492"/>
          </a:xfrm>
        </p:grpSpPr>
        <p:sp>
          <p:nvSpPr>
            <p:cNvPr id="6354" name="Text Box 210"/>
            <p:cNvSpPr txBox="1">
              <a:spLocks noChangeArrowheads="1"/>
            </p:cNvSpPr>
            <p:nvPr/>
          </p:nvSpPr>
          <p:spPr bwMode="auto">
            <a:xfrm>
              <a:off x="1144" y="130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355" name="Text Box 211"/>
            <p:cNvSpPr txBox="1">
              <a:spLocks noChangeArrowheads="1"/>
            </p:cNvSpPr>
            <p:nvPr/>
          </p:nvSpPr>
          <p:spPr bwMode="auto">
            <a:xfrm>
              <a:off x="1156" y="1671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356" name="Text Box 212"/>
            <p:cNvSpPr txBox="1">
              <a:spLocks noChangeArrowheads="1"/>
            </p:cNvSpPr>
            <p:nvPr/>
          </p:nvSpPr>
          <p:spPr bwMode="auto">
            <a:xfrm>
              <a:off x="1144" y="2034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с</a:t>
              </a:r>
            </a:p>
          </p:txBody>
        </p:sp>
        <p:sp>
          <p:nvSpPr>
            <p:cNvPr id="6357" name="Text Box 213"/>
            <p:cNvSpPr txBox="1">
              <a:spLocks noChangeArrowheads="1"/>
            </p:cNvSpPr>
            <p:nvPr/>
          </p:nvSpPr>
          <p:spPr bwMode="auto">
            <a:xfrm>
              <a:off x="1144" y="2396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grpSp>
        <p:nvGrpSpPr>
          <p:cNvPr id="6378" name="Group 234"/>
          <p:cNvGrpSpPr>
            <a:grpSpLocks/>
          </p:cNvGrpSpPr>
          <p:nvPr/>
        </p:nvGrpSpPr>
        <p:grpSpPr bwMode="auto">
          <a:xfrm>
            <a:off x="2268538" y="1700213"/>
            <a:ext cx="576262" cy="3455987"/>
            <a:chOff x="1474" y="1026"/>
            <a:chExt cx="363" cy="2177"/>
          </a:xfrm>
        </p:grpSpPr>
        <p:sp>
          <p:nvSpPr>
            <p:cNvPr id="6371" name="Rectangle 227"/>
            <p:cNvSpPr>
              <a:spLocks noChangeArrowheads="1"/>
            </p:cNvSpPr>
            <p:nvPr/>
          </p:nvSpPr>
          <p:spPr bwMode="auto">
            <a:xfrm>
              <a:off x="1474" y="1389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2" name="Rectangle 228"/>
            <p:cNvSpPr>
              <a:spLocks noChangeArrowheads="1"/>
            </p:cNvSpPr>
            <p:nvPr/>
          </p:nvSpPr>
          <p:spPr bwMode="auto">
            <a:xfrm>
              <a:off x="1474" y="1026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3" name="Rectangle 229"/>
            <p:cNvSpPr>
              <a:spLocks noChangeArrowheads="1"/>
            </p:cNvSpPr>
            <p:nvPr/>
          </p:nvSpPr>
          <p:spPr bwMode="auto">
            <a:xfrm>
              <a:off x="1474" y="2840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4" name="Rectangle 230"/>
            <p:cNvSpPr>
              <a:spLocks noChangeArrowheads="1"/>
            </p:cNvSpPr>
            <p:nvPr/>
          </p:nvSpPr>
          <p:spPr bwMode="auto">
            <a:xfrm>
              <a:off x="1474" y="2478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5" name="Rectangle 231"/>
            <p:cNvSpPr>
              <a:spLocks noChangeArrowheads="1"/>
            </p:cNvSpPr>
            <p:nvPr/>
          </p:nvSpPr>
          <p:spPr bwMode="auto">
            <a:xfrm>
              <a:off x="1474" y="2115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6" name="Rectangle 232"/>
            <p:cNvSpPr>
              <a:spLocks noChangeArrowheads="1"/>
            </p:cNvSpPr>
            <p:nvPr/>
          </p:nvSpPr>
          <p:spPr bwMode="auto">
            <a:xfrm>
              <a:off x="1474" y="1752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380" name="Text Box 236"/>
          <p:cNvSpPr txBox="1">
            <a:spLocks noChangeArrowheads="1"/>
          </p:cNvSpPr>
          <p:nvPr/>
        </p:nvSpPr>
        <p:spPr bwMode="auto">
          <a:xfrm>
            <a:off x="4787900" y="3860800"/>
            <a:ext cx="40655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Непоседа пёстрая,</a:t>
            </a:r>
          </a:p>
          <a:p>
            <a:r>
              <a:rPr lang="ru-RU"/>
              <a:t>Птица длиннохвостая,</a:t>
            </a:r>
          </a:p>
          <a:p>
            <a:r>
              <a:rPr lang="ru-RU"/>
              <a:t>Птица говорливая,</a:t>
            </a:r>
          </a:p>
          <a:p>
            <a:r>
              <a:rPr lang="ru-RU"/>
              <a:t>Самая болтливая.</a:t>
            </a:r>
          </a:p>
        </p:txBody>
      </p:sp>
      <p:grpSp>
        <p:nvGrpSpPr>
          <p:cNvPr id="6389" name="Group 245"/>
          <p:cNvGrpSpPr>
            <a:grpSpLocks/>
          </p:cNvGrpSpPr>
          <p:nvPr/>
        </p:nvGrpSpPr>
        <p:grpSpPr bwMode="auto">
          <a:xfrm>
            <a:off x="2339975" y="1557338"/>
            <a:ext cx="539750" cy="3463925"/>
            <a:chOff x="1519" y="990"/>
            <a:chExt cx="244" cy="2210"/>
          </a:xfrm>
        </p:grpSpPr>
        <p:sp>
          <p:nvSpPr>
            <p:cNvPr id="6381" name="Text Box 237"/>
            <p:cNvSpPr txBox="1">
              <a:spLocks noChangeArrowheads="1"/>
            </p:cNvSpPr>
            <p:nvPr/>
          </p:nvSpPr>
          <p:spPr bwMode="auto">
            <a:xfrm>
              <a:off x="1519" y="990"/>
              <a:ext cx="175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с</a:t>
              </a:r>
            </a:p>
          </p:txBody>
        </p:sp>
        <p:sp>
          <p:nvSpPr>
            <p:cNvPr id="6384" name="Text Box 240"/>
            <p:cNvSpPr txBox="1">
              <a:spLocks noChangeArrowheads="1"/>
            </p:cNvSpPr>
            <p:nvPr/>
          </p:nvSpPr>
          <p:spPr bwMode="auto">
            <a:xfrm>
              <a:off x="1519" y="1385"/>
              <a:ext cx="18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385" name="Text Box 241"/>
            <p:cNvSpPr txBox="1">
              <a:spLocks noChangeArrowheads="1"/>
            </p:cNvSpPr>
            <p:nvPr/>
          </p:nvSpPr>
          <p:spPr bwMode="auto">
            <a:xfrm>
              <a:off x="1519" y="1748"/>
              <a:ext cx="18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р</a:t>
              </a:r>
            </a:p>
          </p:txBody>
        </p:sp>
        <p:sp>
          <p:nvSpPr>
            <p:cNvPr id="6386" name="Text Box 242"/>
            <p:cNvSpPr txBox="1">
              <a:spLocks noChangeArrowheads="1"/>
            </p:cNvSpPr>
            <p:nvPr/>
          </p:nvSpPr>
          <p:spPr bwMode="auto">
            <a:xfrm>
              <a:off x="1519" y="2065"/>
              <a:ext cx="18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387" name="Text Box 243"/>
            <p:cNvSpPr txBox="1">
              <a:spLocks noChangeArrowheads="1"/>
            </p:cNvSpPr>
            <p:nvPr/>
          </p:nvSpPr>
          <p:spPr bwMode="auto">
            <a:xfrm>
              <a:off x="1519" y="2428"/>
              <a:ext cx="18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388" name="Text Box 244"/>
            <p:cNvSpPr txBox="1">
              <a:spLocks noChangeArrowheads="1"/>
            </p:cNvSpPr>
            <p:nvPr/>
          </p:nvSpPr>
          <p:spPr bwMode="auto">
            <a:xfrm>
              <a:off x="1519" y="2791"/>
              <a:ext cx="24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pic>
        <p:nvPicPr>
          <p:cNvPr id="6391" name="Picture 247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549275"/>
            <a:ext cx="3278187" cy="2566988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393" name="Text Box 249"/>
          <p:cNvSpPr txBox="1">
            <a:spLocks noChangeArrowheads="1"/>
          </p:cNvSpPr>
          <p:nvPr/>
        </p:nvSpPr>
        <p:spPr bwMode="auto">
          <a:xfrm>
            <a:off x="4421188" y="4005263"/>
            <a:ext cx="47228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Ну-ка, кто из вас ответит:</a:t>
            </a:r>
          </a:p>
          <a:p>
            <a:r>
              <a:rPr lang="ru-RU"/>
              <a:t>Не огонь, а больно жжёт, </a:t>
            </a:r>
          </a:p>
          <a:p>
            <a:r>
              <a:rPr lang="ru-RU"/>
              <a:t>Не фонарь, а ярко светит, </a:t>
            </a:r>
          </a:p>
          <a:p>
            <a:r>
              <a:rPr lang="ru-RU"/>
              <a:t>И не пекарь, а печёт?</a:t>
            </a:r>
          </a:p>
        </p:txBody>
      </p:sp>
      <p:grpSp>
        <p:nvGrpSpPr>
          <p:cNvPr id="6400" name="Group 256"/>
          <p:cNvGrpSpPr>
            <a:grpSpLocks/>
          </p:cNvGrpSpPr>
          <p:nvPr/>
        </p:nvGrpSpPr>
        <p:grpSpPr bwMode="auto">
          <a:xfrm>
            <a:off x="2916238" y="2205038"/>
            <a:ext cx="428625" cy="3455987"/>
            <a:chOff x="1973" y="1398"/>
            <a:chExt cx="270" cy="2177"/>
          </a:xfrm>
        </p:grpSpPr>
        <p:sp>
          <p:nvSpPr>
            <p:cNvPr id="6394" name="Text Box 250"/>
            <p:cNvSpPr txBox="1">
              <a:spLocks noChangeArrowheads="1"/>
            </p:cNvSpPr>
            <p:nvPr/>
          </p:nvSpPr>
          <p:spPr bwMode="auto">
            <a:xfrm>
              <a:off x="1973" y="1398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с</a:t>
              </a:r>
            </a:p>
          </p:txBody>
        </p:sp>
        <p:sp>
          <p:nvSpPr>
            <p:cNvPr id="6395" name="Text Box 251"/>
            <p:cNvSpPr txBox="1">
              <a:spLocks noChangeArrowheads="1"/>
            </p:cNvSpPr>
            <p:nvPr/>
          </p:nvSpPr>
          <p:spPr bwMode="auto">
            <a:xfrm>
              <a:off x="1973" y="1720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396" name="Text Box 252"/>
            <p:cNvSpPr txBox="1">
              <a:spLocks noChangeArrowheads="1"/>
            </p:cNvSpPr>
            <p:nvPr/>
          </p:nvSpPr>
          <p:spPr bwMode="auto">
            <a:xfrm>
              <a:off x="1973" y="212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397" name="Text Box 253"/>
            <p:cNvSpPr txBox="1">
              <a:spLocks noChangeArrowheads="1"/>
            </p:cNvSpPr>
            <p:nvPr/>
          </p:nvSpPr>
          <p:spPr bwMode="auto">
            <a:xfrm>
              <a:off x="1973" y="2491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н</a:t>
              </a:r>
            </a:p>
          </p:txBody>
        </p:sp>
        <p:sp>
          <p:nvSpPr>
            <p:cNvPr id="6398" name="Text Box 254"/>
            <p:cNvSpPr txBox="1">
              <a:spLocks noChangeArrowheads="1"/>
            </p:cNvSpPr>
            <p:nvPr/>
          </p:nvSpPr>
          <p:spPr bwMode="auto">
            <a:xfrm>
              <a:off x="1973" y="2854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ц</a:t>
              </a:r>
            </a:p>
          </p:txBody>
        </p:sp>
        <p:sp>
          <p:nvSpPr>
            <p:cNvPr id="6399" name="Text Box 255"/>
            <p:cNvSpPr txBox="1">
              <a:spLocks noChangeArrowheads="1"/>
            </p:cNvSpPr>
            <p:nvPr/>
          </p:nvSpPr>
          <p:spPr bwMode="auto">
            <a:xfrm>
              <a:off x="1973" y="3171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е</a:t>
              </a:r>
            </a:p>
          </p:txBody>
        </p:sp>
      </p:grpSp>
      <p:pic>
        <p:nvPicPr>
          <p:cNvPr id="6401" name="Picture 257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163" y="476250"/>
            <a:ext cx="2881312" cy="2728913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402" name="Text Box 258"/>
          <p:cNvSpPr txBox="1">
            <a:spLocks noChangeArrowheads="1"/>
          </p:cNvSpPr>
          <p:nvPr/>
        </p:nvSpPr>
        <p:spPr bwMode="auto">
          <a:xfrm>
            <a:off x="4211638" y="4076700"/>
            <a:ext cx="516096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 этом белом сундучище</a:t>
            </a:r>
          </a:p>
          <a:p>
            <a:r>
              <a:rPr lang="ru-RU"/>
              <a:t>Мы храним на полках пищу.</a:t>
            </a:r>
          </a:p>
          <a:p>
            <a:r>
              <a:rPr lang="ru-RU"/>
              <a:t>На дворе стоит жарища,</a:t>
            </a:r>
          </a:p>
          <a:p>
            <a:r>
              <a:rPr lang="ru-RU"/>
              <a:t>В сундучище – холодища.</a:t>
            </a:r>
          </a:p>
        </p:txBody>
      </p:sp>
      <p:sp>
        <p:nvSpPr>
          <p:cNvPr id="6404" name="Text Box 260"/>
          <p:cNvSpPr txBox="1">
            <a:spLocks noChangeArrowheads="1"/>
          </p:cNvSpPr>
          <p:nvPr/>
        </p:nvSpPr>
        <p:spPr bwMode="auto">
          <a:xfrm>
            <a:off x="3687763" y="6873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pSp>
        <p:nvGrpSpPr>
          <p:cNvPr id="6428" name="Group 284"/>
          <p:cNvGrpSpPr>
            <a:grpSpLocks/>
          </p:cNvGrpSpPr>
          <p:nvPr/>
        </p:nvGrpSpPr>
        <p:grpSpPr bwMode="auto">
          <a:xfrm>
            <a:off x="3492500" y="414338"/>
            <a:ext cx="428625" cy="6443662"/>
            <a:chOff x="2245" y="268"/>
            <a:chExt cx="270" cy="4059"/>
          </a:xfrm>
        </p:grpSpPr>
        <p:sp>
          <p:nvSpPr>
            <p:cNvPr id="6417" name="Text Box 273"/>
            <p:cNvSpPr txBox="1">
              <a:spLocks noChangeArrowheads="1"/>
            </p:cNvSpPr>
            <p:nvPr/>
          </p:nvSpPr>
          <p:spPr bwMode="auto">
            <a:xfrm>
              <a:off x="2245" y="26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х</a:t>
              </a:r>
            </a:p>
          </p:txBody>
        </p:sp>
        <p:sp>
          <p:nvSpPr>
            <p:cNvPr id="6418" name="Text Box 274"/>
            <p:cNvSpPr txBox="1">
              <a:spLocks noChangeArrowheads="1"/>
            </p:cNvSpPr>
            <p:nvPr/>
          </p:nvSpPr>
          <p:spPr bwMode="auto">
            <a:xfrm>
              <a:off x="2245" y="677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419" name="Text Box 275"/>
            <p:cNvSpPr txBox="1">
              <a:spLocks noChangeArrowheads="1"/>
            </p:cNvSpPr>
            <p:nvPr/>
          </p:nvSpPr>
          <p:spPr bwMode="auto">
            <a:xfrm>
              <a:off x="2245" y="1402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420" name="Text Box 276"/>
            <p:cNvSpPr txBox="1">
              <a:spLocks noChangeArrowheads="1"/>
            </p:cNvSpPr>
            <p:nvPr/>
          </p:nvSpPr>
          <p:spPr bwMode="auto">
            <a:xfrm>
              <a:off x="2245" y="1039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421" name="Text Box 277"/>
            <p:cNvSpPr txBox="1">
              <a:spLocks noChangeArrowheads="1"/>
            </p:cNvSpPr>
            <p:nvPr/>
          </p:nvSpPr>
          <p:spPr bwMode="auto">
            <a:xfrm>
              <a:off x="2245" y="2491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422" name="Text Box 278"/>
            <p:cNvSpPr txBox="1">
              <a:spLocks noChangeArrowheads="1"/>
            </p:cNvSpPr>
            <p:nvPr/>
          </p:nvSpPr>
          <p:spPr bwMode="auto">
            <a:xfrm>
              <a:off x="2245" y="2128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423" name="Text Box 279"/>
            <p:cNvSpPr txBox="1">
              <a:spLocks noChangeArrowheads="1"/>
            </p:cNvSpPr>
            <p:nvPr/>
          </p:nvSpPr>
          <p:spPr bwMode="auto">
            <a:xfrm>
              <a:off x="2245" y="1720"/>
              <a:ext cx="26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д</a:t>
              </a:r>
            </a:p>
          </p:txBody>
        </p:sp>
        <p:sp>
          <p:nvSpPr>
            <p:cNvPr id="6424" name="Text Box 280"/>
            <p:cNvSpPr txBox="1">
              <a:spLocks noChangeArrowheads="1"/>
            </p:cNvSpPr>
            <p:nvPr/>
          </p:nvSpPr>
          <p:spPr bwMode="auto">
            <a:xfrm>
              <a:off x="2245" y="3580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425" name="Text Box 281"/>
            <p:cNvSpPr txBox="1">
              <a:spLocks noChangeArrowheads="1"/>
            </p:cNvSpPr>
            <p:nvPr/>
          </p:nvSpPr>
          <p:spPr bwMode="auto">
            <a:xfrm>
              <a:off x="2245" y="3217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н</a:t>
              </a:r>
            </a:p>
          </p:txBody>
        </p:sp>
        <p:sp>
          <p:nvSpPr>
            <p:cNvPr id="6426" name="Text Box 282"/>
            <p:cNvSpPr txBox="1">
              <a:spLocks noChangeArrowheads="1"/>
            </p:cNvSpPr>
            <p:nvPr/>
          </p:nvSpPr>
          <p:spPr bwMode="auto">
            <a:xfrm>
              <a:off x="2245" y="2854"/>
              <a:ext cx="24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ь</a:t>
              </a:r>
            </a:p>
          </p:txBody>
        </p:sp>
        <p:sp>
          <p:nvSpPr>
            <p:cNvPr id="6427" name="Text Box 283"/>
            <p:cNvSpPr txBox="1">
              <a:spLocks noChangeArrowheads="1"/>
            </p:cNvSpPr>
            <p:nvPr/>
          </p:nvSpPr>
          <p:spPr bwMode="auto">
            <a:xfrm>
              <a:off x="2245" y="3923"/>
              <a:ext cx="2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</p:grpSp>
      <p:pic>
        <p:nvPicPr>
          <p:cNvPr id="6429" name="Picture 285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063" y="333375"/>
            <a:ext cx="2149475" cy="2808288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430" name="Text Box 286"/>
          <p:cNvSpPr txBox="1">
            <a:spLocks noChangeArrowheads="1"/>
          </p:cNvSpPr>
          <p:nvPr/>
        </p:nvSpPr>
        <p:spPr bwMode="auto">
          <a:xfrm>
            <a:off x="4284663" y="4076700"/>
            <a:ext cx="458946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Что же это за девица?</a:t>
            </a:r>
          </a:p>
          <a:p>
            <a:r>
              <a:rPr lang="ru-RU"/>
              <a:t>Не швея не мастерица,</a:t>
            </a:r>
          </a:p>
          <a:p>
            <a:r>
              <a:rPr lang="ru-RU"/>
              <a:t>Ничего сама не шьёт, </a:t>
            </a:r>
          </a:p>
          <a:p>
            <a:r>
              <a:rPr lang="ru-RU"/>
              <a:t>А в иголках круглый год.</a:t>
            </a:r>
          </a:p>
        </p:txBody>
      </p:sp>
      <p:grpSp>
        <p:nvGrpSpPr>
          <p:cNvPr id="6445" name="Group 301"/>
          <p:cNvGrpSpPr>
            <a:grpSpLocks/>
          </p:cNvGrpSpPr>
          <p:nvPr/>
        </p:nvGrpSpPr>
        <p:grpSpPr bwMode="auto">
          <a:xfrm>
            <a:off x="4067175" y="1052513"/>
            <a:ext cx="412750" cy="2405062"/>
            <a:chOff x="2694" y="627"/>
            <a:chExt cx="248" cy="1595"/>
          </a:xfrm>
        </p:grpSpPr>
        <p:sp>
          <p:nvSpPr>
            <p:cNvPr id="6431" name="Text Box 287"/>
            <p:cNvSpPr txBox="1">
              <a:spLocks noChangeArrowheads="1"/>
            </p:cNvSpPr>
            <p:nvPr/>
          </p:nvSpPr>
          <p:spPr bwMode="auto">
            <a:xfrm>
              <a:off x="2694" y="627"/>
              <a:ext cx="233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ё</a:t>
              </a:r>
            </a:p>
          </p:txBody>
        </p:sp>
        <p:sp>
          <p:nvSpPr>
            <p:cNvPr id="6432" name="Text Box 288"/>
            <p:cNvSpPr txBox="1">
              <a:spLocks noChangeArrowheads="1"/>
            </p:cNvSpPr>
            <p:nvPr/>
          </p:nvSpPr>
          <p:spPr bwMode="auto">
            <a:xfrm>
              <a:off x="2694" y="1071"/>
              <a:ext cx="248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443" name="Text Box 299"/>
            <p:cNvSpPr txBox="1">
              <a:spLocks noChangeArrowheads="1"/>
            </p:cNvSpPr>
            <p:nvPr/>
          </p:nvSpPr>
          <p:spPr bwMode="auto">
            <a:xfrm>
              <a:off x="2694" y="1389"/>
              <a:ext cx="244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444" name="Text Box 300"/>
            <p:cNvSpPr txBox="1">
              <a:spLocks noChangeArrowheads="1"/>
            </p:cNvSpPr>
            <p:nvPr/>
          </p:nvSpPr>
          <p:spPr bwMode="auto">
            <a:xfrm>
              <a:off x="2694" y="1797"/>
              <a:ext cx="24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pic>
        <p:nvPicPr>
          <p:cNvPr id="6446" name="Picture 302" descr="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525" y="333375"/>
            <a:ext cx="2124075" cy="2832100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447" name="Line 303"/>
          <p:cNvSpPr>
            <a:spLocks noChangeShapeType="1"/>
          </p:cNvSpPr>
          <p:nvPr/>
        </p:nvSpPr>
        <p:spPr bwMode="auto">
          <a:xfrm>
            <a:off x="0" y="3068638"/>
            <a:ext cx="468313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6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1" dur="500"/>
                                        <p:tgtEl>
                                          <p:spTgt spid="6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1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2" dur="500"/>
                                        <p:tgtEl>
                                          <p:spTgt spid="6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2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6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7" dur="500"/>
                                        <p:tgtEl>
                                          <p:spTgt spid="6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3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6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20" dur="500"/>
                                        <p:tgtEl>
                                          <p:spTgt spid="6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33" dur="500"/>
                                        <p:tgtEl>
                                          <p:spTgt spid="6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2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6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6" dur="500"/>
                                        <p:tgtEl>
                                          <p:spTgt spid="6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8"/>
                  </p:tgtEl>
                </p:cond>
              </p:nextCondLst>
            </p:seq>
          </p:childTnLst>
        </p:cTn>
      </p:par>
    </p:tnLst>
    <p:bldLst>
      <p:bldP spid="6260" grpId="0"/>
      <p:bldP spid="6260" grpId="1"/>
      <p:bldP spid="6274" grpId="0"/>
      <p:bldP spid="6274" grpId="1"/>
      <p:bldP spid="6285" grpId="0"/>
      <p:bldP spid="6285" grpId="1"/>
      <p:bldP spid="6380" grpId="0"/>
      <p:bldP spid="6380" grpId="1"/>
      <p:bldP spid="6393" grpId="0"/>
      <p:bldP spid="6393" grpId="1"/>
      <p:bldP spid="6402" grpId="0"/>
      <p:bldP spid="6402" grpId="1"/>
      <p:bldP spid="6430" grpId="0"/>
      <p:bldP spid="64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0825" y="692150"/>
            <a:ext cx="4505325" cy="5700713"/>
          </a:xfrm>
          <a:prstGeom prst="rect">
            <a:avLst/>
          </a:prstGeom>
          <a:solidFill>
            <a:srgbClr val="CCFF99"/>
          </a:solidFill>
          <a:ln w="5715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Посмотри, мой милый друг,</a:t>
            </a:r>
          </a:p>
          <a:p>
            <a:r>
              <a:rPr lang="ru-RU" sz="2800"/>
              <a:t>Что находится вокруг?</a:t>
            </a:r>
          </a:p>
          <a:p>
            <a:r>
              <a:rPr lang="ru-RU" sz="2800"/>
              <a:t>Небо светло-голубое,</a:t>
            </a:r>
          </a:p>
          <a:p>
            <a:r>
              <a:rPr lang="ru-RU" sz="2800"/>
              <a:t>Солнце светит золотое,</a:t>
            </a:r>
          </a:p>
          <a:p>
            <a:r>
              <a:rPr lang="ru-RU" sz="2800"/>
              <a:t>Ветер листьями играет, </a:t>
            </a:r>
          </a:p>
          <a:p>
            <a:r>
              <a:rPr lang="ru-RU" sz="2800"/>
              <a:t>Тучка в небе проплывает.</a:t>
            </a:r>
          </a:p>
          <a:p>
            <a:r>
              <a:rPr lang="ru-RU" sz="2800"/>
              <a:t>Поле, речка и трава,</a:t>
            </a:r>
          </a:p>
          <a:p>
            <a:r>
              <a:rPr lang="ru-RU" sz="2800"/>
              <a:t>Горы, воздух и листва,</a:t>
            </a:r>
          </a:p>
          <a:p>
            <a:r>
              <a:rPr lang="ru-RU" sz="2800"/>
              <a:t>Птицы, звери и леса,</a:t>
            </a:r>
          </a:p>
          <a:p>
            <a:r>
              <a:rPr lang="ru-RU" sz="2800"/>
              <a:t>Гром, туманы и роса.</a:t>
            </a:r>
          </a:p>
          <a:p>
            <a:r>
              <a:rPr lang="ru-RU" sz="2800"/>
              <a:t>Человек и время года – </a:t>
            </a:r>
          </a:p>
          <a:p>
            <a:r>
              <a:rPr lang="ru-RU" sz="2800"/>
              <a:t>Это всё вокруг ….</a:t>
            </a:r>
          </a:p>
          <a:p>
            <a:endParaRPr lang="ru-RU" sz="280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795963" y="5445125"/>
            <a:ext cx="2257425" cy="636588"/>
          </a:xfrm>
          <a:prstGeom prst="rect">
            <a:avLst/>
          </a:prstGeom>
          <a:solidFill>
            <a:srgbClr val="FFCCFF"/>
          </a:solidFill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ПРИРОДА</a:t>
            </a:r>
          </a:p>
        </p:txBody>
      </p:sp>
      <p:pic>
        <p:nvPicPr>
          <p:cNvPr id="20489" name="Picture 9" descr="32514112_af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130300"/>
            <a:ext cx="3455987" cy="2592388"/>
          </a:xfrm>
          <a:prstGeom prst="rect">
            <a:avLst/>
          </a:prstGeom>
          <a:solidFill>
            <a:srgbClr val="663300"/>
          </a:solidFill>
          <a:ln w="5715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66"/>
          </a:solidFill>
          <a:ln w="38100">
            <a:solidFill>
              <a:srgbClr val="008000"/>
            </a:solidFill>
          </a:ln>
        </p:spPr>
        <p:txBody>
          <a:bodyPr/>
          <a:lstStyle/>
          <a:p>
            <a:r>
              <a:rPr lang="ru-RU" dirty="0"/>
              <a:t>Раздели объекты на 2 группы</a:t>
            </a:r>
          </a:p>
        </p:txBody>
      </p:sp>
      <p:pic>
        <p:nvPicPr>
          <p:cNvPr id="17411" name="Picture 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1700213"/>
            <a:ext cx="1817687" cy="2449512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2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700213"/>
            <a:ext cx="1727200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3" name="Picture 5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4581525"/>
            <a:ext cx="2374900" cy="17811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4" name="Picture 6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652963"/>
            <a:ext cx="2232025" cy="174783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5" name="Picture 7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475" y="4581525"/>
            <a:ext cx="2087563" cy="19780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7" name="Picture 9" descr="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650" y="1700213"/>
            <a:ext cx="1836738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44675"/>
            <a:ext cx="1817687" cy="244951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6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1700213"/>
            <a:ext cx="1727200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7" name="Picture 5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652963"/>
            <a:ext cx="2305050" cy="172878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8" name="Picture 6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652963"/>
            <a:ext cx="2232025" cy="174783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9" name="Picture 7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4508500"/>
            <a:ext cx="2087562" cy="19780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40" name="Picture 8" descr="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238" y="1844675"/>
            <a:ext cx="1836737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5364163" y="1268413"/>
            <a:ext cx="0" cy="558958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827088" y="404813"/>
            <a:ext cx="3155950" cy="636587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Живая природа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435600" y="404813"/>
            <a:ext cx="3546475" cy="636587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Неживая природа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 animBg="1"/>
      <p:bldP spid="184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63938"/>
            <a:ext cx="7772400" cy="1736725"/>
          </a:xfrm>
        </p:spPr>
        <p:txBody>
          <a:bodyPr/>
          <a:lstStyle/>
          <a:p>
            <a:r>
              <a:rPr lang="ru-RU" sz="4800" dirty="0"/>
              <a:t>Неживая и живая природа.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48288"/>
            <a:ext cx="6400800" cy="1249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 descr="gfjhf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476250"/>
            <a:ext cx="5184775" cy="3127375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66"/>
          </a:solidFill>
          <a:ln w="38100">
            <a:solidFill>
              <a:srgbClr val="008000"/>
            </a:solidFill>
          </a:ln>
        </p:spPr>
        <p:txBody>
          <a:bodyPr/>
          <a:lstStyle/>
          <a:p>
            <a:r>
              <a:rPr lang="ru-RU"/>
              <a:t>Найди лишний объект</a:t>
            </a:r>
          </a:p>
        </p:txBody>
      </p:sp>
      <p:pic>
        <p:nvPicPr>
          <p:cNvPr id="15366" name="Picture 6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628775"/>
            <a:ext cx="1817687" cy="244951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7" name="Picture 7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628775"/>
            <a:ext cx="1727200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8" name="Picture 8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4581525"/>
            <a:ext cx="2374900" cy="17811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9" name="Picture 9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652963"/>
            <a:ext cx="2232025" cy="174783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70" name="Picture 10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00" y="4581525"/>
            <a:ext cx="2087563" cy="19780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71" name="Picture 11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388" y="1628775"/>
            <a:ext cx="1844675" cy="24098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72" name="Picture 12" descr="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825" y="1628775"/>
            <a:ext cx="1836738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547813" y="692150"/>
            <a:ext cx="6811962" cy="636588"/>
          </a:xfrm>
          <a:prstGeom prst="rect">
            <a:avLst/>
          </a:prstGeom>
          <a:solidFill>
            <a:schemeClr val="accent1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Назовите признаки живых существ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195736" y="1844675"/>
            <a:ext cx="4968551" cy="3908762"/>
          </a:xfrm>
          <a:prstGeom prst="rect">
            <a:avLst/>
          </a:prstGeom>
          <a:solidFill>
            <a:srgbClr val="FF9933"/>
          </a:solidFill>
          <a:ln w="5715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3600" dirty="0"/>
              <a:t>Д</a:t>
            </a:r>
            <a:r>
              <a:rPr lang="ru-RU" sz="3600" dirty="0" smtClean="0"/>
              <a:t>ышат</a:t>
            </a:r>
            <a:endParaRPr lang="ru-RU" sz="3600" dirty="0"/>
          </a:p>
          <a:p>
            <a:pPr algn="ctr"/>
            <a:r>
              <a:rPr lang="ru-RU" sz="3600" dirty="0"/>
              <a:t>П</a:t>
            </a:r>
            <a:r>
              <a:rPr lang="ru-RU" sz="3600" dirty="0" smtClean="0"/>
              <a:t>итаются</a:t>
            </a:r>
            <a:endParaRPr lang="ru-RU" sz="3600" dirty="0"/>
          </a:p>
          <a:p>
            <a:pPr algn="ctr"/>
            <a:r>
              <a:rPr lang="ru-RU" sz="3600" dirty="0" smtClean="0"/>
              <a:t>Растут</a:t>
            </a:r>
          </a:p>
          <a:p>
            <a:pPr algn="ctr"/>
            <a:r>
              <a:rPr lang="ru-RU" sz="3600" dirty="0" smtClean="0"/>
              <a:t>Приносят потомство</a:t>
            </a:r>
            <a:endParaRPr lang="ru-RU" sz="3600" dirty="0"/>
          </a:p>
          <a:p>
            <a:pPr algn="ctr"/>
            <a:r>
              <a:rPr lang="ru-RU" sz="3600" dirty="0"/>
              <a:t>У</a:t>
            </a:r>
            <a:r>
              <a:rPr lang="ru-RU" sz="3600" dirty="0" smtClean="0"/>
              <a:t>мирают</a:t>
            </a:r>
            <a:endParaRPr lang="ru-RU" sz="3600" dirty="0"/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ruzhniy-center.ru/wp-content/uploads/c/8/f/c8f4d9d802cd8bec61064dc868797e1a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296652"/>
            <a:ext cx="8856984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вал 2"/>
          <p:cNvSpPr/>
          <p:nvPr/>
        </p:nvSpPr>
        <p:spPr>
          <a:xfrm>
            <a:off x="3563888" y="2636912"/>
            <a:ext cx="576064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475656" y="4149080"/>
            <a:ext cx="576064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380312" y="2636912"/>
            <a:ext cx="576064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364088" y="4130799"/>
            <a:ext cx="576064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54416" y="5661248"/>
            <a:ext cx="576064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02718" y="5704309"/>
            <a:ext cx="576064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921</TotalTime>
  <Words>277</Words>
  <Application>Microsoft Office PowerPoint</Application>
  <PresentationFormat>Экран (4:3)</PresentationFormat>
  <Paragraphs>120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Times New Roman</vt:lpstr>
      <vt:lpstr>Wingdings</vt:lpstr>
      <vt:lpstr>Клен</vt:lpstr>
      <vt:lpstr>Презентация PowerPoint</vt:lpstr>
      <vt:lpstr>Презентация PowerPoint</vt:lpstr>
      <vt:lpstr>Презентация PowerPoint</vt:lpstr>
      <vt:lpstr>Раздели объекты на 2 группы</vt:lpstr>
      <vt:lpstr>Презентация PowerPoint</vt:lpstr>
      <vt:lpstr>Неживая и живая природа. </vt:lpstr>
      <vt:lpstr>Найди лишний объект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Неживая и живая природа. Явления природы.</dc:title>
  <dc:creator>мама</dc:creator>
  <cp:lastModifiedBy>Учетная запись Майкрософт</cp:lastModifiedBy>
  <cp:revision>15</cp:revision>
  <dcterms:created xsi:type="dcterms:W3CDTF">2010-09-05T04:15:03Z</dcterms:created>
  <dcterms:modified xsi:type="dcterms:W3CDTF">2023-02-15T19:53:08Z</dcterms:modified>
</cp:coreProperties>
</file>