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xn--80ab4bfdbaldc.xn--p1ai/sites/default/files/field/image/fla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500042"/>
            <a:ext cx="522923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3500438"/>
            <a:ext cx="7077100" cy="159067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Активность избирателей, как показатель правовой культуры граждан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7567642" cy="116207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Выполнил ученик 8 класса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МАОУ </a:t>
            </a:r>
            <a:r>
              <a:rPr lang="ru-RU" b="1" dirty="0" err="1" smtClean="0">
                <a:solidFill>
                  <a:srgbClr val="7030A0"/>
                </a:solidFill>
              </a:rPr>
              <a:t>Шигаевская</a:t>
            </a:r>
            <a:r>
              <a:rPr lang="ru-RU" b="1" dirty="0" smtClean="0">
                <a:solidFill>
                  <a:srgbClr val="7030A0"/>
                </a:solidFill>
              </a:rPr>
              <a:t> СОШ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Власов Фёдор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xn--80ab4bfdbaldc.xn--p1ai/sites/default/files/field/image/fla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2643207" cy="114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112442" cy="11944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Избиратель – главный субъект избирательных правоотношений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3143248"/>
            <a:ext cx="842968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Объект исследования </a:t>
            </a:r>
            <a:r>
              <a:rPr lang="ru-RU" sz="2800" dirty="0" smtClean="0"/>
              <a:t>– </a:t>
            </a:r>
          </a:p>
          <a:p>
            <a:r>
              <a:rPr lang="ru-RU" sz="2800" dirty="0" smtClean="0"/>
              <a:t>                         </a:t>
            </a:r>
            <a:r>
              <a:rPr lang="ru-RU" sz="2400" dirty="0" smtClean="0"/>
              <a:t>жители МО СП </a:t>
            </a:r>
            <a:r>
              <a:rPr lang="ru-RU" sz="2400" dirty="0" err="1" smtClean="0"/>
              <a:t>Твороговское</a:t>
            </a:r>
            <a:endParaRPr lang="ru-RU" sz="2400" dirty="0" smtClean="0"/>
          </a:p>
          <a:p>
            <a:r>
              <a:rPr lang="ru-RU" sz="2800" b="1" i="1" dirty="0" smtClean="0"/>
              <a:t>Предмет исследования </a:t>
            </a:r>
            <a:r>
              <a:rPr lang="ru-RU" sz="2800" dirty="0" smtClean="0"/>
              <a:t>– </a:t>
            </a:r>
            <a:r>
              <a:rPr lang="ru-RU" sz="2400" dirty="0" smtClean="0"/>
              <a:t>активность избирателей на выборах и уровень правовой культуры избирателей</a:t>
            </a:r>
            <a:endParaRPr lang="ru-RU" sz="2800" dirty="0" smtClean="0"/>
          </a:p>
          <a:p>
            <a:r>
              <a:rPr lang="ru-RU" sz="2800" b="1" i="1" dirty="0" smtClean="0"/>
              <a:t>Цель исследования  </a:t>
            </a:r>
            <a:r>
              <a:rPr lang="ru-RU" sz="2800" dirty="0" smtClean="0"/>
              <a:t>- </a:t>
            </a:r>
            <a:r>
              <a:rPr lang="ru-RU" sz="2400" dirty="0" smtClean="0"/>
              <a:t>определение активности избирателей, с целью повышения их активности на Выборах в 2016 году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xn--80ab4bfdbaldc.xn--p1ai/sites/default/files/field/image/fla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2643207" cy="114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71546"/>
            <a:ext cx="5429288" cy="128588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Итоги участия избирателей на выборах 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Главы МО СП </a:t>
            </a:r>
            <a:r>
              <a:rPr lang="ru-RU" sz="2400" dirty="0" err="1" smtClean="0">
                <a:solidFill>
                  <a:srgbClr val="7030A0"/>
                </a:solidFill>
              </a:rPr>
              <a:t>Твороговское</a:t>
            </a:r>
            <a:endParaRPr lang="ru-RU" sz="2400" dirty="0">
              <a:solidFill>
                <a:srgbClr val="7030A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14348" y="2674620"/>
          <a:ext cx="7572428" cy="2560320"/>
        </p:xfrm>
        <a:graphic>
          <a:graphicData uri="http://schemas.openxmlformats.org/drawingml/2006/table">
            <a:tbl>
              <a:tblPr/>
              <a:tblGrid>
                <a:gridCol w="1706456"/>
                <a:gridCol w="1706456"/>
                <a:gridCol w="1706456"/>
                <a:gridCol w="245306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Дата проведения</a:t>
                      </a:r>
                      <a:endParaRPr lang="ru-RU" sz="1600" i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Количество избирателей, включённых в списки для голосования</a:t>
                      </a:r>
                      <a:endParaRPr lang="ru-RU" sz="1600" i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Приняли участие в голосовании</a:t>
                      </a:r>
                      <a:endParaRPr lang="ru-RU" sz="1600" i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% принявших участие в голосовании</a:t>
                      </a:r>
                      <a:endParaRPr lang="ru-RU" sz="1600" i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2008 год</a:t>
                      </a:r>
                      <a:endParaRPr lang="ru-RU" sz="16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1125 человек</a:t>
                      </a:r>
                      <a:endParaRPr lang="ru-RU" sz="16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732 человека</a:t>
                      </a:r>
                      <a:endParaRPr lang="ru-RU" sz="16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64,9%</a:t>
                      </a:r>
                      <a:endParaRPr lang="ru-RU" sz="16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2013 год</a:t>
                      </a:r>
                      <a:endParaRPr lang="ru-RU" sz="16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1060 человек</a:t>
                      </a:r>
                      <a:endParaRPr lang="ru-RU" sz="16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582 человека</a:t>
                      </a:r>
                      <a:endParaRPr lang="ru-RU" sz="16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54,9%</a:t>
                      </a:r>
                      <a:endParaRPr lang="ru-RU" sz="16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xn--80ab4bfdbaldc.xn--p1ai/sites/default/files/field/image/fla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2643207" cy="114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5429288" cy="150019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Итоги участия жителей республики Бурятия и РФ 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на Выборах 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в Государственную Думу</a:t>
            </a:r>
            <a:endParaRPr lang="ru-RU" sz="2400" dirty="0">
              <a:solidFill>
                <a:srgbClr val="7030A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2548890"/>
          <a:ext cx="7786740" cy="2926080"/>
        </p:xfrm>
        <a:graphic>
          <a:graphicData uri="http://schemas.openxmlformats.org/drawingml/2006/table">
            <a:tbl>
              <a:tblPr/>
              <a:tblGrid>
                <a:gridCol w="1557348"/>
                <a:gridCol w="1557348"/>
                <a:gridCol w="1557348"/>
                <a:gridCol w="1557348"/>
                <a:gridCol w="1557348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Дата проведения</a:t>
                      </a:r>
                      <a:endParaRPr lang="ru-RU" sz="1600" i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Количество избирателей, включённых в списки для голосования</a:t>
                      </a:r>
                      <a:endParaRPr lang="ru-RU" sz="1600" i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Приняли участие в голосовании</a:t>
                      </a:r>
                      <a:endParaRPr lang="ru-RU" sz="1600" i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% принявших участие в голосовании</a:t>
                      </a:r>
                      <a:endParaRPr lang="ru-RU" sz="1600" i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Явка на выборы на федеральном уровне</a:t>
                      </a:r>
                      <a:endParaRPr lang="ru-RU" sz="1600" i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2007 год</a:t>
                      </a:r>
                      <a:endParaRPr lang="ru-RU" sz="16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696087 человек</a:t>
                      </a:r>
                      <a:endParaRPr lang="ru-RU" sz="16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396769 человек</a:t>
                      </a:r>
                      <a:endParaRPr lang="ru-RU" sz="16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57%</a:t>
                      </a:r>
                      <a:endParaRPr lang="ru-RU" sz="16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63,78%</a:t>
                      </a:r>
                      <a:endParaRPr lang="ru-RU" sz="16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2011 год</a:t>
                      </a:r>
                      <a:endParaRPr lang="ru-RU" sz="16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670122 человека</a:t>
                      </a:r>
                      <a:endParaRPr lang="ru-RU" sz="16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375268 человек</a:t>
                      </a:r>
                      <a:endParaRPr lang="ru-RU" sz="16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56%</a:t>
                      </a:r>
                      <a:endParaRPr lang="ru-RU" sz="16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59,2%</a:t>
                      </a:r>
                      <a:endParaRPr lang="ru-RU" sz="16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xn--80ab4bfdbaldc.xn--p1ai/sites/default/files/field/image/fla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2643207" cy="114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5429288" cy="114300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Итоги анкетирования жителей по изучению их отношения к выборам</a:t>
            </a:r>
            <a:endParaRPr lang="ru-RU" sz="2400" dirty="0">
              <a:solidFill>
                <a:srgbClr val="7030A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4" y="1785926"/>
          <a:ext cx="8143933" cy="4103672"/>
        </p:xfrm>
        <a:graphic>
          <a:graphicData uri="http://schemas.openxmlformats.org/drawingml/2006/table">
            <a:tbl>
              <a:tblPr/>
              <a:tblGrid>
                <a:gridCol w="1056813"/>
                <a:gridCol w="3014728"/>
                <a:gridCol w="2036196"/>
                <a:gridCol w="2036196"/>
              </a:tblGrid>
              <a:tr h="38704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№ вопроса</a:t>
                      </a:r>
                      <a:endParaRPr lang="ru-RU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1 ответ</a:t>
                      </a:r>
                      <a:endParaRPr lang="ru-RU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2 ответ</a:t>
                      </a:r>
                      <a:endParaRPr lang="ru-RU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3 ответ</a:t>
                      </a:r>
                      <a:endParaRPr lang="ru-RU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04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28 человек – 62% относятся к выборам положительно</a:t>
                      </a:r>
                      <a:endParaRPr lang="ru-RU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3 человека – 6%, отрицательно</a:t>
                      </a:r>
                      <a:endParaRPr lang="ru-RU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14 человек – 32% нейтрально</a:t>
                      </a:r>
                      <a:endParaRPr lang="ru-RU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57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35 человек – 77% всегда ходят на выборы, как избиратель</a:t>
                      </a:r>
                      <a:endParaRPr lang="ru-RU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9 человек – 20% изредка</a:t>
                      </a:r>
                      <a:endParaRPr lang="ru-RU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1 человек – 2% никогда не ходил на выборы</a:t>
                      </a:r>
                      <a:endParaRPr lang="ru-RU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1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5 человек – 11%, не участвуют в голосовании,  потому что не получается</a:t>
                      </a:r>
                      <a:endParaRPr lang="ru-RU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5 человек – 11%, не участвуют в голосовании,  потому что не хотят</a:t>
                      </a:r>
                      <a:endParaRPr lang="ru-RU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61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23 человека – 51% испытывают недостаток в получении информации, для того, чтобы определится с выбором кандидата</a:t>
                      </a:r>
                      <a:endParaRPr lang="ru-RU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16 человек – 36% не испытывают недостатка в информации</a:t>
                      </a:r>
                      <a:endParaRPr lang="ru-RU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6 человек – 13% не знают ответа на этот вопрос</a:t>
                      </a:r>
                      <a:endParaRPr lang="ru-RU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409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31 человек – 68% точно пойдут на голосование в 2016 году</a:t>
                      </a:r>
                      <a:endParaRPr lang="ru-RU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2 человека – 4%, точно не пойдут на голосование в 2016 году</a:t>
                      </a:r>
                      <a:endParaRPr lang="ru-RU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12 человек – 28% пока не знают точного ответа на этот вопрос</a:t>
                      </a:r>
                      <a:endParaRPr lang="ru-RU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xn--80ab4bfdbaldc.xn--p1ai/sites/default/files/field/image/fla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2643207" cy="114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5429288" cy="114300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Способы повышения активности избирателей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143116"/>
            <a:ext cx="7715304" cy="3895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i="1" dirty="0" smtClean="0"/>
              <a:t>Правовое воспитание подрастающего поколения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i="1" dirty="0" smtClean="0"/>
              <a:t>Правовое просвещение граждан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i="1" dirty="0" smtClean="0"/>
              <a:t>Формирование позитивного отношения к выборам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i="1" dirty="0" smtClean="0"/>
              <a:t>Совершенствование механизма контроля за результатами выборов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xn--80ab4bfdbaldc.xn--p1ai/sites/default/files/field/image/fla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2643207" cy="114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5429288" cy="114300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Избиратель – главный субъект избирательных правоотношений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C:\Users\ИН\Documents\шаг в будущее\2016\Власов Фёдор\DSC0237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857364"/>
            <a:ext cx="407196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i?id=f9512c887a59c1b40ea1f3c41b3e07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5" y="1785926"/>
            <a:ext cx="253126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i?id=e2fe8f842cf07f0be5925111114d12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3714752"/>
            <a:ext cx="2500320" cy="250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109</TotalTime>
  <Words>357</Words>
  <PresentationFormat>Экран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Активность избирателей, как показатель правовой культуры граждан</vt:lpstr>
      <vt:lpstr>Избиратель – главный субъект избирательных правоотношений</vt:lpstr>
      <vt:lpstr>Итоги участия избирателей на выборах  Главы МО СП Твороговское</vt:lpstr>
      <vt:lpstr>Итоги участия жителей республики Бурятия и РФ  на Выборах  в Государственную Думу</vt:lpstr>
      <vt:lpstr>Итоги анкетирования жителей по изучению их отношения к выборам</vt:lpstr>
      <vt:lpstr>Способы повышения активности избирателей</vt:lpstr>
      <vt:lpstr>Избиратель – главный субъект избирательных правоотношений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Активность избирателей, как показатель правовой культуры граждан</dc:title>
  <dc:creator>ИН</dc:creator>
  <cp:lastModifiedBy>ИН</cp:lastModifiedBy>
  <cp:revision>10</cp:revision>
  <dcterms:modified xsi:type="dcterms:W3CDTF">2016-02-01T05:38:46Z</dcterms:modified>
</cp:coreProperties>
</file>