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99" r:id="rId2"/>
    <p:sldId id="257" r:id="rId3"/>
    <p:sldId id="258" r:id="rId4"/>
    <p:sldId id="300" r:id="rId5"/>
    <p:sldId id="301" r:id="rId6"/>
    <p:sldId id="285" r:id="rId7"/>
    <p:sldId id="286" r:id="rId8"/>
    <p:sldId id="288" r:id="rId9"/>
    <p:sldId id="289" r:id="rId10"/>
    <p:sldId id="302" r:id="rId11"/>
    <p:sldId id="290" r:id="rId12"/>
    <p:sldId id="293" r:id="rId13"/>
    <p:sldId id="292" r:id="rId14"/>
    <p:sldId id="297" r:id="rId15"/>
    <p:sldId id="296" r:id="rId16"/>
    <p:sldId id="280" r:id="rId17"/>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112" d="100"/>
          <a:sy n="112" d="100"/>
        </p:scale>
        <p:origin x="-510"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52226" name="Rectangle 2"/>
          <p:cNvSpPr>
            <a:spLocks noGrp="1" noChangeArrowheads="1"/>
          </p:cNvSpPr>
          <p:nvPr>
            <p:ph type="ctrTitle" sz="quarter"/>
          </p:nvPr>
        </p:nvSpPr>
        <p:spPr>
          <a:xfrm>
            <a:off x="914400" y="1676400"/>
            <a:ext cx="10363200" cy="1828800"/>
          </a:xfrm>
        </p:spPr>
        <p:txBody>
          <a:bodyPr/>
          <a:lstStyle>
            <a:lvl1pPr>
              <a:defRPr/>
            </a:lvl1pPr>
          </a:lstStyle>
          <a:p>
            <a:r>
              <a:rPr lang="ru-RU"/>
              <a:t>Образец заголовка</a:t>
            </a:r>
          </a:p>
        </p:txBody>
      </p:sp>
      <p:sp>
        <p:nvSpPr>
          <p:cNvPr id="52227" name="Rectangle 3"/>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a:lvl1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fld id="{6551786D-B0C6-4DD6-8B0D-D33312C7F877}" type="datetimeFigureOut">
              <a:rPr lang="ru-RU"/>
              <a:pPr>
                <a:defRPr/>
              </a:pPr>
              <a:t>04.04.2023</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153A6D0-3786-4F50-8FFF-638A021A203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fld id="{53D3583B-0CD9-41A8-8A41-C9E3C87F4A30}" type="datetimeFigureOut">
              <a:rPr lang="ru-RU"/>
              <a:pPr>
                <a:defRPr/>
              </a:pPr>
              <a:t>04.04.2023</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8D9D10A-10CC-4847-850A-28516509888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381000"/>
            <a:ext cx="2743200" cy="571500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09600" y="381000"/>
            <a:ext cx="8077200" cy="57150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fld id="{A91241C6-5FD2-4AE7-8944-F8F52D4C25E8}" type="datetimeFigureOut">
              <a:rPr lang="ru-RU"/>
              <a:pPr>
                <a:defRPr/>
              </a:pPr>
              <a:t>04.04.2023</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EC4AE-1336-4FCF-A068-2DF953269FE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fld id="{78296DF0-8AFD-4525-BCF1-4EB81514EFF8}" type="datetimeFigureOut">
              <a:rPr lang="ru-RU"/>
              <a:pPr>
                <a:defRPr/>
              </a:pPr>
              <a:t>04.04.2023</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914995A-75BD-4431-B842-72C046CC816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613" y="4406900"/>
            <a:ext cx="103632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73F59825-6F81-4C8B-9E0E-69F42BDEF8F0}" type="datetimeFigureOut">
              <a:rPr lang="ru-RU"/>
              <a:pPr>
                <a:defRPr/>
              </a:pPr>
              <a:t>04.04.2023</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F1A479C-B601-41AD-AF70-BFE9496A1FA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09600" y="1981200"/>
            <a:ext cx="5410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6172200" y="1981200"/>
            <a:ext cx="5410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fld id="{FB0CE94C-F882-4BBC-9193-2A8DC785ED96}" type="datetimeFigureOut">
              <a:rPr lang="ru-RU"/>
              <a:pPr>
                <a:defRPr/>
              </a:pPr>
              <a:t>04.04.2023</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26C22FC-F7FC-44F6-B081-71D111DEC5E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fld id="{8C0AAD99-B1F0-4BA0-9599-24ED78410069}" type="datetimeFigureOut">
              <a:rPr lang="ru-RU"/>
              <a:pPr>
                <a:defRPr/>
              </a:pPr>
              <a:t>04.04.2023</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F8C70C1-97DD-448F-9EED-741AE086B10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fld id="{631E1F51-3E58-4CA4-AE95-526F8B80FDE3}" type="datetimeFigureOut">
              <a:rPr lang="ru-RU"/>
              <a:pPr>
                <a:defRPr/>
              </a:pPr>
              <a:t>04.04.2023</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D47E2BAC-D770-443E-8A19-A53D661096D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01C903A-6577-46AC-B056-95CF29C2E8B8}" type="datetimeFigureOut">
              <a:rPr lang="ru-RU"/>
              <a:pPr>
                <a:defRPr/>
              </a:pPr>
              <a:t>04.04.2023</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36CA19C7-A190-40BE-B365-8788242DE64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40116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548B1A16-01C3-48A7-B789-B26FCED39082}" type="datetimeFigureOut">
              <a:rPr lang="ru-RU"/>
              <a:pPr>
                <a:defRPr/>
              </a:pPr>
              <a:t>04.04.2023</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FAE9F14-6E58-498A-8EEA-A5549A4FB3A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188" y="4800600"/>
            <a:ext cx="73152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554D7521-2A22-4FEB-8F28-80A0E945F683}" type="datetimeFigureOut">
              <a:rPr lang="ru-RU"/>
              <a:pPr>
                <a:defRPr/>
              </a:pPr>
              <a:t>04.04.2023</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217FBDD-EDE7-4423-9CD8-BE183937D7A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bwMode="auto">
          <a:xfrm>
            <a:off x="609600" y="381000"/>
            <a:ext cx="10972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51203" name="Rectangle 3"/>
          <p:cNvSpPr>
            <a:spLocks noGrp="1" noChangeArrowheads="1"/>
          </p:cNvSpPr>
          <p:nvPr>
            <p:ph type="body" idx="1"/>
          </p:nvPr>
        </p:nvSpPr>
        <p:spPr bwMode="auto">
          <a:xfrm>
            <a:off x="609600" y="1981200"/>
            <a:ext cx="10972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1204"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fld id="{CBBC2ACB-116E-45DD-AD91-66415D8B407B}" type="datetimeFigureOut">
              <a:rPr lang="ru-RU"/>
              <a:pPr>
                <a:defRPr/>
              </a:pPr>
              <a:t>04.04.2023</a:t>
            </a:fld>
            <a:endParaRPr lang="ru-RU"/>
          </a:p>
        </p:txBody>
      </p:sp>
      <p:sp>
        <p:nvSpPr>
          <p:cNvPr id="51205"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endParaRPr lang="ru-RU"/>
          </a:p>
        </p:txBody>
      </p:sp>
      <p:sp>
        <p:nvSpPr>
          <p:cNvPr id="51206"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F7DD41B1-5CD8-4D77-8786-13BF0637AC50}"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ctrTitle" idx="4294967295"/>
          </p:nvPr>
        </p:nvSpPr>
        <p:spPr>
          <a:xfrm>
            <a:off x="1220788" y="1558925"/>
            <a:ext cx="10137775" cy="2143125"/>
          </a:xfrm>
        </p:spPr>
        <p:txBody>
          <a:bodyPr anchor="b">
            <a:noAutofit/>
          </a:bodyPr>
          <a:lstStyle/>
          <a:p>
            <a:pPr eaLnBrk="1" hangingPunct="1">
              <a:defRPr/>
            </a:pPr>
            <a:r>
              <a:rPr lang="ru-RU" sz="3600" b="1" i="1" dirty="0">
                <a:solidFill>
                  <a:schemeClr val="tx1"/>
                </a:solidFill>
                <a:latin typeface="Times New Roman" pitchFamily="18" charset="0"/>
              </a:rPr>
              <a:t/>
            </a:r>
            <a:br>
              <a:rPr lang="ru-RU" sz="3600" b="1" i="1" dirty="0">
                <a:solidFill>
                  <a:schemeClr val="tx1"/>
                </a:solidFill>
                <a:latin typeface="Times New Roman" pitchFamily="18" charset="0"/>
              </a:rPr>
            </a:br>
            <a:r>
              <a:rPr lang="ru-RU" sz="3600" b="1" dirty="0" smtClean="0"/>
              <a:t>Использование </a:t>
            </a:r>
            <a:r>
              <a:rPr lang="ru-RU" sz="3600" b="1" dirty="0" err="1" smtClean="0"/>
              <a:t>здоровьесберегающих</a:t>
            </a:r>
            <a:r>
              <a:rPr lang="ru-RU" sz="3600" b="1" dirty="0" smtClean="0"/>
              <a:t> технологий в музыкальной деятельности дошкольников</a:t>
            </a:r>
            <a:endParaRPr lang="ru-RU" sz="5400" dirty="0">
              <a:solidFill>
                <a:schemeClr val="tx1"/>
              </a:solidFill>
              <a:latin typeface="Times New Roman" pitchFamily="18" charset="0"/>
            </a:endParaRPr>
          </a:p>
        </p:txBody>
      </p:sp>
      <p:sp>
        <p:nvSpPr>
          <p:cNvPr id="13314" name="Подзаголовок 2"/>
          <p:cNvSpPr>
            <a:spLocks noGrp="1"/>
          </p:cNvSpPr>
          <p:nvPr>
            <p:ph type="subTitle" idx="4294967295"/>
          </p:nvPr>
        </p:nvSpPr>
        <p:spPr>
          <a:xfrm>
            <a:off x="366713" y="3798888"/>
            <a:ext cx="11268075" cy="1422400"/>
          </a:xfrm>
        </p:spPr>
        <p:txBody>
          <a:bodyPr/>
          <a:lstStyle/>
          <a:p>
            <a:pPr marL="0" indent="0" algn="r" eaLnBrk="1" hangingPunct="1">
              <a:lnSpc>
                <a:spcPct val="80000"/>
              </a:lnSpc>
              <a:spcBef>
                <a:spcPct val="0"/>
              </a:spcBef>
              <a:buFont typeface="Wingdings" pitchFamily="2" charset="2"/>
              <a:buNone/>
              <a:defRPr/>
            </a:pPr>
            <a:r>
              <a:rPr lang="ru-RU" sz="800" b="1"/>
              <a:t>                                                          </a:t>
            </a:r>
            <a:r>
              <a:rPr lang="en-US" sz="800" b="1"/>
              <a:t>   </a:t>
            </a:r>
            <a:endParaRPr lang="ru-RU" sz="1200" b="1"/>
          </a:p>
          <a:p>
            <a:pPr marL="0" indent="0" algn="r" eaLnBrk="1" hangingPunct="1">
              <a:lnSpc>
                <a:spcPct val="80000"/>
              </a:lnSpc>
              <a:spcBef>
                <a:spcPct val="0"/>
              </a:spcBef>
              <a:buFont typeface="Wingdings" pitchFamily="2" charset="2"/>
              <a:buNone/>
              <a:defRPr/>
            </a:pPr>
            <a:r>
              <a:rPr lang="ru-RU" sz="1200" b="1"/>
              <a:t>                                                 </a:t>
            </a:r>
          </a:p>
          <a:p>
            <a:pPr marL="0" indent="0" algn="r" eaLnBrk="1" hangingPunct="1">
              <a:lnSpc>
                <a:spcPct val="80000"/>
              </a:lnSpc>
              <a:spcBef>
                <a:spcPct val="0"/>
              </a:spcBef>
              <a:buFont typeface="Wingdings" pitchFamily="2" charset="2"/>
              <a:buNone/>
              <a:defRPr/>
            </a:pPr>
            <a:r>
              <a:rPr lang="ru-RU" sz="900" b="1">
                <a:latin typeface="Times New Roman" pitchFamily="18" charset="0"/>
              </a:rPr>
              <a:t/>
            </a:r>
            <a:br>
              <a:rPr lang="ru-RU" sz="900" b="1">
                <a:latin typeface="Times New Roman" pitchFamily="18" charset="0"/>
              </a:rPr>
            </a:br>
            <a:endParaRPr lang="ru-RU" sz="1600" b="1">
              <a:latin typeface="Times New Roman" pitchFamily="18" charset="0"/>
            </a:endParaRPr>
          </a:p>
          <a:p>
            <a:pPr marL="0" indent="0" algn="r" eaLnBrk="1" hangingPunct="1">
              <a:lnSpc>
                <a:spcPct val="80000"/>
              </a:lnSpc>
              <a:spcBef>
                <a:spcPct val="0"/>
              </a:spcBef>
              <a:buFont typeface="Wingdings" pitchFamily="2" charset="2"/>
              <a:buNone/>
              <a:defRPr/>
            </a:pPr>
            <a:r>
              <a:rPr lang="ru-RU" sz="1800" b="1">
                <a:latin typeface="Times New Roman" pitchFamily="18" charset="0"/>
              </a:rPr>
              <a:t>Григорьева Наталья Николаевна, </a:t>
            </a:r>
          </a:p>
          <a:p>
            <a:pPr marL="0" indent="0" algn="r" eaLnBrk="1" hangingPunct="1">
              <a:lnSpc>
                <a:spcPct val="80000"/>
              </a:lnSpc>
              <a:spcBef>
                <a:spcPct val="0"/>
              </a:spcBef>
              <a:buFont typeface="Wingdings" pitchFamily="2" charset="2"/>
              <a:buNone/>
              <a:defRPr/>
            </a:pPr>
            <a:endParaRPr lang="ru-RU" sz="1800" b="1">
              <a:latin typeface="Times New Roman" pitchFamily="18" charset="0"/>
            </a:endParaRPr>
          </a:p>
          <a:p>
            <a:pPr marL="0" indent="0" algn="r" eaLnBrk="1" hangingPunct="1">
              <a:lnSpc>
                <a:spcPct val="80000"/>
              </a:lnSpc>
              <a:spcBef>
                <a:spcPct val="0"/>
              </a:spcBef>
              <a:buFont typeface="Wingdings" pitchFamily="2" charset="2"/>
              <a:buNone/>
              <a:defRPr/>
            </a:pPr>
            <a:r>
              <a:rPr lang="ru-RU" sz="1800" b="1">
                <a:latin typeface="Times New Roman" pitchFamily="18" charset="0"/>
              </a:rPr>
              <a:t>музыкальный руководитель</a:t>
            </a:r>
            <a:endParaRPr lang="ru-RU" sz="1800">
              <a:latin typeface="Times New Roman" pitchFamily="18" charset="0"/>
            </a:endParaRPr>
          </a:p>
          <a:p>
            <a:pPr marL="0" indent="0" algn="ctr" eaLnBrk="1" hangingPunct="1">
              <a:lnSpc>
                <a:spcPct val="80000"/>
              </a:lnSpc>
              <a:spcBef>
                <a:spcPct val="0"/>
              </a:spcBef>
              <a:buFont typeface="Wingdings" pitchFamily="2" charset="2"/>
              <a:buNone/>
              <a:defRPr/>
            </a:pPr>
            <a:endParaRPr lang="ru-RU" sz="1800"/>
          </a:p>
          <a:p>
            <a:pPr marL="0" indent="0" algn="ctr" eaLnBrk="1" hangingPunct="1">
              <a:lnSpc>
                <a:spcPct val="80000"/>
              </a:lnSpc>
              <a:spcBef>
                <a:spcPct val="0"/>
              </a:spcBef>
              <a:buFont typeface="Wingdings" pitchFamily="2" charset="2"/>
              <a:buNone/>
              <a:defRPr/>
            </a:pPr>
            <a:endParaRPr lang="ru-RU" sz="1000" b="1"/>
          </a:p>
        </p:txBody>
      </p:sp>
      <p:sp>
        <p:nvSpPr>
          <p:cNvPr id="14343" name="Rectangle 7"/>
          <p:cNvSpPr>
            <a:spLocks noChangeArrowheads="1"/>
          </p:cNvSpPr>
          <p:nvPr/>
        </p:nvSpPr>
        <p:spPr bwMode="auto">
          <a:xfrm>
            <a:off x="958850" y="549275"/>
            <a:ext cx="10507663" cy="822325"/>
          </a:xfrm>
          <a:prstGeom prst="rect">
            <a:avLst/>
          </a:prstGeom>
          <a:noFill/>
          <a:ln w="9525">
            <a:noFill/>
            <a:miter lim="800000"/>
            <a:headEnd/>
            <a:tailEnd/>
          </a:ln>
          <a:effectLst/>
        </p:spPr>
        <p:txBody>
          <a:bodyPr>
            <a:spAutoFit/>
          </a:bodyPr>
          <a:lstStyle/>
          <a:p>
            <a:pPr algn="ctr">
              <a:defRPr/>
            </a:pPr>
            <a:r>
              <a:rPr lang="ru-RU" sz="2400" b="1">
                <a:effectLst>
                  <a:outerShdw blurRad="38100" dist="38100" dir="2700000" algn="tl">
                    <a:srgbClr val="000000"/>
                  </a:outerShdw>
                </a:effectLst>
                <a:latin typeface="Arial" charset="0"/>
              </a:rPr>
              <a:t>МБДОУ </a:t>
            </a:r>
            <a:r>
              <a:rPr lang="en-US" sz="2400" b="1">
                <a:effectLst>
                  <a:outerShdw blurRad="38100" dist="38100" dir="2700000" algn="tl">
                    <a:srgbClr val="000000"/>
                  </a:outerShdw>
                </a:effectLst>
                <a:latin typeface="Arial" charset="0"/>
              </a:rPr>
              <a:t>”</a:t>
            </a:r>
            <a:r>
              <a:rPr lang="ru-RU" sz="2400" b="1">
                <a:effectLst>
                  <a:outerShdw blurRad="38100" dist="38100" dir="2700000" algn="tl">
                    <a:srgbClr val="000000"/>
                  </a:outerShdw>
                </a:effectLst>
                <a:latin typeface="Arial" charset="0"/>
              </a:rPr>
              <a:t>Детский сад «Развитие</a:t>
            </a:r>
            <a:r>
              <a:rPr lang="en-US" sz="2400" b="1">
                <a:effectLst>
                  <a:outerShdw blurRad="38100" dist="38100" dir="2700000" algn="tl">
                    <a:srgbClr val="000000"/>
                  </a:outerShdw>
                </a:effectLst>
                <a:latin typeface="Arial" charset="0"/>
              </a:rPr>
              <a:t>”</a:t>
            </a:r>
            <a:r>
              <a:rPr lang="ru-RU" sz="2400" b="1">
                <a:effectLst>
                  <a:outerShdw blurRad="38100" dist="38100" dir="2700000" algn="tl">
                    <a:srgbClr val="000000"/>
                  </a:outerShdw>
                </a:effectLst>
                <a:latin typeface="Arial" charset="0"/>
              </a:rPr>
              <a:t>  </a:t>
            </a:r>
          </a:p>
          <a:p>
            <a:pPr algn="ctr">
              <a:defRPr/>
            </a:pPr>
            <a:r>
              <a:rPr lang="ru-RU" sz="2400" b="1">
                <a:effectLst>
                  <a:outerShdw blurRad="38100" dist="38100" dir="2700000" algn="tl">
                    <a:srgbClr val="000000"/>
                  </a:outerShdw>
                </a:effectLst>
                <a:latin typeface="Arial" charset="0"/>
              </a:rPr>
              <a:t>Воронежская область, с. Новая Усмань</a:t>
            </a:r>
            <a:endParaRPr lang="ru-RU" sz="2400">
              <a:latin typeface="Arial" charset="0"/>
            </a:endParaRPr>
          </a:p>
        </p:txBody>
      </p:sp>
      <p:sp>
        <p:nvSpPr>
          <p:cNvPr id="14344" name="Rectangle 8"/>
          <p:cNvSpPr>
            <a:spLocks noChangeArrowheads="1"/>
          </p:cNvSpPr>
          <p:nvPr/>
        </p:nvSpPr>
        <p:spPr bwMode="auto">
          <a:xfrm>
            <a:off x="3048000" y="5851525"/>
            <a:ext cx="6096000" cy="366713"/>
          </a:xfrm>
          <a:prstGeom prst="rect">
            <a:avLst/>
          </a:prstGeom>
          <a:noFill/>
          <a:ln w="9525">
            <a:noFill/>
            <a:miter lim="800000"/>
            <a:headEnd/>
            <a:tailEnd/>
          </a:ln>
          <a:effectLst/>
        </p:spPr>
        <p:txBody>
          <a:bodyPr>
            <a:spAutoFit/>
          </a:bodyPr>
          <a:lstStyle/>
          <a:p>
            <a:pPr algn="ctr">
              <a:defRPr/>
            </a:pPr>
            <a:r>
              <a:rPr lang="ru-RU" b="1" dirty="0" smtClean="0">
                <a:effectLst>
                  <a:outerShdw blurRad="38100" dist="38100" dir="2700000" algn="tl">
                    <a:srgbClr val="000000"/>
                  </a:outerShdw>
                </a:effectLst>
                <a:latin typeface="Arial" charset="0"/>
              </a:rPr>
              <a:t>2023</a:t>
            </a:r>
            <a:endParaRPr lang="ru-RU" b="1" dirty="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09600" y="381000"/>
            <a:ext cx="10972800" cy="855663"/>
          </a:xfrm>
        </p:spPr>
        <p:txBody>
          <a:bodyPr/>
          <a:lstStyle/>
          <a:p>
            <a:pPr eaLnBrk="1" hangingPunct="1">
              <a:defRPr/>
            </a:pPr>
            <a:endParaRPr lang="ru-RU"/>
          </a:p>
        </p:txBody>
      </p:sp>
      <p:sp>
        <p:nvSpPr>
          <p:cNvPr id="57347" name="Rectangle 3"/>
          <p:cNvSpPr>
            <a:spLocks noGrp="1" noChangeArrowheads="1"/>
          </p:cNvSpPr>
          <p:nvPr>
            <p:ph type="body" idx="1"/>
          </p:nvPr>
        </p:nvSpPr>
        <p:spPr/>
        <p:txBody>
          <a:bodyPr/>
          <a:lstStyle/>
          <a:p>
            <a:pPr algn="just" eaLnBrk="1" hangingPunct="1">
              <a:lnSpc>
                <a:spcPct val="80000"/>
              </a:lnSpc>
              <a:buFont typeface="Wingdings" pitchFamily="2" charset="2"/>
              <a:buNone/>
              <a:defRPr/>
            </a:pPr>
            <a:r>
              <a:rPr lang="ru-RU" sz="2800" b="1" i="1" smtClean="0">
                <a:latin typeface="Arial" charset="0"/>
              </a:rPr>
              <a:t>	</a:t>
            </a:r>
            <a:r>
              <a:rPr lang="ru-RU" sz="2800" b="1" i="1" smtClean="0"/>
              <a:t>Массовое распространение медийных устройств приводит к повышению фактора акустического воздействия на человека. Часто он воздействует в виде фона: в автомобиле, общественном транспорте, на улице, в повседневной жизни, на работе, в быту.  </a:t>
            </a:r>
          </a:p>
          <a:p>
            <a:pPr algn="just" eaLnBrk="1" hangingPunct="1">
              <a:lnSpc>
                <a:spcPct val="80000"/>
              </a:lnSpc>
              <a:buFont typeface="Wingdings" pitchFamily="2" charset="2"/>
              <a:buNone/>
              <a:defRPr/>
            </a:pPr>
            <a:r>
              <a:rPr lang="ru-RU" sz="2800" b="1" i="1" smtClean="0">
                <a:latin typeface="Arial" charset="0"/>
              </a:rPr>
              <a:t>	</a:t>
            </a:r>
            <a:r>
              <a:rPr lang="ru-RU" sz="2800" b="1" i="1" smtClean="0"/>
              <a:t>А ведь фоновое звучание музыки фиксируется нашим организмом и является дополнительным раздражителем слухового аппарата человека, его нервной системы и психики. Это может привести к снижению уровня слуха, особенно у детей. </a:t>
            </a:r>
          </a:p>
          <a:p>
            <a:pPr algn="just" eaLnBrk="1" hangingPunct="1">
              <a:lnSpc>
                <a:spcPct val="80000"/>
              </a:lnSpc>
              <a:buFont typeface="Wingdings" pitchFamily="2" charset="2"/>
              <a:buNone/>
              <a:defRPr/>
            </a:pPr>
            <a:r>
              <a:rPr lang="ru-RU" sz="2800" b="1" i="1" smtClean="0">
                <a:latin typeface="Arial" charset="0"/>
              </a:rPr>
              <a:t>	</a:t>
            </a:r>
            <a:r>
              <a:rPr lang="ru-RU" sz="2800" b="1" i="1" smtClean="0"/>
              <a:t>Приведем фотографии-примеры кристаллов воды, образованных под воздействием различных факторов: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p:txBody>
          <a:bodyPr anchorCtr="1"/>
          <a:lstStyle/>
          <a:p>
            <a:pPr eaLnBrk="1" hangingPunct="1">
              <a:defRPr/>
            </a:pPr>
            <a:r>
              <a:rPr lang="ru-RU" sz="2800" b="1" i="1">
                <a:latin typeface="Times New Roman" pitchFamily="18" charset="0"/>
              </a:rPr>
              <a:t/>
            </a:r>
            <a:br>
              <a:rPr lang="ru-RU" sz="2800" b="1" i="1">
                <a:latin typeface="Times New Roman" pitchFamily="18" charset="0"/>
              </a:rPr>
            </a:br>
            <a:r>
              <a:rPr lang="ru-RU" sz="2800" b="1" i="1">
                <a:latin typeface="Times New Roman" pitchFamily="18" charset="0"/>
              </a:rPr>
              <a:t/>
            </a:r>
            <a:br>
              <a:rPr lang="ru-RU" sz="2800" b="1" i="1">
                <a:latin typeface="Times New Roman" pitchFamily="18" charset="0"/>
              </a:rPr>
            </a:br>
            <a:r>
              <a:rPr lang="ru-RU" sz="2800" b="1" i="1">
                <a:latin typeface="Times New Roman" pitchFamily="18" charset="0"/>
              </a:rPr>
              <a:t>1.Кристалл дистиллированной воды, не 	подвергнутый никакому воздействию. 2.Ключевая вода. 3.Антарктический лед. 4.Так выглядит кристалл воды, прослушавший «Пастораль» Л.Бетховена.</a:t>
            </a:r>
            <a:r>
              <a:rPr lang="ru-RU" sz="2800"/>
              <a:t> </a:t>
            </a:r>
          </a:p>
        </p:txBody>
      </p:sp>
      <p:pic>
        <p:nvPicPr>
          <p:cNvPr id="22530" name="Picture 236"/>
          <p:cNvPicPr>
            <a:picLocks noGrp="1" noChangeAspect="1" noChangeArrowheads="1"/>
          </p:cNvPicPr>
          <p:nvPr>
            <p:ph type="body" idx="4294967295"/>
          </p:nvPr>
        </p:nvPicPr>
        <p:blipFill>
          <a:blip r:embed="rId2" cstate="print"/>
          <a:srcRect/>
          <a:stretch>
            <a:fillRect/>
          </a:stretch>
        </p:blipFill>
        <p:spPr>
          <a:xfrm>
            <a:off x="715963" y="2325688"/>
            <a:ext cx="10571162" cy="33464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left)">
                                      <p:cBhvr>
                                        <p:cTn id="7"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nvPr>
        </p:nvSpPr>
        <p:spPr>
          <a:xfrm>
            <a:off x="608013" y="273050"/>
            <a:ext cx="11349037" cy="1143000"/>
          </a:xfrm>
        </p:spPr>
        <p:txBody>
          <a:bodyPr anchorCtr="1"/>
          <a:lstStyle/>
          <a:p>
            <a:pPr eaLnBrk="1" hangingPunct="1">
              <a:defRPr/>
            </a:pPr>
            <a:r>
              <a:rPr lang="ru-RU" sz="2800" b="1" i="1">
                <a:latin typeface="Times New Roman" pitchFamily="18" charset="0"/>
              </a:rPr>
              <a:t/>
            </a:r>
            <a:br>
              <a:rPr lang="ru-RU" sz="2800" b="1" i="1">
                <a:latin typeface="Times New Roman" pitchFamily="18" charset="0"/>
              </a:rPr>
            </a:br>
            <a:r>
              <a:rPr lang="ru-RU" sz="2800" b="1" i="1">
                <a:latin typeface="Times New Roman" pitchFamily="18" charset="0"/>
              </a:rPr>
              <a:t/>
            </a:r>
            <a:br>
              <a:rPr lang="ru-RU" sz="2800" b="1" i="1">
                <a:latin typeface="Times New Roman" pitchFamily="18" charset="0"/>
              </a:rPr>
            </a:br>
            <a:r>
              <a:rPr lang="ru-RU" sz="2800" b="1" i="1">
                <a:latin typeface="Times New Roman" pitchFamily="18" charset="0"/>
              </a:rPr>
              <a:t>5.Кристалл, образовавшийся после прослушивания тяжелого металлического рока. 6.Кристалл после воздействия слов «оскорбительного характера» похож на кристалл после действия тяжелого рока. 7.Слово «Ангел». 8.Слово «Дьявол». </a:t>
            </a:r>
          </a:p>
        </p:txBody>
      </p:sp>
      <p:pic>
        <p:nvPicPr>
          <p:cNvPr id="23554" name="Picture 249"/>
          <p:cNvPicPr>
            <a:picLocks noGrp="1" noChangeAspect="1" noChangeArrowheads="1"/>
          </p:cNvPicPr>
          <p:nvPr>
            <p:ph type="body" idx="4294967295"/>
          </p:nvPr>
        </p:nvPicPr>
        <p:blipFill>
          <a:blip r:embed="rId2" cstate="print"/>
          <a:srcRect/>
          <a:stretch>
            <a:fillRect/>
          </a:stretch>
        </p:blipFill>
        <p:spPr>
          <a:xfrm>
            <a:off x="441325" y="2476500"/>
            <a:ext cx="11368088" cy="28765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ipe(left)">
                                      <p:cBhvr>
                                        <p:cTn id="7"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a:xfrm>
            <a:off x="171450" y="273050"/>
            <a:ext cx="11745913" cy="1143000"/>
          </a:xfrm>
        </p:spPr>
        <p:txBody>
          <a:bodyPr anchorCtr="1"/>
          <a:lstStyle/>
          <a:p>
            <a:pPr eaLnBrk="1" hangingPunct="1">
              <a:defRPr/>
            </a:pPr>
            <a:r>
              <a:rPr lang="ru-RU" sz="3200" b="1" i="1">
                <a:latin typeface="Times New Roman" pitchFamily="18" charset="0"/>
              </a:rPr>
              <a:t/>
            </a:r>
            <a:br>
              <a:rPr lang="ru-RU" sz="3200" b="1" i="1">
                <a:latin typeface="Times New Roman" pitchFamily="18" charset="0"/>
              </a:rPr>
            </a:br>
            <a:r>
              <a:rPr lang="ru-RU" sz="2800" b="1" i="1">
                <a:latin typeface="Times New Roman" pitchFamily="18" charset="0"/>
              </a:rPr>
              <a:t>9.Вода получила просьбу «Сделать это». 10. Вода получила приказ «Сделай это». 11.Слова «Ты надоел мне</a:t>
            </a:r>
            <a:r>
              <a:rPr lang="ru-RU" sz="2800"/>
              <a:t>».</a:t>
            </a:r>
            <a:r>
              <a:rPr lang="ru-RU" sz="2800" b="1" i="1">
                <a:latin typeface="Times New Roman" pitchFamily="18" charset="0"/>
              </a:rPr>
              <a:t>12.Вода получала электромагнитные излучения любви и благодарности.</a:t>
            </a:r>
            <a:r>
              <a:rPr lang="ru-RU" sz="4000"/>
              <a:t> </a:t>
            </a:r>
          </a:p>
        </p:txBody>
      </p:sp>
      <p:pic>
        <p:nvPicPr>
          <p:cNvPr id="24578" name="Picture 271"/>
          <p:cNvPicPr>
            <a:picLocks noGrp="1" noChangeAspect="1" noChangeArrowheads="1"/>
          </p:cNvPicPr>
          <p:nvPr>
            <p:ph type="body" idx="4294967295"/>
          </p:nvPr>
        </p:nvPicPr>
        <p:blipFill>
          <a:blip r:embed="rId2" cstate="print"/>
          <a:srcRect/>
          <a:stretch>
            <a:fillRect/>
          </a:stretch>
        </p:blipFill>
        <p:spPr>
          <a:xfrm>
            <a:off x="461963" y="2216150"/>
            <a:ext cx="11187112" cy="3098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wipe(left)">
                                      <p:cBhvr>
                                        <p:cTn id="7"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Grp="1" noChangeArrowheads="1"/>
          </p:cNvSpPr>
          <p:nvPr>
            <p:ph type="title"/>
          </p:nvPr>
        </p:nvSpPr>
        <p:spPr/>
        <p:txBody>
          <a:bodyPr/>
          <a:lstStyle/>
          <a:p>
            <a:pPr eaLnBrk="1" hangingPunct="1">
              <a:defRPr/>
            </a:pPr>
            <a:r>
              <a:rPr lang="ru-RU" sz="4000" b="1" i="1"/>
              <a:t>Все это связано с водной составляющей нашего организма.</a:t>
            </a:r>
          </a:p>
        </p:txBody>
      </p:sp>
      <p:sp>
        <p:nvSpPr>
          <p:cNvPr id="26626" name="Rectangle 3"/>
          <p:cNvSpPr>
            <a:spLocks noGrp="1" noChangeArrowheads="1"/>
          </p:cNvSpPr>
          <p:nvPr>
            <p:ph type="body" sz="half" idx="1"/>
          </p:nvPr>
        </p:nvSpPr>
        <p:spPr/>
        <p:txBody>
          <a:bodyPr/>
          <a:lstStyle/>
          <a:p>
            <a:pPr algn="ctr" eaLnBrk="1" hangingPunct="1">
              <a:lnSpc>
                <a:spcPct val="90000"/>
              </a:lnSpc>
              <a:buFont typeface="Wingdings" pitchFamily="2" charset="2"/>
              <a:buNone/>
              <a:defRPr/>
            </a:pPr>
            <a:r>
              <a:rPr lang="ru-RU" b="1" i="1">
                <a:latin typeface="Times New Roman" pitchFamily="18" charset="0"/>
              </a:rPr>
              <a:t>Давайте будем дарить </a:t>
            </a:r>
          </a:p>
          <a:p>
            <a:pPr algn="ctr" eaLnBrk="1" hangingPunct="1">
              <a:lnSpc>
                <a:spcPct val="90000"/>
              </a:lnSpc>
              <a:buFont typeface="Wingdings" pitchFamily="2" charset="2"/>
              <a:buNone/>
              <a:defRPr/>
            </a:pPr>
            <a:r>
              <a:rPr lang="ru-RU" b="1" i="1">
                <a:latin typeface="Times New Roman" pitchFamily="18" charset="0"/>
              </a:rPr>
              <a:t>улыбку и тепло нашим детям, </a:t>
            </a:r>
          </a:p>
          <a:p>
            <a:pPr algn="ctr" eaLnBrk="1" hangingPunct="1">
              <a:lnSpc>
                <a:spcPct val="90000"/>
              </a:lnSpc>
              <a:buFont typeface="Wingdings" pitchFamily="2" charset="2"/>
              <a:buNone/>
              <a:defRPr/>
            </a:pPr>
            <a:r>
              <a:rPr lang="ru-RU" b="1" i="1">
                <a:latin typeface="Times New Roman" pitchFamily="18" charset="0"/>
              </a:rPr>
              <a:t>питать душу ребенка только светлыми, позитивными эмоциями, посредством волшебной природы музыки </a:t>
            </a:r>
          </a:p>
          <a:p>
            <a:pPr algn="ctr" eaLnBrk="1" hangingPunct="1">
              <a:lnSpc>
                <a:spcPct val="90000"/>
              </a:lnSpc>
              <a:buFont typeface="Wingdings" pitchFamily="2" charset="2"/>
              <a:buNone/>
              <a:defRPr/>
            </a:pPr>
            <a:r>
              <a:rPr lang="ru-RU" b="1" i="1">
                <a:latin typeface="Times New Roman" pitchFamily="18" charset="0"/>
              </a:rPr>
              <a:t>и добрых слов и мыслей! </a:t>
            </a:r>
          </a:p>
        </p:txBody>
      </p:sp>
      <p:sp>
        <p:nvSpPr>
          <p:cNvPr id="27655" name="Rectangle 7"/>
          <p:cNvSpPr>
            <a:spLocks noGrp="1" noChangeArrowheads="1"/>
          </p:cNvSpPr>
          <p:nvPr>
            <p:ph type="body" sz="half" idx="2"/>
          </p:nvPr>
        </p:nvSpPr>
        <p:spPr/>
        <p:txBody>
          <a:bodyPr/>
          <a:lstStyle/>
          <a:p>
            <a:pPr eaLnBrk="1" hangingPunct="1">
              <a:defRPr/>
            </a:pPr>
            <a:endParaRPr lang="ru-RU"/>
          </a:p>
        </p:txBody>
      </p:sp>
      <p:pic>
        <p:nvPicPr>
          <p:cNvPr id="26628" name="Picture 28" descr="s1200"/>
          <p:cNvPicPr>
            <a:picLocks noChangeAspect="1" noChangeArrowheads="1"/>
          </p:cNvPicPr>
          <p:nvPr/>
        </p:nvPicPr>
        <p:blipFill>
          <a:blip r:embed="rId2" cstate="print"/>
          <a:srcRect/>
          <a:stretch>
            <a:fillRect/>
          </a:stretch>
        </p:blipFill>
        <p:spPr bwMode="auto">
          <a:xfrm>
            <a:off x="6099175" y="1908175"/>
            <a:ext cx="5522913" cy="45450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wipe(left)">
                                      <p:cBhvr>
                                        <p:cTn id="7" dur="2000"/>
                                        <p:tgtEl>
                                          <p:spTgt spid="26626">
                                            <p:txEl>
                                              <p:pRg st="0" end="0"/>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26626">
                                            <p:txEl>
                                              <p:pRg st="1" end="1"/>
                                            </p:txEl>
                                          </p:spTgt>
                                        </p:tgtEl>
                                        <p:attrNameLst>
                                          <p:attrName>style.visibility</p:attrName>
                                        </p:attrNameLst>
                                      </p:cBhvr>
                                      <p:to>
                                        <p:strVal val="visible"/>
                                      </p:to>
                                    </p:set>
                                    <p:animEffect transition="in" filter="wipe(left)">
                                      <p:cBhvr>
                                        <p:cTn id="11" dur="3000"/>
                                        <p:tgtEl>
                                          <p:spTgt spid="26626">
                                            <p:txEl>
                                              <p:pRg st="1" end="1"/>
                                            </p:txEl>
                                          </p:spTgt>
                                        </p:tgtEl>
                                      </p:cBhvr>
                                    </p:animEffect>
                                  </p:childTnLst>
                                </p:cTn>
                              </p:par>
                            </p:childTnLst>
                          </p:cTn>
                        </p:par>
                        <p:par>
                          <p:cTn id="12" fill="hold">
                            <p:stCondLst>
                              <p:cond delay="5000"/>
                            </p:stCondLst>
                            <p:childTnLst>
                              <p:par>
                                <p:cTn id="13" presetID="22" presetClass="entr" presetSubtype="8" fill="hold" nodeType="afterEffect">
                                  <p:stCondLst>
                                    <p:cond delay="0"/>
                                  </p:stCondLst>
                                  <p:childTnLst>
                                    <p:set>
                                      <p:cBhvr>
                                        <p:cTn id="14" dur="1" fill="hold">
                                          <p:stCondLst>
                                            <p:cond delay="0"/>
                                          </p:stCondLst>
                                        </p:cTn>
                                        <p:tgtEl>
                                          <p:spTgt spid="26626">
                                            <p:txEl>
                                              <p:pRg st="2" end="2"/>
                                            </p:txEl>
                                          </p:spTgt>
                                        </p:tgtEl>
                                        <p:attrNameLst>
                                          <p:attrName>style.visibility</p:attrName>
                                        </p:attrNameLst>
                                      </p:cBhvr>
                                      <p:to>
                                        <p:strVal val="visible"/>
                                      </p:to>
                                    </p:set>
                                    <p:animEffect transition="in" filter="wipe(left)">
                                      <p:cBhvr>
                                        <p:cTn id="15" dur="3000"/>
                                        <p:tgtEl>
                                          <p:spTgt spid="26626">
                                            <p:txEl>
                                              <p:pRg st="2" end="2"/>
                                            </p:txEl>
                                          </p:spTgt>
                                        </p:tgtEl>
                                      </p:cBhvr>
                                    </p:animEffect>
                                  </p:childTnLst>
                                </p:cTn>
                              </p:par>
                            </p:childTnLst>
                          </p:cTn>
                        </p:par>
                        <p:par>
                          <p:cTn id="16" fill="hold">
                            <p:stCondLst>
                              <p:cond delay="8000"/>
                            </p:stCondLst>
                            <p:childTnLst>
                              <p:par>
                                <p:cTn id="17" presetID="22" presetClass="entr" presetSubtype="8" fill="hold" nodeType="afterEffect">
                                  <p:stCondLst>
                                    <p:cond delay="0"/>
                                  </p:stCondLst>
                                  <p:childTnLst>
                                    <p:set>
                                      <p:cBhvr>
                                        <p:cTn id="18" dur="1" fill="hold">
                                          <p:stCondLst>
                                            <p:cond delay="0"/>
                                          </p:stCondLst>
                                        </p:cTn>
                                        <p:tgtEl>
                                          <p:spTgt spid="26626">
                                            <p:txEl>
                                              <p:pRg st="3" end="3"/>
                                            </p:txEl>
                                          </p:spTgt>
                                        </p:tgtEl>
                                        <p:attrNameLst>
                                          <p:attrName>style.visibility</p:attrName>
                                        </p:attrNameLst>
                                      </p:cBhvr>
                                      <p:to>
                                        <p:strVal val="visible"/>
                                      </p:to>
                                    </p:set>
                                    <p:animEffect transition="in" filter="wipe(left)">
                                      <p:cBhvr>
                                        <p:cTn id="19" dur="3000"/>
                                        <p:tgtEl>
                                          <p:spTgt spid="2662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609600" y="381000"/>
            <a:ext cx="10972800" cy="796925"/>
          </a:xfrm>
        </p:spPr>
        <p:txBody>
          <a:bodyPr anchorCtr="1"/>
          <a:lstStyle/>
          <a:p>
            <a:pPr eaLnBrk="1" hangingPunct="1">
              <a:defRPr/>
            </a:pPr>
            <a:r>
              <a:rPr lang="ru-RU" sz="3200" b="1" i="1">
                <a:latin typeface="Times New Roman" pitchFamily="18" charset="0"/>
              </a:rPr>
              <a:t>Музыкальные рекомендации</a:t>
            </a:r>
            <a:r>
              <a:rPr lang="ru-RU" sz="4000"/>
              <a:t>:</a:t>
            </a:r>
          </a:p>
        </p:txBody>
      </p:sp>
      <p:sp>
        <p:nvSpPr>
          <p:cNvPr id="28674" name="Rectangle 3"/>
          <p:cNvSpPr>
            <a:spLocks noGrp="1" noChangeArrowheads="1"/>
          </p:cNvSpPr>
          <p:nvPr>
            <p:ph type="body" idx="4294967295"/>
          </p:nvPr>
        </p:nvSpPr>
        <p:spPr>
          <a:xfrm>
            <a:off x="608013" y="1093788"/>
            <a:ext cx="10968037" cy="5467350"/>
          </a:xfrm>
        </p:spPr>
        <p:txBody>
          <a:bodyPr/>
          <a:lstStyle/>
          <a:p>
            <a:pPr algn="just" eaLnBrk="1" hangingPunct="1">
              <a:lnSpc>
                <a:spcPct val="80000"/>
              </a:lnSpc>
              <a:buFont typeface="Wingdings" pitchFamily="2" charset="2"/>
              <a:buNone/>
              <a:defRPr/>
            </a:pPr>
            <a:r>
              <a:rPr lang="ru-RU" sz="2400" b="1" i="1">
                <a:latin typeface="Times New Roman" pitchFamily="18" charset="0"/>
              </a:rPr>
              <a:t>	От раздражительности избавляет бодрящая музыка П.Чайковского, А.Пахмутовой, М.Таривердиева.  </a:t>
            </a:r>
          </a:p>
          <a:p>
            <a:pPr algn="just" eaLnBrk="1" hangingPunct="1">
              <a:lnSpc>
                <a:spcPct val="80000"/>
              </a:lnSpc>
              <a:buFont typeface="Wingdings" pitchFamily="2" charset="2"/>
              <a:buNone/>
              <a:defRPr/>
            </a:pPr>
            <a:r>
              <a:rPr lang="ru-RU" sz="2400" b="1" i="1">
                <a:latin typeface="Times New Roman" pitchFamily="18" charset="0"/>
              </a:rPr>
              <a:t>	Помогает снять стресс, сконцентрироваться романтическая, создающая ощущение свободного пространства, музыка Ф.Шуберта, Р.Шумана, П.Чайковского, Ф.Листа.  </a:t>
            </a:r>
          </a:p>
          <a:p>
            <a:pPr algn="just" eaLnBrk="1" hangingPunct="1">
              <a:lnSpc>
                <a:spcPct val="80000"/>
              </a:lnSpc>
              <a:buFont typeface="Wingdings" pitchFamily="2" charset="2"/>
              <a:buNone/>
              <a:defRPr/>
            </a:pPr>
            <a:r>
              <a:rPr lang="ru-RU" sz="2400" b="1" i="1">
                <a:latin typeface="Times New Roman" pitchFamily="18" charset="0"/>
              </a:rPr>
              <a:t>	Для профилактики утомляемости можно слушать «Утро» Э.Грига, «Времена года» П.Чайковского.  </a:t>
            </a:r>
          </a:p>
          <a:p>
            <a:pPr algn="just" eaLnBrk="1" hangingPunct="1">
              <a:lnSpc>
                <a:spcPct val="80000"/>
              </a:lnSpc>
              <a:buFont typeface="Wingdings" pitchFamily="2" charset="2"/>
              <a:buNone/>
              <a:defRPr/>
            </a:pPr>
            <a:r>
              <a:rPr lang="ru-RU" sz="2400" b="1" i="1">
                <a:latin typeface="Times New Roman" pitchFamily="18" charset="0"/>
              </a:rPr>
              <a:t>	Поднимают настроение, избавляют от депрессий, разряжают накал чувств джаз, блюз, диксиленд, соул, калипсо и регги, берущие свое начало от темпераментной африканской музыки.  </a:t>
            </a:r>
          </a:p>
          <a:p>
            <a:pPr algn="just" eaLnBrk="1" hangingPunct="1">
              <a:lnSpc>
                <a:spcPct val="80000"/>
              </a:lnSpc>
              <a:buFont typeface="Wingdings" pitchFamily="2" charset="2"/>
              <a:buNone/>
              <a:defRPr/>
            </a:pPr>
            <a:r>
              <a:rPr lang="ru-RU" sz="2400" b="1" i="1">
                <a:latin typeface="Times New Roman" pitchFamily="18" charset="0"/>
              </a:rPr>
              <a:t>	Головную боль снимает также прослушивание знаменитого полонеза М.Огиньского.  </a:t>
            </a:r>
          </a:p>
          <a:p>
            <a:pPr algn="just" eaLnBrk="1" hangingPunct="1">
              <a:lnSpc>
                <a:spcPct val="80000"/>
              </a:lnSpc>
              <a:buFont typeface="Wingdings" pitchFamily="2" charset="2"/>
              <a:buNone/>
              <a:defRPr/>
            </a:pPr>
            <a:r>
              <a:rPr lang="ru-RU" sz="2400" b="1" i="1">
                <a:latin typeface="Times New Roman" pitchFamily="18" charset="0"/>
              </a:rPr>
              <a:t>	Нормализует сон и работу мозга сюита «Пер Гюнт» Э.Грига.   Развитию умственных способностей у детей способствует музыка В.Моцарта. Регулярное прослушивание произведений из цикла «Времена года» А.Вивальди улучшает память.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7" name="Rectangle 5"/>
          <p:cNvSpPr>
            <a:spLocks noGrp="1" noChangeArrowheads="1"/>
          </p:cNvSpPr>
          <p:nvPr>
            <p:ph type="title" idx="4294967295"/>
          </p:nvPr>
        </p:nvSpPr>
        <p:spPr/>
        <p:txBody>
          <a:bodyPr anchorCtr="1"/>
          <a:lstStyle/>
          <a:p>
            <a:pPr eaLnBrk="1" hangingPunct="1">
              <a:defRPr/>
            </a:pPr>
            <a:endParaRPr lang="ru-RU"/>
          </a:p>
        </p:txBody>
      </p:sp>
      <p:sp>
        <p:nvSpPr>
          <p:cNvPr id="69638" name="Rectangle 6"/>
          <p:cNvSpPr>
            <a:spLocks noGrp="1" noChangeArrowheads="1"/>
          </p:cNvSpPr>
          <p:nvPr>
            <p:ph type="body" idx="4294967295"/>
          </p:nvPr>
        </p:nvSpPr>
        <p:spPr/>
        <p:txBody>
          <a:bodyPr/>
          <a:lstStyle/>
          <a:p>
            <a:pPr algn="ctr" eaLnBrk="1" hangingPunct="1">
              <a:buFont typeface="Wingdings" pitchFamily="2" charset="2"/>
              <a:buNone/>
              <a:defRPr/>
            </a:pPr>
            <a:r>
              <a:rPr lang="ru-RU" sz="3600" b="1"/>
              <a:t>Спасибо за внимание!</a:t>
            </a:r>
          </a:p>
          <a:p>
            <a:pPr eaLnBrk="1" hangingPunct="1">
              <a:buFont typeface="Wingdings" pitchFamily="2" charset="2"/>
              <a:buNone/>
              <a:defRPr/>
            </a:pPr>
            <a:endParaRPr lang="ru-RU" sz="36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69638">
                                            <p:txEl>
                                              <p:pRg st="0" end="0"/>
                                            </p:txEl>
                                          </p:spTgt>
                                        </p:tgtEl>
                                        <p:attrNameLst>
                                          <p:attrName>style.visibility</p:attrName>
                                        </p:attrNameLst>
                                      </p:cBhvr>
                                      <p:to>
                                        <p:strVal val="visible"/>
                                      </p:to>
                                    </p:set>
                                    <p:anim calcmode="lin" valueType="num">
                                      <p:cBhvr>
                                        <p:cTn id="7" dur="3000" fill="hold"/>
                                        <p:tgtEl>
                                          <p:spTgt spid="69638">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69638">
                                            <p:txEl>
                                              <p:pRg st="0" end="0"/>
                                            </p:txEl>
                                          </p:spTgt>
                                        </p:tgtEl>
                                        <p:attrNameLst>
                                          <p:attrName>ppt_h</p:attrName>
                                        </p:attrNameLst>
                                      </p:cBhvr>
                                      <p:tavLst>
                                        <p:tav tm="0">
                                          <p:val>
                                            <p:fltVal val="0"/>
                                          </p:val>
                                        </p:tav>
                                        <p:tav tm="100000">
                                          <p:val>
                                            <p:strVal val="#ppt_h"/>
                                          </p:val>
                                        </p:tav>
                                      </p:tavLst>
                                    </p:anim>
                                    <p:anim calcmode="lin" valueType="num">
                                      <p:cBhvr>
                                        <p:cTn id="9" dur="3000" fill="hold"/>
                                        <p:tgtEl>
                                          <p:spTgt spid="69638">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3000" fill="hold"/>
                                        <p:tgtEl>
                                          <p:spTgt spid="69638">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Grp="1" noChangeArrowheads="1"/>
          </p:cNvSpPr>
          <p:nvPr>
            <p:ph type="title" idx="4294967295"/>
          </p:nvPr>
        </p:nvSpPr>
        <p:spPr/>
        <p:txBody>
          <a:bodyPr anchorCtr="1"/>
          <a:lstStyle/>
          <a:p>
            <a:pPr eaLnBrk="1" hangingPunct="1">
              <a:defRPr/>
            </a:pPr>
            <a:r>
              <a:rPr lang="ru-RU" b="1" i="1"/>
              <a:t>Цель</a:t>
            </a:r>
          </a:p>
        </p:txBody>
      </p:sp>
      <p:sp>
        <p:nvSpPr>
          <p:cNvPr id="14342" name="Rectangle 6"/>
          <p:cNvSpPr>
            <a:spLocks noGrp="1" noChangeArrowheads="1"/>
          </p:cNvSpPr>
          <p:nvPr>
            <p:ph type="body" idx="4294967295"/>
          </p:nvPr>
        </p:nvSpPr>
        <p:spPr/>
        <p:txBody>
          <a:bodyPr/>
          <a:lstStyle/>
          <a:p>
            <a:pPr algn="ctr" eaLnBrk="1" hangingPunct="1">
              <a:buFont typeface="Wingdings" pitchFamily="2" charset="2"/>
              <a:buNone/>
              <a:defRPr/>
            </a:pPr>
            <a:r>
              <a:rPr lang="ru-RU" b="1" i="1"/>
              <a:t>Цель: создание условий для гармоничного развития дошкольника, средствами фоновой музыки.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 calcmode="lin" valueType="num">
                                      <p:cBhvr>
                                        <p:cTn id="7" dur="2000" fill="hold"/>
                                        <p:tgtEl>
                                          <p:spTgt spid="14342">
                                            <p:txEl>
                                              <p:pRg st="0" end="0"/>
                                            </p:txEl>
                                          </p:spTgt>
                                        </p:tgtEl>
                                        <p:attrNameLst>
                                          <p:attrName>ppt_w</p:attrName>
                                        </p:attrNameLst>
                                      </p:cBhvr>
                                      <p:tavLst>
                                        <p:tav tm="0">
                                          <p:val>
                                            <p:strVal val="#ppt_w*0.70"/>
                                          </p:val>
                                        </p:tav>
                                        <p:tav tm="100000">
                                          <p:val>
                                            <p:strVal val="#ppt_w"/>
                                          </p:val>
                                        </p:tav>
                                      </p:tavLst>
                                    </p:anim>
                                    <p:anim calcmode="lin" valueType="num">
                                      <p:cBhvr>
                                        <p:cTn id="8" dur="2000" fill="hold"/>
                                        <p:tgtEl>
                                          <p:spTgt spid="14342">
                                            <p:txEl>
                                              <p:pRg st="0" end="0"/>
                                            </p:txEl>
                                          </p:spTgt>
                                        </p:tgtEl>
                                        <p:attrNameLst>
                                          <p:attrName>ppt_h</p:attrName>
                                        </p:attrNameLst>
                                      </p:cBhvr>
                                      <p:tavLst>
                                        <p:tav tm="0">
                                          <p:val>
                                            <p:strVal val="#ppt_h"/>
                                          </p:val>
                                        </p:tav>
                                        <p:tav tm="100000">
                                          <p:val>
                                            <p:strVal val="#ppt_h"/>
                                          </p:val>
                                        </p:tav>
                                      </p:tavLst>
                                    </p:anim>
                                    <p:animEffect transition="in" filter="fade">
                                      <p:cBhvr>
                                        <p:cTn id="9" dur="2000"/>
                                        <p:tgtEl>
                                          <p:spTgt spid="143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idx="4294967295"/>
          </p:nvPr>
        </p:nvSpPr>
        <p:spPr>
          <a:xfrm>
            <a:off x="609600" y="381000"/>
            <a:ext cx="8432800" cy="1371600"/>
          </a:xfrm>
        </p:spPr>
        <p:txBody>
          <a:bodyPr/>
          <a:lstStyle/>
          <a:p>
            <a:pPr eaLnBrk="1" hangingPunct="1">
              <a:defRPr/>
            </a:pPr>
            <a:r>
              <a:rPr lang="ru-RU">
                <a:solidFill>
                  <a:srgbClr val="000000"/>
                </a:solidFill>
                <a:effectLst>
                  <a:outerShdw blurRad="38100" dist="38100" dir="2700000" algn="tl">
                    <a:srgbClr val="FFFFFF"/>
                  </a:outerShdw>
                </a:effectLst>
                <a:latin typeface="Times New Roman" pitchFamily="18" charset="0"/>
                <a:cs typeface="Times New Roman" pitchFamily="18" charset="0"/>
              </a:rPr>
              <a:t>                       </a:t>
            </a:r>
            <a:r>
              <a:rPr lang="ru-RU" b="1" i="1">
                <a:solidFill>
                  <a:schemeClr val="tx1"/>
                </a:solidFill>
                <a:latin typeface="Times New Roman" pitchFamily="18" charset="0"/>
                <a:cs typeface="Times New Roman" pitchFamily="18" charset="0"/>
              </a:rPr>
              <a:t>Основные задачи:</a:t>
            </a:r>
            <a:r>
              <a:rPr lang="ru-RU" sz="2800">
                <a:solidFill>
                  <a:schemeClr val="tx1"/>
                </a:solidFill>
                <a:latin typeface="Times New Roman" pitchFamily="18" charset="0"/>
                <a:cs typeface="Times New Roman" pitchFamily="18" charset="0"/>
              </a:rPr>
              <a:t/>
            </a:r>
            <a:br>
              <a:rPr lang="ru-RU" sz="2800">
                <a:solidFill>
                  <a:schemeClr val="tx1"/>
                </a:solidFill>
                <a:latin typeface="Times New Roman" pitchFamily="18" charset="0"/>
                <a:cs typeface="Times New Roman" pitchFamily="18" charset="0"/>
              </a:rPr>
            </a:br>
            <a:r>
              <a:rPr lang="ru-RU" sz="2800">
                <a:latin typeface="Times New Roman" pitchFamily="18" charset="0"/>
                <a:cs typeface="Times New Roman" pitchFamily="18" charset="0"/>
              </a:rPr>
              <a:t>     </a:t>
            </a:r>
            <a:endParaRPr lang="ru-RU" sz="2800"/>
          </a:p>
        </p:txBody>
      </p:sp>
      <p:sp>
        <p:nvSpPr>
          <p:cNvPr id="15362" name="TextBox 5"/>
          <p:cNvSpPr txBox="1">
            <a:spLocks noChangeArrowheads="1"/>
          </p:cNvSpPr>
          <p:nvPr/>
        </p:nvSpPr>
        <p:spPr bwMode="auto">
          <a:xfrm>
            <a:off x="511175" y="1220788"/>
            <a:ext cx="11191875" cy="4789487"/>
          </a:xfrm>
          <a:prstGeom prst="rect">
            <a:avLst/>
          </a:prstGeom>
          <a:noFill/>
          <a:ln w="9525">
            <a:noFill/>
            <a:miter lim="800000"/>
            <a:headEnd/>
            <a:tailEnd/>
          </a:ln>
        </p:spPr>
        <p:txBody>
          <a:bodyPr>
            <a:spAutoFit/>
          </a:bodyPr>
          <a:lstStyle/>
          <a:p>
            <a:pPr algn="just">
              <a:buFontTx/>
              <a:buChar char="•"/>
            </a:pPr>
            <a:r>
              <a:rPr lang="ru-RU" sz="2800" b="1" i="1">
                <a:latin typeface="Arial" charset="0"/>
              </a:rPr>
              <a:t> создавать педагогические условия, обеспечивающие развитие эмоциональной сферы дошкольника;</a:t>
            </a:r>
          </a:p>
          <a:p>
            <a:pPr algn="just">
              <a:buFontTx/>
              <a:buChar char="•"/>
            </a:pPr>
            <a:r>
              <a:rPr lang="ru-RU" sz="2800" b="1" i="1">
                <a:latin typeface="Arial" charset="0"/>
              </a:rPr>
              <a:t> развивать эмоциональную сферу детей дошкольного возраста на примере классических музыкальных произведений;</a:t>
            </a:r>
          </a:p>
          <a:p>
            <a:pPr algn="just">
              <a:buFontTx/>
              <a:buChar char="•"/>
            </a:pPr>
            <a:r>
              <a:rPr lang="ru-RU" sz="2800" b="1" i="1">
                <a:latin typeface="Arial" charset="0"/>
              </a:rPr>
              <a:t> развивать воображение в процессе творческой деятельности, повышать творческую активность;</a:t>
            </a:r>
          </a:p>
          <a:p>
            <a:pPr algn="just">
              <a:buFontTx/>
              <a:buChar char="•"/>
            </a:pPr>
            <a:r>
              <a:rPr lang="ru-RU" sz="2800" b="1" i="1">
                <a:latin typeface="Arial" charset="0"/>
              </a:rPr>
              <a:t> активизировать мыслительную деятельность;</a:t>
            </a:r>
          </a:p>
          <a:p>
            <a:pPr algn="just">
              <a:buFontTx/>
              <a:buChar char="•"/>
            </a:pPr>
            <a:r>
              <a:rPr lang="ru-RU" sz="2800" b="1" i="1">
                <a:latin typeface="Arial" charset="0"/>
              </a:rPr>
              <a:t> способствовать предупреждению усталости и утомления.</a:t>
            </a:r>
            <a:endParaRPr lang="ru-RU" sz="2800" b="1" i="1">
              <a:latin typeface="Times New Roman" pitchFamily="18" charset="0"/>
              <a:cs typeface="Times New Roman" pitchFamily="18" charset="0"/>
            </a:endParaRPr>
          </a:p>
          <a:p>
            <a:endParaRPr lang="ru-RU" sz="2800" b="1" i="1">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wipe(left)">
                                      <p:cBhvr>
                                        <p:cTn id="7" dur="1000"/>
                                        <p:tgtEl>
                                          <p:spTgt spid="15362">
                                            <p:txEl>
                                              <p:pRg st="0" end="0"/>
                                            </p:txEl>
                                          </p:spTgt>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5362">
                                            <p:txEl>
                                              <p:pRg st="1" end="1"/>
                                            </p:txEl>
                                          </p:spTgt>
                                        </p:tgtEl>
                                        <p:attrNameLst>
                                          <p:attrName>style.visibility</p:attrName>
                                        </p:attrNameLst>
                                      </p:cBhvr>
                                      <p:to>
                                        <p:strVal val="visible"/>
                                      </p:to>
                                    </p:set>
                                    <p:animEffect transition="in" filter="wipe(left)">
                                      <p:cBhvr>
                                        <p:cTn id="11" dur="1000"/>
                                        <p:tgtEl>
                                          <p:spTgt spid="15362">
                                            <p:txEl>
                                              <p:pRg st="1" end="1"/>
                                            </p:txEl>
                                          </p:spTgt>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5362">
                                            <p:txEl>
                                              <p:pRg st="2" end="2"/>
                                            </p:txEl>
                                          </p:spTgt>
                                        </p:tgtEl>
                                        <p:attrNameLst>
                                          <p:attrName>style.visibility</p:attrName>
                                        </p:attrNameLst>
                                      </p:cBhvr>
                                      <p:to>
                                        <p:strVal val="visible"/>
                                      </p:to>
                                    </p:set>
                                    <p:animEffect transition="in" filter="wipe(left)">
                                      <p:cBhvr>
                                        <p:cTn id="15" dur="1000"/>
                                        <p:tgtEl>
                                          <p:spTgt spid="15362">
                                            <p:txEl>
                                              <p:pRg st="2" end="2"/>
                                            </p:txEl>
                                          </p:spTgt>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15362">
                                            <p:txEl>
                                              <p:pRg st="3" end="3"/>
                                            </p:txEl>
                                          </p:spTgt>
                                        </p:tgtEl>
                                        <p:attrNameLst>
                                          <p:attrName>style.visibility</p:attrName>
                                        </p:attrNameLst>
                                      </p:cBhvr>
                                      <p:to>
                                        <p:strVal val="visible"/>
                                      </p:to>
                                    </p:set>
                                    <p:animEffect transition="in" filter="wipe(left)">
                                      <p:cBhvr>
                                        <p:cTn id="19" dur="1000"/>
                                        <p:tgtEl>
                                          <p:spTgt spid="15362">
                                            <p:txEl>
                                              <p:pRg st="3" end="3"/>
                                            </p:txEl>
                                          </p:spTgt>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15362">
                                            <p:txEl>
                                              <p:pRg st="4" end="4"/>
                                            </p:txEl>
                                          </p:spTgt>
                                        </p:tgtEl>
                                        <p:attrNameLst>
                                          <p:attrName>style.visibility</p:attrName>
                                        </p:attrNameLst>
                                      </p:cBhvr>
                                      <p:to>
                                        <p:strVal val="visible"/>
                                      </p:to>
                                    </p:set>
                                    <p:animEffect transition="in" filter="wipe(left)">
                                      <p:cBhvr>
                                        <p:cTn id="23" dur="1000"/>
                                        <p:tgtEl>
                                          <p:spTgt spid="1536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endParaRPr lang="ru-RU" sz="4000" smtClean="0"/>
          </a:p>
        </p:txBody>
      </p:sp>
      <p:sp>
        <p:nvSpPr>
          <p:cNvPr id="55299" name="Rectangle 3"/>
          <p:cNvSpPr>
            <a:spLocks noGrp="1" noChangeArrowheads="1"/>
          </p:cNvSpPr>
          <p:nvPr>
            <p:ph type="body" idx="1"/>
          </p:nvPr>
        </p:nvSpPr>
        <p:spPr>
          <a:xfrm>
            <a:off x="609600" y="1344613"/>
            <a:ext cx="10972800" cy="3889375"/>
          </a:xfrm>
        </p:spPr>
        <p:txBody>
          <a:bodyPr/>
          <a:lstStyle/>
          <a:p>
            <a:pPr algn="just" eaLnBrk="1" hangingPunct="1">
              <a:lnSpc>
                <a:spcPct val="80000"/>
              </a:lnSpc>
              <a:buFont typeface="Wingdings" pitchFamily="2" charset="2"/>
              <a:buNone/>
              <a:defRPr/>
            </a:pPr>
            <a:r>
              <a:rPr lang="ru-RU" sz="2800"/>
              <a:t>	</a:t>
            </a:r>
            <a:r>
              <a:rPr lang="ru-RU" sz="2800" b="1" i="1"/>
              <a:t>Воздействие музыкальных образов, добрых слов, позитивных мыслей, как на сознательное, так и подсознательное мышление наших детей, на формирование положительных эмоций. </a:t>
            </a:r>
          </a:p>
          <a:p>
            <a:pPr algn="just" eaLnBrk="1" hangingPunct="1">
              <a:lnSpc>
                <a:spcPct val="80000"/>
              </a:lnSpc>
              <a:buFont typeface="Wingdings" pitchFamily="2" charset="2"/>
              <a:buNone/>
              <a:defRPr/>
            </a:pPr>
            <a:r>
              <a:rPr lang="ru-RU" sz="2800" b="1" i="1"/>
              <a:t>	Мы предлагаем рассмотреть на примере воды, на которую воздействовали различной музыкой и словами, а затем заморозили. </a:t>
            </a:r>
          </a:p>
          <a:p>
            <a:pPr algn="just" eaLnBrk="1" hangingPunct="1">
              <a:lnSpc>
                <a:spcPct val="80000"/>
              </a:lnSpc>
              <a:buFont typeface="Wingdings" pitchFamily="2" charset="2"/>
              <a:buNone/>
              <a:defRPr/>
            </a:pPr>
            <a:endParaRPr lang="ru-RU" sz="2800" b="1" i="1"/>
          </a:p>
          <a:p>
            <a:pPr algn="just" eaLnBrk="1" hangingPunct="1">
              <a:lnSpc>
                <a:spcPct val="80000"/>
              </a:lnSpc>
              <a:buFont typeface="Wingdings" pitchFamily="2" charset="2"/>
              <a:buNone/>
              <a:defRPr/>
            </a:pPr>
            <a:r>
              <a:rPr lang="ru-RU" sz="2800" b="1" i="1"/>
              <a:t>	Общеизвестно, что человек </a:t>
            </a:r>
          </a:p>
          <a:p>
            <a:pPr algn="just" eaLnBrk="1" hangingPunct="1">
              <a:lnSpc>
                <a:spcPct val="80000"/>
              </a:lnSpc>
              <a:buFont typeface="Wingdings" pitchFamily="2" charset="2"/>
              <a:buNone/>
              <a:defRPr/>
            </a:pPr>
            <a:r>
              <a:rPr lang="ru-RU" sz="2800" b="1" i="1"/>
              <a:t>	состоит на 70% из воды.</a:t>
            </a:r>
          </a:p>
        </p:txBody>
      </p:sp>
      <p:pic>
        <p:nvPicPr>
          <p:cNvPr id="16385" name="Picture 4" descr="img17"/>
          <p:cNvPicPr>
            <a:picLocks noChangeAspect="1" noChangeArrowheads="1"/>
          </p:cNvPicPr>
          <p:nvPr/>
        </p:nvPicPr>
        <p:blipFill>
          <a:blip r:embed="rId2" cstate="print"/>
          <a:srcRect/>
          <a:stretch>
            <a:fillRect/>
          </a:stretch>
        </p:blipFill>
        <p:spPr bwMode="auto">
          <a:xfrm>
            <a:off x="9459913" y="4770438"/>
            <a:ext cx="2519362" cy="1889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randombar(vertical)">
                                      <p:cBhvr>
                                        <p:cTn id="7" dur="2000"/>
                                        <p:tgtEl>
                                          <p:spTgt spid="16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endParaRPr lang="ru-RU" sz="4000" smtClean="0"/>
          </a:p>
        </p:txBody>
      </p:sp>
      <p:sp>
        <p:nvSpPr>
          <p:cNvPr id="56323" name="Rectangle 3"/>
          <p:cNvSpPr>
            <a:spLocks noGrp="1" noChangeArrowheads="1"/>
          </p:cNvSpPr>
          <p:nvPr>
            <p:ph type="body" idx="1"/>
          </p:nvPr>
        </p:nvSpPr>
        <p:spPr>
          <a:xfrm>
            <a:off x="609600" y="1557338"/>
            <a:ext cx="10972800" cy="4538662"/>
          </a:xfrm>
        </p:spPr>
        <p:txBody>
          <a:bodyPr/>
          <a:lstStyle/>
          <a:p>
            <a:pPr algn="just" eaLnBrk="1" hangingPunct="1">
              <a:lnSpc>
                <a:spcPct val="90000"/>
              </a:lnSpc>
              <a:buFont typeface="Wingdings" pitchFamily="2" charset="2"/>
              <a:buNone/>
              <a:defRPr/>
            </a:pPr>
            <a:r>
              <a:rPr lang="ru-RU" sz="2400" b="1" i="1"/>
              <a:t>	От того, что вода слышит и чувствует, зависит изменение ее структуры. Вода выражает свое отношение к услышанному и увиденному, изменением формы кристаллов льда, из которых состоит. </a:t>
            </a:r>
          </a:p>
          <a:p>
            <a:pPr algn="just" eaLnBrk="1" hangingPunct="1">
              <a:lnSpc>
                <a:spcPct val="90000"/>
              </a:lnSpc>
              <a:buFont typeface="Wingdings" pitchFamily="2" charset="2"/>
              <a:buNone/>
              <a:defRPr/>
            </a:pPr>
            <a:r>
              <a:rPr lang="ru-RU" sz="2400" b="1" i="1"/>
              <a:t>	Грубые слова, резкая музыка, негативные чувства вызывают разрушение ледяных кристаллов, появление непонятных форм и, как следствие, проявляется отрицательное влияние на здоровье человека. На хорошие слова, звуки, вода реагирует образованием кристаллов правильной формы, становится энергонасыщенной. Именно правильная и красивая форма кристаллов, делает воду наиболее полезной для нашего организма.</a:t>
            </a:r>
            <a:r>
              <a:rPr lang="ru-RU" sz="240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5"/>
          <p:cNvSpPr>
            <a:spLocks noGrp="1" noChangeArrowheads="1"/>
          </p:cNvSpPr>
          <p:nvPr>
            <p:ph type="title" idx="4294967295"/>
          </p:nvPr>
        </p:nvSpPr>
        <p:spPr/>
        <p:txBody>
          <a:bodyPr anchorCtr="1"/>
          <a:lstStyle/>
          <a:p>
            <a:pPr eaLnBrk="1" hangingPunct="1">
              <a:defRPr/>
            </a:pPr>
            <a:r>
              <a:rPr lang="ru-RU" sz="2000" b="1"/>
              <a:t>В зависимости от характера музыки возникают совершенно различные кристаллические формы. </a:t>
            </a:r>
            <a:r>
              <a:rPr lang="ru-RU" sz="2000" b="1">
                <a:solidFill>
                  <a:schemeClr val="tx1"/>
                </a:solidFill>
                <a:latin typeface="Times New Roman" pitchFamily="18" charset="0"/>
              </a:rPr>
              <a:t/>
            </a:r>
            <a:br>
              <a:rPr lang="ru-RU" sz="2000" b="1">
                <a:solidFill>
                  <a:schemeClr val="tx1"/>
                </a:solidFill>
                <a:latin typeface="Times New Roman" pitchFamily="18" charset="0"/>
              </a:rPr>
            </a:br>
            <a:r>
              <a:rPr lang="ru-RU" sz="2000" b="1">
                <a:solidFill>
                  <a:schemeClr val="tx1"/>
                </a:solidFill>
                <a:latin typeface="Times New Roman" pitchFamily="18" charset="0"/>
              </a:rPr>
              <a:t>А. Вивальди  «Времена года: Лето». Цветы распустились.</a:t>
            </a:r>
            <a:r>
              <a:rPr lang="ru-RU" sz="4000"/>
              <a:t> </a:t>
            </a:r>
          </a:p>
        </p:txBody>
      </p:sp>
      <p:pic>
        <p:nvPicPr>
          <p:cNvPr id="17410" name="Picture 127"/>
          <p:cNvPicPr>
            <a:picLocks noGrp="1" noChangeAspect="1" noChangeArrowheads="1"/>
          </p:cNvPicPr>
          <p:nvPr>
            <p:ph type="body" idx="4294967295"/>
          </p:nvPr>
        </p:nvPicPr>
        <p:blipFill>
          <a:blip r:embed="rId2" cstate="print"/>
          <a:srcRect/>
          <a:stretch>
            <a:fillRect/>
          </a:stretch>
        </p:blipFill>
        <p:spPr>
          <a:xfrm>
            <a:off x="3132138" y="1989138"/>
            <a:ext cx="5959475" cy="37639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2000" fill="hold"/>
                                        <p:tgtEl>
                                          <p:spTgt spid="17410"/>
                                        </p:tgtEl>
                                        <p:attrNameLst>
                                          <p:attrName>ppt_x</p:attrName>
                                        </p:attrNameLst>
                                      </p:cBhvr>
                                      <p:tavLst>
                                        <p:tav tm="0">
                                          <p:val>
                                            <p:strVal val="#ppt_x-.2"/>
                                          </p:val>
                                        </p:tav>
                                        <p:tav tm="100000">
                                          <p:val>
                                            <p:strVal val="#ppt_x"/>
                                          </p:val>
                                        </p:tav>
                                      </p:tavLst>
                                    </p:anim>
                                    <p:anim calcmode="lin" valueType="num">
                                      <p:cBhvr>
                                        <p:cTn id="8" dur="2000" fill="hold"/>
                                        <p:tgtEl>
                                          <p:spTgt spid="17410"/>
                                        </p:tgtEl>
                                        <p:attrNameLst>
                                          <p:attrName>ppt_y</p:attrName>
                                        </p:attrNameLst>
                                      </p:cBhvr>
                                      <p:tavLst>
                                        <p:tav tm="0">
                                          <p:val>
                                            <p:strVal val="#ppt_y"/>
                                          </p:val>
                                        </p:tav>
                                        <p:tav tm="100000">
                                          <p:val>
                                            <p:strVal val="#ppt_y"/>
                                          </p:val>
                                        </p:tav>
                                      </p:tavLst>
                                    </p:anim>
                                    <p:animEffect transition="in" filter="wipe(right)" prLst="gradientSize: 0.1">
                                      <p:cBhvr>
                                        <p:cTn id="9" dur="2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p:txBody>
          <a:bodyPr anchorCtr="1"/>
          <a:lstStyle/>
          <a:p>
            <a:pPr eaLnBrk="1" hangingPunct="1">
              <a:defRPr/>
            </a:pPr>
            <a:r>
              <a:rPr lang="ru-RU" sz="2000" b="1"/>
              <a:t>В зависимости от характера музыки возникают совершенно различные кристаллические формы. </a:t>
            </a:r>
            <a:br>
              <a:rPr lang="ru-RU" sz="2000" b="1"/>
            </a:br>
            <a:r>
              <a:rPr lang="ru-RU" sz="2000" b="1">
                <a:latin typeface="Times New Roman" pitchFamily="18" charset="0"/>
              </a:rPr>
              <a:t>А. Вивальди  «Времена года: Зима».  Все угасает; природа набирает  силы для грядущей весенней поры.</a:t>
            </a:r>
            <a:r>
              <a:rPr lang="ru-RU" sz="4000"/>
              <a:t> </a:t>
            </a:r>
          </a:p>
        </p:txBody>
      </p:sp>
      <p:pic>
        <p:nvPicPr>
          <p:cNvPr id="18434" name="Picture 138"/>
          <p:cNvPicPr>
            <a:picLocks noGrp="1" noChangeAspect="1" noChangeArrowheads="1"/>
          </p:cNvPicPr>
          <p:nvPr>
            <p:ph type="body" idx="4294967295"/>
          </p:nvPr>
        </p:nvPicPr>
        <p:blipFill>
          <a:blip r:embed="rId2" cstate="print"/>
          <a:srcRect/>
          <a:stretch>
            <a:fillRect/>
          </a:stretch>
        </p:blipFill>
        <p:spPr>
          <a:xfrm>
            <a:off x="2989263" y="2109788"/>
            <a:ext cx="5661025" cy="3606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2000" fill="hold"/>
                                        <p:tgtEl>
                                          <p:spTgt spid="18434"/>
                                        </p:tgtEl>
                                        <p:attrNameLst>
                                          <p:attrName>ppt_x</p:attrName>
                                        </p:attrNameLst>
                                      </p:cBhvr>
                                      <p:tavLst>
                                        <p:tav tm="0">
                                          <p:val>
                                            <p:strVal val="#ppt_x-.2"/>
                                          </p:val>
                                        </p:tav>
                                        <p:tav tm="100000">
                                          <p:val>
                                            <p:strVal val="#ppt_x"/>
                                          </p:val>
                                        </p:tav>
                                      </p:tavLst>
                                    </p:anim>
                                    <p:anim calcmode="lin" valueType="num">
                                      <p:cBhvr>
                                        <p:cTn id="8" dur="2000" fill="hold"/>
                                        <p:tgtEl>
                                          <p:spTgt spid="18434"/>
                                        </p:tgtEl>
                                        <p:attrNameLst>
                                          <p:attrName>ppt_y</p:attrName>
                                        </p:attrNameLst>
                                      </p:cBhvr>
                                      <p:tavLst>
                                        <p:tav tm="0">
                                          <p:val>
                                            <p:strVal val="#ppt_y"/>
                                          </p:val>
                                        </p:tav>
                                        <p:tav tm="100000">
                                          <p:val>
                                            <p:strVal val="#ppt_y"/>
                                          </p:val>
                                        </p:tav>
                                      </p:tavLst>
                                    </p:anim>
                                    <p:animEffect transition="in" filter="wipe(right)" prLst="gradientSize: 0.1">
                                      <p:cBhvr>
                                        <p:cTn id="9"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idx="4294967295"/>
          </p:nvPr>
        </p:nvSpPr>
        <p:spPr/>
        <p:txBody>
          <a:bodyPr anchorCtr="1"/>
          <a:lstStyle/>
          <a:p>
            <a:pPr eaLnBrk="1" hangingPunct="1">
              <a:defRPr/>
            </a:pPr>
            <a:r>
              <a:rPr lang="ru-RU" sz="2000" b="1" i="1"/>
              <a:t>В зависимости от характера музыки возникают совершенно различные кристаллические формы.</a:t>
            </a:r>
            <a:r>
              <a:rPr lang="ru-RU" sz="2000"/>
              <a:t> </a:t>
            </a:r>
            <a:r>
              <a:rPr lang="ru-RU" sz="2000" b="1" i="1">
                <a:latin typeface="Times New Roman" pitchFamily="18" charset="0"/>
              </a:rPr>
              <a:t> </a:t>
            </a:r>
            <a:br>
              <a:rPr lang="ru-RU" sz="2000" b="1" i="1">
                <a:latin typeface="Times New Roman" pitchFamily="18" charset="0"/>
              </a:rPr>
            </a:br>
            <a:r>
              <a:rPr lang="ru-RU" sz="2000" b="1" i="1">
                <a:latin typeface="Times New Roman" pitchFamily="18" charset="0"/>
              </a:rPr>
              <a:t>П. Чайковский   «Лебединое озеро». </a:t>
            </a:r>
            <a:br>
              <a:rPr lang="ru-RU" sz="2000" b="1" i="1">
                <a:latin typeface="Times New Roman" pitchFamily="18" charset="0"/>
              </a:rPr>
            </a:br>
            <a:r>
              <a:rPr lang="ru-RU" sz="2000" b="1" i="1">
                <a:latin typeface="Times New Roman" pitchFamily="18" charset="0"/>
              </a:rPr>
              <a:t>Музыка этого балета рассказывает легенду о  том, как одну принцессу превратили в лебедя.</a:t>
            </a:r>
            <a:r>
              <a:rPr lang="ru-RU" sz="4000"/>
              <a:t> </a:t>
            </a:r>
          </a:p>
        </p:txBody>
      </p:sp>
      <p:pic>
        <p:nvPicPr>
          <p:cNvPr id="20482" name="Picture 169"/>
          <p:cNvPicPr>
            <a:picLocks noGrp="1" noChangeAspect="1" noChangeArrowheads="1"/>
          </p:cNvPicPr>
          <p:nvPr>
            <p:ph type="body" idx="4294967295"/>
          </p:nvPr>
        </p:nvPicPr>
        <p:blipFill>
          <a:blip r:embed="rId2" cstate="print"/>
          <a:srcRect/>
          <a:stretch>
            <a:fillRect/>
          </a:stretch>
        </p:blipFill>
        <p:spPr>
          <a:xfrm>
            <a:off x="3103563" y="2241550"/>
            <a:ext cx="5230812" cy="350996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1000" fill="hold"/>
                                        <p:tgtEl>
                                          <p:spTgt spid="20482"/>
                                        </p:tgtEl>
                                        <p:attrNameLst>
                                          <p:attrName>ppt_w</p:attrName>
                                        </p:attrNameLst>
                                      </p:cBhvr>
                                      <p:tavLst>
                                        <p:tav tm="0">
                                          <p:val>
                                            <p:fltVal val="0"/>
                                          </p:val>
                                        </p:tav>
                                        <p:tav tm="100000">
                                          <p:val>
                                            <p:strVal val="#ppt_w"/>
                                          </p:val>
                                        </p:tav>
                                      </p:tavLst>
                                    </p:anim>
                                    <p:anim calcmode="lin" valueType="num">
                                      <p:cBhvr>
                                        <p:cTn id="8" dur="1000" fill="hold"/>
                                        <p:tgtEl>
                                          <p:spTgt spid="2048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idx="4294967295"/>
          </p:nvPr>
        </p:nvSpPr>
        <p:spPr/>
        <p:txBody>
          <a:bodyPr anchorCtr="1"/>
          <a:lstStyle/>
          <a:p>
            <a:pPr eaLnBrk="1" hangingPunct="1">
              <a:defRPr/>
            </a:pPr>
            <a:r>
              <a:rPr lang="ru-RU" sz="2000" b="1" i="1"/>
              <a:t>В зависимости от характера музыки возникают совершенно различные кристаллические формы. </a:t>
            </a:r>
            <a:r>
              <a:rPr lang="ru-RU" sz="2000" b="1" i="1">
                <a:latin typeface="Times New Roman" pitchFamily="18" charset="0"/>
              </a:rPr>
              <a:t/>
            </a:r>
            <a:br>
              <a:rPr lang="ru-RU" sz="2000" b="1" i="1">
                <a:latin typeface="Times New Roman" pitchFamily="18" charset="0"/>
              </a:rPr>
            </a:br>
            <a:r>
              <a:rPr lang="ru-RU" sz="2000" b="1" i="1">
                <a:latin typeface="Times New Roman" pitchFamily="18" charset="0"/>
              </a:rPr>
              <a:t>Музыкальное произведение в стиле Хэви -метал: очень громкая музыка, стихи наполнены болью и  гневом.</a:t>
            </a:r>
            <a:r>
              <a:rPr lang="ru-RU" sz="4000"/>
              <a:t> </a:t>
            </a:r>
          </a:p>
        </p:txBody>
      </p:sp>
      <p:pic>
        <p:nvPicPr>
          <p:cNvPr id="21506" name="Picture 188"/>
          <p:cNvPicPr>
            <a:picLocks noGrp="1" noChangeAspect="1" noChangeArrowheads="1"/>
          </p:cNvPicPr>
          <p:nvPr>
            <p:ph type="body" idx="4294967295"/>
          </p:nvPr>
        </p:nvPicPr>
        <p:blipFill>
          <a:blip r:embed="rId2" cstate="print"/>
          <a:srcRect/>
          <a:stretch>
            <a:fillRect/>
          </a:stretch>
        </p:blipFill>
        <p:spPr>
          <a:xfrm>
            <a:off x="3413125" y="2584450"/>
            <a:ext cx="5246688" cy="297021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1000" fill="hold"/>
                                        <p:tgtEl>
                                          <p:spTgt spid="21506"/>
                                        </p:tgtEl>
                                        <p:attrNameLst>
                                          <p:attrName>ppt_w</p:attrName>
                                        </p:attrNameLst>
                                      </p:cBhvr>
                                      <p:tavLst>
                                        <p:tav tm="0">
                                          <p:val>
                                            <p:fltVal val="0"/>
                                          </p:val>
                                        </p:tav>
                                        <p:tav tm="100000">
                                          <p:val>
                                            <p:strVal val="#ppt_w"/>
                                          </p:val>
                                        </p:tav>
                                      </p:tavLst>
                                    </p:anim>
                                    <p:anim calcmode="lin" valueType="num">
                                      <p:cBhvr>
                                        <p:cTn id="8" dur="1000" fill="hold"/>
                                        <p:tgtEl>
                                          <p:spTgt spid="2150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кстура">
  <a:themeElements>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Текстура">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кстура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Текстура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Текстура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Текстура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Текстура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Текстура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Текстура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Textured</Template>
  <TotalTime>410</TotalTime>
  <Words>171</Words>
  <Application>Microsoft Office PowerPoint</Application>
  <PresentationFormat>Произвольный</PresentationFormat>
  <Paragraphs>48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Текстура</vt:lpstr>
      <vt:lpstr> Использование здоровьесберегающих технологий в музыкальной деятельности дошкольников</vt:lpstr>
      <vt:lpstr>Цель</vt:lpstr>
      <vt:lpstr>                       Основные задачи:      </vt:lpstr>
      <vt:lpstr>Слайд 4</vt:lpstr>
      <vt:lpstr>Слайд 5</vt:lpstr>
      <vt:lpstr>В зависимости от характера музыки возникают совершенно различные кристаллические формы.  А. Вивальди  «Времена года: Лето». Цветы распустились. </vt:lpstr>
      <vt:lpstr>В зависимости от характера музыки возникают совершенно различные кристаллические формы.  А. Вивальди  «Времена года: Зима».  Все угасает; природа набирает  силы для грядущей весенней поры. </vt:lpstr>
      <vt:lpstr>В зависимости от характера музыки возникают совершенно различные кристаллические формы.   П. Чайковский   «Лебединое озеро».  Музыка этого балета рассказывает легенду о  том, как одну принцессу превратили в лебедя. </vt:lpstr>
      <vt:lpstr>В зависимости от характера музыки возникают совершенно различные кристаллические формы.  Музыкальное произведение в стиле Хэви -метал: очень громкая музыка, стихи наполнены болью и  гневом. </vt:lpstr>
      <vt:lpstr>Слайд 10</vt:lpstr>
      <vt:lpstr>  1.Кристалл дистиллированной воды, не  подвергнутый никакому воздействию. 2.Ключевая вода. 3.Антарктический лед. 4.Так выглядит кристалл воды, прослушавший «Пастораль» Л.Бетховена. </vt:lpstr>
      <vt:lpstr>  5.Кристалл, образовавшийся после прослушивания тяжелого металлического рока. 6.Кристалл после воздействия слов «оскорбительного характера» похож на кристалл после действия тяжелого рока. 7.Слово «Ангел». 8.Слово «Дьявол». </vt:lpstr>
      <vt:lpstr> 9.Вода получила просьбу «Сделать это». 10. Вода получила приказ «Сделай это». 11.Слова «Ты надоел мне».12.Вода получала электромагнитные излучения любви и благодарности. </vt:lpstr>
      <vt:lpstr>Все это связано с водной составляющей нашего организма.</vt:lpstr>
      <vt:lpstr>Музыкальные рекомендации:</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игровых технологий в логопедической практике с детьми дошкольного возраста в ходе реализации ФГОС ДО.</dc:title>
  <dc:creator>matvei karelin</dc:creator>
  <cp:lastModifiedBy>Aktoviy</cp:lastModifiedBy>
  <cp:revision>116</cp:revision>
  <dcterms:created xsi:type="dcterms:W3CDTF">2018-03-05T08:34:06Z</dcterms:created>
  <dcterms:modified xsi:type="dcterms:W3CDTF">2023-04-04T10:23:49Z</dcterms:modified>
</cp:coreProperties>
</file>