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0" r:id="rId4"/>
    <p:sldId id="272" r:id="rId5"/>
    <p:sldId id="273" r:id="rId6"/>
    <p:sldId id="274" r:id="rId7"/>
    <p:sldId id="275" r:id="rId8"/>
    <p:sldId id="276" r:id="rId9"/>
    <p:sldId id="271" r:id="rId10"/>
    <p:sldId id="269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-102" y="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3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771394"/>
            <a:ext cx="6166500" cy="3823229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4125"/>
            </a:avLst>
          </a:prstGeom>
          <a:blipFill dpi="0" rotWithShape="1"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harpenSoften amount="25000"/>
                      </a14:imgEffect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329" y="555526"/>
            <a:ext cx="6336704" cy="122413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333811"/>
            <a:ext cx="3744416" cy="1512168"/>
          </a:xfrm>
        </p:spPr>
        <p:txBody>
          <a:bodyPr>
            <a:normAutofit/>
          </a:bodyPr>
          <a:lstStyle/>
          <a:p>
            <a:pPr lvl="0"/>
            <a: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endParaRPr lang="ru-RU" sz="16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Загаина</a:t>
            </a:r>
            <a: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Наталья Анатольевна</a:t>
            </a:r>
            <a:endParaRPr lang="ru-RU" sz="16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начальных классов  </a:t>
            </a:r>
            <a:endParaRPr lang="ru-RU" sz="16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1600" b="1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Ишимская</a:t>
            </a:r>
            <a: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ООШ»</a:t>
            </a:r>
            <a:endParaRPr lang="ru-RU" sz="16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28593" y="627534"/>
            <a:ext cx="6634409" cy="2808312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48812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ВЫСТУПЛЕНИЕ НА ТЕМУ: « ФОРМИРОВАНИЕ МАТЕМАТИЧЕСКОЙ ГРАМОТНОСТИ НА УРОКАХ МАТЕМАТИКЕ В НАЧАЛЬНОЙ ШКОЛЕ»   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4517" y="3147814"/>
            <a:ext cx="1939211" cy="16981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873978"/>
            <a:ext cx="8496944" cy="407403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ea typeface="Calibri"/>
              <a:cs typeface="Times New Roman"/>
            </a:endParaRPr>
          </a:p>
          <a:p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3949947"/>
          </a:xfrm>
        </p:spPr>
        <p:txBody>
          <a:bodyPr>
            <a:normAutofit/>
          </a:bodyPr>
          <a:lstStyle/>
          <a:p>
            <a:r>
              <a:rPr lang="ru-RU" dirty="0" smtClean="0"/>
              <a:t>Желаю удачи в работе.</a:t>
            </a:r>
            <a:br>
              <a:rPr lang="ru-RU" dirty="0" smtClean="0"/>
            </a:br>
            <a:r>
              <a:rPr lang="ru-RU" dirty="0" smtClean="0"/>
              <a:t> Все в ваших руках.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329" y="555526"/>
            <a:ext cx="6336704" cy="122413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333811"/>
            <a:ext cx="3744416" cy="1512168"/>
          </a:xfrm>
        </p:spPr>
        <p:txBody>
          <a:bodyPr>
            <a:normAutofit/>
          </a:bodyPr>
          <a:lstStyle/>
          <a:p>
            <a:pPr lvl="0"/>
            <a: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Т. </a:t>
            </a:r>
            <a:r>
              <a:rPr lang="ru-RU" sz="1600" b="1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Эдтсон</a:t>
            </a:r>
            <a: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28593" y="627534"/>
            <a:ext cx="6634409" cy="2808312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48812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Важнейшая задача цивилизации – научить ребенка мыслить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4517" y="3147814"/>
            <a:ext cx="1939211" cy="169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4826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333333"/>
                </a:solidFill>
                <a:latin typeface="YS Text"/>
              </a:rPr>
              <a:t>Математическая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грамотность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31591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33333"/>
                </a:solidFill>
                <a:latin typeface="YS Text"/>
              </a:rPr>
              <a:t>это</a:t>
            </a:r>
            <a:r>
              <a:rPr lang="ru-RU" sz="2400" dirty="0">
                <a:solidFill>
                  <a:srgbClr val="333333"/>
                </a:solidFill>
                <a:latin typeface="YS Text"/>
              </a:rPr>
              <a:t> способность человека мыслить </a:t>
            </a:r>
            <a:r>
              <a:rPr lang="ru-RU" sz="2400" b="1" dirty="0">
                <a:solidFill>
                  <a:srgbClr val="333333"/>
                </a:solidFill>
                <a:latin typeface="YS Text"/>
              </a:rPr>
              <a:t>математически</a:t>
            </a:r>
            <a:r>
              <a:rPr lang="ru-RU" sz="2400" dirty="0">
                <a:solidFill>
                  <a:srgbClr val="333333"/>
                </a:solidFill>
                <a:latin typeface="YS Text"/>
              </a:rPr>
              <a:t>, формулировать, применять и интерпретировать математику для решения задач в разнообразных практических контекстах. Она включает в себя понятия, процедуры и факты, а также инструменты для описания, объяснения и предсказания явлений.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98358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YS Text"/>
              </a:rPr>
              <a:t>ПРИЕМ « ВЕРНОЕ НЕВЕРНОЕ»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31591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 Разность чисел 16 и 6 равна 9</a:t>
            </a:r>
          </a:p>
          <a:p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Сумма чисел 10 и 15 равна 25</a:t>
            </a:r>
          </a:p>
          <a:p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сутках 32 часа</a:t>
            </a:r>
          </a:p>
          <a:p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 1 метре 100см</a:t>
            </a:r>
          </a:p>
          <a:p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Второй день недели среда</a:t>
            </a:r>
          </a:p>
          <a:p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Произведение чисел 10 и 7 равна 60</a:t>
            </a:r>
          </a:p>
          <a:p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Частное чисел 40 и 5 равна 8.</a:t>
            </a:r>
          </a:p>
          <a:p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Квадрат – это геометрическая фигура у которой все углы прямые и все стороны равна.</a:t>
            </a:r>
          </a:p>
          <a:p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В числе 152 одна сотня</a:t>
            </a:r>
          </a:p>
          <a:p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Самое большое трехзначное число это 999.</a:t>
            </a:r>
          </a:p>
          <a:p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Если увеличить 40 в 2 раза, то получим 9десятков.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07953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YS Text"/>
              </a:rPr>
              <a:t>ПРИЕМ « ВЕРНОЕ НЕВЕРНОЕ»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31591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AppData\Local\Temp\Rar$DIa4108.25994\167937753188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36" r="10153"/>
          <a:stretch/>
        </p:blipFill>
        <p:spPr bwMode="auto">
          <a:xfrm>
            <a:off x="251521" y="1413784"/>
            <a:ext cx="2952328" cy="286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167937753190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3" t="9962" r="8965"/>
          <a:stretch/>
        </p:blipFill>
        <p:spPr bwMode="auto">
          <a:xfrm>
            <a:off x="5724128" y="915566"/>
            <a:ext cx="3240360" cy="285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16793775319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6" t="30506" r="15473" b="1957"/>
          <a:stretch/>
        </p:blipFill>
        <p:spPr bwMode="auto">
          <a:xfrm>
            <a:off x="3438750" y="1213942"/>
            <a:ext cx="2309649" cy="326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01577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YS Text"/>
              </a:rPr>
              <a:t>ПРИЕМ « Лови ошибку»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31591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347034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10 – 4 × 2 = </a:t>
            </a:r>
            <a:r>
              <a:rPr lang="ru-RU" sz="2800" b="1" u="sng" dirty="0">
                <a:solidFill>
                  <a:srgbClr val="000000"/>
                </a:solidFill>
                <a:latin typeface="Times New Roman"/>
                <a:ea typeface="Times New Roman"/>
              </a:rPr>
              <a:t>12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2800" b="1" dirty="0"/>
          </a:p>
        </p:txBody>
      </p:sp>
      <p:pic>
        <p:nvPicPr>
          <p:cNvPr id="2050" name="Picture 2" descr="https://fs.znanio.ru/methodology/images/e8/04/e804bc139e01167bb1587408e767efcbf41047e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3" t="21896" r="6942" b="20632"/>
          <a:stretch/>
        </p:blipFill>
        <p:spPr bwMode="auto">
          <a:xfrm>
            <a:off x="984798" y="1021550"/>
            <a:ext cx="6755553" cy="328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80896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YS Text"/>
              </a:rPr>
              <a:t>ПРИЕМ « Кластер»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31591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347034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955854"/>
            <a:ext cx="554461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Задачи на движение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779662"/>
            <a:ext cx="20882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Расстояние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35896" y="1779662"/>
            <a:ext cx="20882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Скорость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372200" y="1754795"/>
            <a:ext cx="20882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Время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55576" y="3003798"/>
            <a:ext cx="20882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 = V*t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671900" y="2931790"/>
            <a:ext cx="20882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 = S*t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386098" y="2906300"/>
            <a:ext cx="20882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</a:t>
            </a:r>
            <a:r>
              <a:rPr lang="en-US" dirty="0" smtClean="0"/>
              <a:t>= S</a:t>
            </a:r>
            <a:r>
              <a:rPr lang="ru-RU" dirty="0" smtClean="0"/>
              <a:t> :</a:t>
            </a:r>
            <a:r>
              <a:rPr lang="en-US" dirty="0" smtClean="0"/>
              <a:t> V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2532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YS Text"/>
              </a:rPr>
              <a:t>ПРИЕМ « </a:t>
            </a:r>
            <a:r>
              <a:rPr lang="ru-RU" b="1" dirty="0" err="1" smtClean="0">
                <a:solidFill>
                  <a:srgbClr val="333333"/>
                </a:solidFill>
                <a:latin typeface="YS Text"/>
              </a:rPr>
              <a:t>Синквейн</a:t>
            </a:r>
            <a:r>
              <a:rPr lang="ru-RU" b="1" dirty="0" smtClean="0">
                <a:solidFill>
                  <a:srgbClr val="333333"/>
                </a:solidFill>
                <a:latin typeface="YS Text"/>
              </a:rPr>
              <a:t>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31591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347034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955854"/>
            <a:ext cx="554461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Треугольник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1575972"/>
            <a:ext cx="2088232" cy="563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Разносторонний 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1541995"/>
            <a:ext cx="2088232" cy="525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Равносторонний 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55576" y="2427734"/>
            <a:ext cx="208823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Чертить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22788" y="2427734"/>
            <a:ext cx="208823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Измерять 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192180" y="2389097"/>
            <a:ext cx="2088232" cy="5067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Находить 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03848" y="3172966"/>
            <a:ext cx="3204356" cy="6949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Находить закономерность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113838" y="4083918"/>
            <a:ext cx="3204356" cy="6949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Фигура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9543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55527"/>
            <a:ext cx="806489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73005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Words>223</Words>
  <Application>Microsoft Office PowerPoint</Application>
  <PresentationFormat>Экран (16:9)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</vt:lpstr>
      <vt:lpstr> </vt:lpstr>
      <vt:lpstr>Математическая грамотность</vt:lpstr>
      <vt:lpstr>ПРИЕМ « ВЕРНОЕ НЕВЕРНОЕ»</vt:lpstr>
      <vt:lpstr>ПРИЕМ « ВЕРНОЕ НЕВЕРНОЕ»</vt:lpstr>
      <vt:lpstr>ПРИЕМ « Лови ошибку»</vt:lpstr>
      <vt:lpstr>ПРИЕМ « Кластер»</vt:lpstr>
      <vt:lpstr>ПРИЕМ « Синквейн»</vt:lpstr>
      <vt:lpstr>Презентация PowerPoint</vt:lpstr>
      <vt:lpstr>Желаю удачи в работе.  Все в ваших руках.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Пользователь Windows</cp:lastModifiedBy>
  <cp:revision>191</cp:revision>
  <dcterms:created xsi:type="dcterms:W3CDTF">2018-01-15T20:25:45Z</dcterms:created>
  <dcterms:modified xsi:type="dcterms:W3CDTF">2023-03-21T06:29:03Z</dcterms:modified>
</cp:coreProperties>
</file>