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25" r:id="rId3"/>
    <p:sldId id="324" r:id="rId4"/>
    <p:sldId id="317" r:id="rId5"/>
    <p:sldId id="288" r:id="rId6"/>
    <p:sldId id="291" r:id="rId7"/>
    <p:sldId id="304" r:id="rId8"/>
    <p:sldId id="305" r:id="rId9"/>
    <p:sldId id="296" r:id="rId10"/>
    <p:sldId id="31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4B57F-F68D-415B-854F-8F6AE5EB8E6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2ABAB-21A5-4E6C-83F6-CACC68C926DF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ru-RU" altLang="en-US" sz="1555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altLang="en-US" sz="1555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555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«Котельниковская средняя общеобразовательная школа №1</a:t>
            </a:r>
            <a:br>
              <a:rPr lang="ru-RU" altLang="en-US" sz="1555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555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Героя Советского Союза Л.Д. Чурилова»</a:t>
            </a:r>
            <a:endParaRPr lang="ru-RU" altLang="en-US" sz="1555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73365" cy="4526280"/>
          </a:xfrm>
        </p:spPr>
        <p:txBody>
          <a:bodyPr/>
          <a:p>
            <a:pPr marL="0" indent="0">
              <a:buNone/>
            </a:pPr>
            <a:endParaRPr lang="ru-RU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Бинарный урок </a:t>
            </a: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 и литературе</a:t>
            </a: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5 классе </a:t>
            </a: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«Типы речи»</a:t>
            </a: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sz="24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русского языка и литературы </a:t>
            </a:r>
            <a:endParaRPr lang="ru-RU" altLang="en-US" sz="24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sz="24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Елкиной Л.А.</a:t>
            </a:r>
            <a:endParaRPr lang="ru-RU" altLang="en-US" sz="24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en-US" sz="18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, 2022</a:t>
            </a:r>
            <a:endParaRPr lang="ru-RU" altLang="en-US" sz="18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en-US" sz="18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0_79a66_b253ab4c_orig.png"/>
          <p:cNvPicPr>
            <a:picLocks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612140" y="4653280"/>
            <a:ext cx="120967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  <a:sym typeface="+mn-ea"/>
              </a:rPr>
              <a:t>Верите ли вы</a:t>
            </a:r>
            <a:br>
              <a:rPr lang="ru-RU" altLang="en-US">
                <a:latin typeface="Georgia" panose="02040502050405020303" charset="0"/>
                <a:cs typeface="Georgia" panose="02040502050405020303" charset="0"/>
                <a:sym typeface="+mn-ea"/>
              </a:rPr>
            </a:br>
            <a:endParaRPr lang="ru-RU" altLang="en-US"/>
          </a:p>
        </p:txBody>
      </p:sp>
      <p:graphicFrame>
        <p:nvGraphicFramePr>
          <p:cNvPr id="5" name="Замещающее содержимое 4"/>
          <p:cNvGraphicFramePr/>
          <p:nvPr>
            <p:ph sz="half" idx="1"/>
          </p:nvPr>
        </p:nvGraphicFramePr>
        <p:xfrm>
          <a:off x="457200" y="1600200"/>
          <a:ext cx="7723505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055"/>
                <a:gridCol w="5401310"/>
                <a:gridCol w="892810"/>
                <a:gridCol w="86233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1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Текст - предложения, связанные между собой по смыслу и грамматически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2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Предложения в тексте не имеют последовательности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3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Текст состоит из главного и зависимого слова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4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Тема текста - это о чем или о ком говорится в тексте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5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Основная мысль текста - это то, что автор хотел </a:t>
                      </a:r>
                      <a:r>
                        <a:rPr lang="ru-RU" alt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донести до читателя</a:t>
                      </a:r>
                      <a:endParaRPr lang="ru-RU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6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К тексту нельзя придумать заглавие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6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В заголовке отражается основная мысль текста</a:t>
                      </a:r>
                      <a:endParaRPr lang="en-US" sz="1400" b="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8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Текст можно разделить на части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9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Художественный, разговорный, научный, официально-деловой - это типы речи</a:t>
                      </a:r>
                      <a:endParaRPr lang="en-US" sz="1400" b="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>
                          <a:latin typeface="Georgia" panose="02040502050405020303" charset="0"/>
                          <a:cs typeface="Georgia" panose="02040502050405020303" charset="0"/>
                        </a:rPr>
                        <a:t>10</a:t>
                      </a:r>
                      <a:endParaRPr lang="ru-RU" altLang="en-US" sz="1400">
                        <a:latin typeface="Georgia" panose="02040502050405020303" charset="0"/>
                        <a:cs typeface="Georgia" panose="02040502050405020303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Существует 4 типа речи 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да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Georgia" panose="02040502050405020303" charset="0"/>
                          <a:cs typeface="Georgia" panose="02040502050405020303" charset="0"/>
                        </a:rPr>
                        <a:t>нет</a:t>
                      </a:r>
                      <a:endParaRPr lang="en-US" altLang="en-US" sz="1400" b="0">
                        <a:latin typeface="Georgia" panose="02040502050405020303" charset="0"/>
                        <a:ea typeface="Times New Roman" panose="02020603050405020304" pitchFamily="18" charset="0"/>
                        <a:cs typeface="Georgia" panose="02040502050405020303" charset="0"/>
                      </a:endParaRPr>
                    </a:p>
                  </a:txBody>
                  <a:tcPr marL="68580" marR="68580" marT="0" marB="0" vert="horz" anchor="t" anchorCtr="0"/>
                </a:tc>
              </a:tr>
            </a:tbl>
          </a:graphicData>
        </a:graphic>
      </p:graphicFrame>
      <p:pic>
        <p:nvPicPr>
          <p:cNvPr id="11" name="Рисунок 10" descr="0_79a66_b253ab4c_orig.png"/>
          <p:cNvPicPr>
            <a:picLocks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252095" y="188595"/>
            <a:ext cx="120967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4000" b="1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Взаимопроверка</a:t>
            </a:r>
            <a:endParaRPr lang="ru-RU" altLang="en-US" sz="4000" b="1">
              <a:solidFill>
                <a:schemeClr val="accent6">
                  <a:lumMod val="75000"/>
                </a:schemeClr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  <p:pic>
        <p:nvPicPr>
          <p:cNvPr id="11" name="Рисунок 10" descr="0_79a66_b253ab4c_orig.png"/>
          <p:cNvPicPr>
            <a:picLocks noChangeAspect="1"/>
          </p:cNvPicPr>
          <p:nvPr>
            <p:ph sz="half" idx="1"/>
          </p:nvPr>
        </p:nvPicPr>
        <p:blipFill>
          <a:blip r:embed="rId1" cstate="print"/>
          <a:stretch>
            <a:fillRect/>
          </a:stretch>
        </p:blipFill>
        <p:spPr>
          <a:xfrm>
            <a:off x="107950" y="116840"/>
            <a:ext cx="1209675" cy="1428750"/>
          </a:xfrm>
          <a:prstGeom prst="rect">
            <a:avLst/>
          </a:prstGeom>
        </p:spPr>
      </p:pic>
      <p:graphicFrame>
        <p:nvGraphicFramePr>
          <p:cNvPr id="5" name="Замещающее содержимое 4"/>
          <p:cNvGraphicFramePr/>
          <p:nvPr>
            <p:ph sz="half" idx="2"/>
          </p:nvPr>
        </p:nvGraphicFramePr>
        <p:xfrm>
          <a:off x="694055" y="1600202"/>
          <a:ext cx="799274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240780"/>
                <a:gridCol w="579755"/>
                <a:gridCol w="53721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1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- предложения, связанные между собой по смыслу и грамматически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8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2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Предложения в тексте не имеют последовательности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3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состоит из главного и зависимого слова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4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текста - это о чем или о ком говорится в тексте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5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мысль текста - это то, что автор хотел </a:t>
                      </a:r>
                      <a:r>
                        <a:rPr lang="ru-RU" alt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донести до читателя</a:t>
                      </a:r>
                      <a:endParaRPr lang="ru-RU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6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тексту нельзя придумать заглавие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6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заголовке отражается основная мысль текста</a:t>
                      </a:r>
                      <a:endParaRPr lang="en-US"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8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можно разделить на части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9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Художественный, разговорный, научный, официально-деловой - это типы речи</a:t>
                      </a:r>
                      <a:endParaRPr lang="en-US" sz="1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400"/>
                        <a:t>10</a:t>
                      </a:r>
                      <a:endParaRPr lang="ru-RU" altLang="en-US" sz="1400"/>
                    </a:p>
                  </a:txBody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Существует 4 типа речи </a:t>
                      </a:r>
                      <a:endParaRPr lang="en-US" altLang="en-US" sz="1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altLang="en-US" sz="12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altLang="en-US" sz="16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horz" anchor="t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учитель 0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9512" y="216024"/>
            <a:ext cx="8784976" cy="6641976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987675" y="1196975"/>
            <a:ext cx="5624830" cy="2232025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Georgia" panose="02040502050405020303" charset="0"/>
                <a:cs typeface="Georgia" panose="02040502050405020303" charset="0"/>
              </a:rPr>
              <a:t>Тема: «Типы речи                    			    текста»  </a:t>
            </a:r>
            <a:endParaRPr lang="ru-RU" sz="4000" dirty="0">
              <a:solidFill>
                <a:schemeClr val="bg1"/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883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мещающее содержимое 1"/>
          <p:cNvSpPr/>
          <p:nvPr>
            <p:ph idx="1"/>
          </p:nvPr>
        </p:nvSpPr>
        <p:spPr>
          <a:xfrm>
            <a:off x="187960" y="850265"/>
            <a:ext cx="8498840" cy="5276215"/>
          </a:xfrm>
        </p:spPr>
        <p:txBody>
          <a:bodyPr>
            <a:normAutofit fontScale="50000"/>
          </a:bodyPr>
          <a:p>
            <a:pPr marL="0" indent="0" algn="ctr">
              <a:buNone/>
            </a:pPr>
            <a:r>
              <a:rPr lang="ru-RU" altLang="en-US"/>
              <a:t>1 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     </a:t>
            </a:r>
            <a:r>
              <a:rPr lang="ru-RU" altLang="en-US" sz="3600" b="1"/>
              <a:t>Однажды со мной в школу побежал пёсик. Мне жалко было прогонять его. Собака весело побежала впереди меня.</a:t>
            </a: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     Был сильный ветер. Ветер сорвал с моей головы шляпу и покатил ее в речку. Пёсик бросился за шляпой. Он успел на лету схватить шляпу и принес ее мне.</a:t>
            </a: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               «Ты замечательный пес!» – сказал я и погладил собаку.</a:t>
            </a:r>
            <a:endParaRPr lang="ru-RU" altLang="en-US" sz="3600" b="1"/>
          </a:p>
          <a:p>
            <a:pPr marL="0" indent="0" algn="ctr">
              <a:buNone/>
            </a:pPr>
            <a:r>
              <a:rPr lang="ru-RU" altLang="en-US" sz="3600" b="1"/>
              <a:t>2 </a:t>
            </a: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            Нашу собаку зовут Нордик. Это обыкновенная дворняжка. Масти Нордик черной, только на лбу белая звездочка да на передних лапках белые носочки. На правой подлиннее, на левой покороче. Хвост у него колечком, а уши стоят, и оттого у Нордика вид веселый, жизнерадостный. Красивая у нас собака.</a:t>
            </a:r>
            <a:endParaRPr lang="ru-RU" altLang="en-US" sz="3600" b="1"/>
          </a:p>
          <a:p>
            <a:pPr marL="0" indent="0" algn="ctr">
              <a:buNone/>
            </a:pPr>
            <a:r>
              <a:rPr lang="ru-RU" altLang="en-US" sz="3600" b="1"/>
              <a:t>3</a:t>
            </a: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          Мы все очень любим Нордика. Он наш большой друг. Он так привык к нам, что все понимает. Скажешь, чтобы он оставался дома, и он останется, слушается. Но такой грустный станет. А если возьмешь с собой, то радостно запрыгает и побежит вперед.</a:t>
            </a: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          Вот почему мы все любим Нордика.</a:t>
            </a:r>
            <a:endParaRPr lang="ru-RU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610" y="274955"/>
            <a:ext cx="8124190" cy="94615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Самостоятельная работа </a:t>
            </a:r>
            <a:b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</a:br>
            <a:r>
              <a:rPr lang="ru-RU" sz="2665" dirty="0">
                <a:solidFill>
                  <a:schemeClr val="tx1"/>
                </a:solidFill>
                <a:latin typeface="Georgia" panose="02040502050405020303" charset="0"/>
                <a:cs typeface="Georgia" panose="02040502050405020303" charset="0"/>
              </a:rPr>
              <a:t>Задание: укажите тип речи</a:t>
            </a:r>
            <a:br>
              <a:rPr lang="ru-RU" sz="2665" dirty="0">
                <a:solidFill>
                  <a:schemeClr val="tx1"/>
                </a:solidFill>
                <a:latin typeface="Georgia" panose="02040502050405020303" charset="0"/>
                <a:cs typeface="Georgia" panose="02040502050405020303" charset="0"/>
              </a:rPr>
            </a:br>
            <a:endParaRPr lang="ru-RU" sz="2665" dirty="0">
              <a:solidFill>
                <a:schemeClr val="tx1"/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  <p:sp>
        <p:nvSpPr>
          <p:cNvPr id="3" name="Замещающее содержимое 2"/>
          <p:cNvSpPr/>
          <p:nvPr>
            <p:ph sz="half" idx="1"/>
          </p:nvPr>
        </p:nvSpPr>
        <p:spPr>
          <a:xfrm>
            <a:off x="-107950" y="1052830"/>
            <a:ext cx="9253220" cy="5596890"/>
          </a:xfrm>
        </p:spPr>
        <p:txBody>
          <a:bodyPr>
            <a:noAutofit/>
          </a:bodyPr>
          <a:p>
            <a:pPr marL="1371600" lvl="3" indent="0" algn="l">
              <a:buNone/>
            </a:pPr>
            <a:r>
              <a:rPr lang="ru-RU" altLang="en-US" sz="1900"/>
              <a:t>1.«Ночью поднялся сильный ветер и пошел дождь. Он тихо барабанил по крыше и стекал по стеклу, превращая мир за окном в размытое пятно. Потоки воды смывали пыль с деревьев и тротуаров, журчали в водостоках, остужали раскаленный от летней жары город. И те, кто не спал, открывали окна, вдыхали влажную прохладу и подставляли лица ледяным каплям. Дождя в городе ждали два месяца, и теперь, когда он пришел, люди молча улыбались, благословляя плачущее небо…»</a:t>
            </a:r>
            <a:endParaRPr lang="ru-RU" altLang="en-US" sz="1900"/>
          </a:p>
          <a:p>
            <a:pPr marL="1371600" lvl="3" indent="0" algn="l">
              <a:buNone/>
            </a:pPr>
            <a:endParaRPr lang="ru-RU" altLang="en-US" sz="1900"/>
          </a:p>
          <a:p>
            <a:pPr marL="1371600" lvl="3" indent="0" algn="l">
              <a:buNone/>
            </a:pPr>
            <a:r>
              <a:rPr lang="ru-RU" altLang="en-US" sz="1900"/>
              <a:t>2.«Итак, пройдет ночь, и отшумит дождь, отгремит гром. И что дальше? Опять – изнуряющий зной душного лета? Опять – раскаленный асфальт? Опять – задыхающийся в пыли город? Или погода смилуется над уставшими городскими жителями и подарит хотя бы неделю прохлады? Поскольку предсказания синоптиков размыты и туманны, нам остается только ждать и наблюдать.»</a:t>
            </a:r>
            <a:endParaRPr lang="ru-RU" altLang="en-US" sz="1900"/>
          </a:p>
          <a:p>
            <a:pPr marL="1371600" lvl="3" indent="0">
              <a:buNone/>
            </a:pPr>
            <a:endParaRPr lang="ru-RU" altLang="en-US" sz="1900"/>
          </a:p>
          <a:p>
            <a:pPr marL="1371600" lvl="3" indent="0">
              <a:buNone/>
            </a:pPr>
            <a:r>
              <a:rPr lang="ru-RU" altLang="en-US" sz="1900"/>
              <a:t>3.«Дождь шел третий день. Серый, мелкий и вредный. Непредсказуемый, как низкое седое небо. Нескончаемый. Бесконечный. Он неприкаянно стучался в окна и тихо шуршал по крыше. Угрюмый и беспечный. Раздражающий. Надоевший.»</a:t>
            </a:r>
            <a:endParaRPr lang="ru-RU" altLang="en-US" sz="1900"/>
          </a:p>
        </p:txBody>
      </p:sp>
      <p:pic>
        <p:nvPicPr>
          <p:cNvPr id="11" name="Рисунок 10" descr="0_79a66_b253ab4c_orig.png"/>
          <p:cNvPicPr>
            <a:picLocks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35560" y="44450"/>
            <a:ext cx="1104265" cy="1304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5013176"/>
            <a:ext cx="820891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</p:txBody>
      </p:sp>
      <p:sp>
        <p:nvSpPr>
          <p:cNvPr id="5" name="Заголовок 1"/>
          <p:cNvSpPr txBox="1"/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Проверьте!!!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  <p:sp>
        <p:nvSpPr>
          <p:cNvPr id="2" name="Замещающее содержимое 1"/>
          <p:cNvSpPr/>
          <p:nvPr>
            <p:ph sz="half"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>
                <a:latin typeface="Georgia" panose="02040502050405020303" charset="0"/>
                <a:cs typeface="Georgia" panose="02040502050405020303" charset="0"/>
              </a:rPr>
              <a:t>1. Повествование</a:t>
            </a:r>
            <a:endParaRPr lang="ru-RU" altLang="en-US">
              <a:latin typeface="Georgia" panose="02040502050405020303" charset="0"/>
              <a:cs typeface="Georgia" panose="02040502050405020303" charset="0"/>
            </a:endParaRPr>
          </a:p>
          <a:p>
            <a:pPr marL="0" indent="0">
              <a:buNone/>
            </a:pPr>
            <a:r>
              <a:rPr lang="ru-RU" altLang="en-US">
                <a:latin typeface="Georgia" panose="02040502050405020303" charset="0"/>
                <a:cs typeface="Georgia" panose="02040502050405020303" charset="0"/>
              </a:rPr>
              <a:t>2. Рассуждение</a:t>
            </a:r>
            <a:endParaRPr lang="ru-RU" altLang="en-US">
              <a:latin typeface="Georgia" panose="02040502050405020303" charset="0"/>
              <a:cs typeface="Georgia" panose="02040502050405020303" charset="0"/>
            </a:endParaRPr>
          </a:p>
          <a:p>
            <a:pPr marL="0" indent="0">
              <a:buNone/>
            </a:pPr>
            <a:r>
              <a:rPr lang="ru-RU" altLang="en-US">
                <a:latin typeface="Georgia" panose="02040502050405020303" charset="0"/>
                <a:cs typeface="Georgia" panose="02040502050405020303" charset="0"/>
              </a:rPr>
              <a:t>3. Описание</a:t>
            </a:r>
            <a:endParaRPr lang="ru-RU" altLang="en-US">
              <a:latin typeface="Georgia" panose="02040502050405020303" charset="0"/>
              <a:cs typeface="Georgia" panose="02040502050405020303" charset="0"/>
            </a:endParaRPr>
          </a:p>
        </p:txBody>
      </p:sp>
      <p:pic>
        <p:nvPicPr>
          <p:cNvPr id="11" name="Рисунок 10" descr="0_79a66_b253ab4c_orig.png"/>
          <p:cNvPicPr>
            <a:picLocks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7186930" y="4022090"/>
            <a:ext cx="1561465" cy="1844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10" y="35560"/>
            <a:ext cx="8327390" cy="985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Рефлексия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600202"/>
            <a:ext cx="4474840" cy="4525963"/>
          </a:xfrm>
        </p:spPr>
        <p:txBody>
          <a:bodyPr>
            <a:noAutofit/>
          </a:bodyPr>
          <a:lstStyle/>
          <a:p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книж полка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5230955"/>
            <a:ext cx="9144000" cy="1627045"/>
          </a:xfrm>
          <a:prstGeom prst="rect">
            <a:avLst/>
          </a:prstGeom>
        </p:spPr>
      </p:pic>
      <p:sp>
        <p:nvSpPr>
          <p:cNvPr id="3" name="Замещающее содержимое 2"/>
          <p:cNvSpPr/>
          <p:nvPr>
            <p:ph sz="half" idx="1"/>
          </p:nvPr>
        </p:nvSpPr>
        <p:spPr>
          <a:xfrm>
            <a:off x="241935" y="768350"/>
            <a:ext cx="8745855" cy="5358130"/>
          </a:xfrm>
        </p:spPr>
        <p:txBody>
          <a:bodyPr/>
          <a:p>
            <a:pPr marL="0" indent="0" algn="ctr">
              <a:buNone/>
            </a:pPr>
            <a:r>
              <a:rPr lang="ru-RU" altLang="en-US" b="1">
                <a:solidFill>
                  <a:schemeClr val="accent6">
                    <a:lumMod val="75000"/>
                  </a:schemeClr>
                </a:solidFill>
              </a:rPr>
              <a:t>Выберите фразеологизм, </a:t>
            </a:r>
            <a:endParaRPr lang="ru-RU" altLang="en-US" b="1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altLang="en-US" b="1">
                <a:solidFill>
                  <a:schemeClr val="accent6">
                    <a:lumMod val="75000"/>
                  </a:schemeClr>
                </a:solidFill>
              </a:rPr>
              <a:t>соответствующий вашему настроению</a:t>
            </a:r>
            <a:endParaRPr lang="ru-RU" altLang="en-US" b="1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Шевелил мозгами</a:t>
            </a:r>
            <a:endParaRPr lang="ru-RU" altLang="en-US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Не покладая рук</a:t>
            </a:r>
            <a:endParaRPr lang="ru-RU" altLang="en-US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FBFB11"/>
                    </a:gs>
                    <a:gs pos="100000">
                      <a:srgbClr val="838309"/>
                    </a:gs>
                  </a:gsLst>
                  <a:lin scaled="0"/>
                </a:gradFill>
              </a:rPr>
              <a:t>Спустя рукава</a:t>
            </a:r>
            <a:endParaRPr lang="ru-RU" altLang="en-US" b="1">
              <a:gradFill>
                <a:gsLst>
                  <a:gs pos="0">
                    <a:srgbClr val="FBFB11"/>
                  </a:gs>
                  <a:gs pos="100000">
                    <a:srgbClr val="838309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</a:rPr>
              <a:t>Витал в облаках</a:t>
            </a:r>
            <a:endParaRPr lang="ru-RU" altLang="en-US" b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Моё сердце поёт</a:t>
            </a:r>
            <a:endParaRPr lang="ru-RU" altLang="en-US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Хлопал ушами</a:t>
            </a:r>
            <a:endParaRPr lang="ru-RU" altLang="en-US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  <a:p>
            <a:r>
              <a:rPr lang="ru-RU" altLang="en-US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Рука об руку</a:t>
            </a:r>
            <a:endParaRPr lang="ru-RU" altLang="en-US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Georgia" panose="02040502050405020303" charset="0"/>
                <a:cs typeface="Georgia" panose="02040502050405020303" charset="0"/>
              </a:rPr>
              <a:t>Домашнее задание</a:t>
            </a:r>
            <a:endParaRPr lang="ru-RU" altLang="en-US" b="1">
              <a:solidFill>
                <a:schemeClr val="accent6">
                  <a:lumMod val="75000"/>
                </a:schemeClr>
              </a:solidFill>
              <a:latin typeface="Georgia" panose="02040502050405020303" charset="0"/>
              <a:cs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14640" cy="4526280"/>
          </a:xfrm>
        </p:spPr>
        <p:txBody>
          <a:bodyPr/>
          <a:p>
            <a:pPr marL="0" indent="0">
              <a:buNone/>
            </a:pPr>
            <a:endParaRPr lang="ru-RU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Дорисовать обложку, на обратной стороне написать текст, используя изученный тип речи. В кабинете из созданных вами произведений сделаем галерею обложек.  </a:t>
            </a:r>
            <a:endParaRPr lang="ru-RU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3835</Words>
  <Application>WPS Presentation</Application>
  <PresentationFormat>Экран (4:3)</PresentationFormat>
  <Paragraphs>220</Paragraphs>
  <Slides>9</Slides>
  <Notes>1</Notes>
  <HiddenSlides>0</HiddenSlides>
  <MMClips>4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SimSun</vt:lpstr>
      <vt:lpstr>Wingdings</vt:lpstr>
      <vt:lpstr>Georgia</vt:lpstr>
      <vt:lpstr>Times New Roman</vt:lpstr>
      <vt:lpstr>Corbel</vt:lpstr>
      <vt:lpstr>Microsoft YaHei</vt:lpstr>
      <vt:lpstr>Arial Unicode MS</vt:lpstr>
      <vt:lpstr>Calibri</vt:lpstr>
      <vt:lpstr>Century</vt:lpstr>
      <vt:lpstr>Constantia</vt:lpstr>
      <vt:lpstr>Candara</vt:lpstr>
      <vt:lpstr>Cambria</vt:lpstr>
      <vt:lpstr>Тема Office</vt:lpstr>
      <vt:lpstr>PowerPoint 演示文稿</vt:lpstr>
      <vt:lpstr>PowerPoint 演示文稿</vt:lpstr>
      <vt:lpstr>Взаимопроверка</vt:lpstr>
      <vt:lpstr>PowerPoint 演示文稿</vt:lpstr>
      <vt:lpstr>PowerPoint 演示文稿</vt:lpstr>
      <vt:lpstr>Самостоятельная работа  Задание: укажите тип речи </vt:lpstr>
      <vt:lpstr>Проверьте!!!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«Начальная школа 21 века» Урок окружающего мира во 2 классе № Тема: «Как трудятся россияне»</dc:title>
  <dc:creator>Николай Туран</dc:creator>
  <cp:lastModifiedBy>Андрей</cp:lastModifiedBy>
  <cp:revision>70</cp:revision>
  <dcterms:created xsi:type="dcterms:W3CDTF">2018-01-01T09:48:00Z</dcterms:created>
  <dcterms:modified xsi:type="dcterms:W3CDTF">2023-04-04T19:18:38Z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2857795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  <property fmtid="{D5CDD505-2E9C-101B-9397-08002B2CF9AE}" pid="5" name="ICV">
    <vt:lpwstr>010FD01DF1BB46F784DED55948D2E178</vt:lpwstr>
  </property>
  <property fmtid="{D5CDD505-2E9C-101B-9397-08002B2CF9AE}" pid="6" name="KSOProductBuildVer">
    <vt:lpwstr>1049-11.2.0.11516</vt:lpwstr>
  </property>
</Properties>
</file>