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580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406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69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622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261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19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8214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367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698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195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438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47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775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944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082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147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C485F17-DDD2-4BF3-AFD5-8F842D07B811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4CCDBF5-7EBB-43FF-A903-FBB6751BB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01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357298"/>
            <a:ext cx="7772400" cy="2928958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Тема: «Инновационные подходы в </a:t>
            </a:r>
            <a:r>
              <a:rPr lang="ru-RU" sz="3600" b="1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позновательно</a:t>
            </a:r>
            <a: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– исследовательской деятельности с детьми  среднего дошкольного возраста (опытническая деятельность)»</a:t>
            </a:r>
            <a:r>
              <a:rPr lang="ru-RU" sz="3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36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4429132"/>
            <a:ext cx="6560234" cy="1643074"/>
          </a:xfrm>
        </p:spPr>
        <p:txBody>
          <a:bodyPr/>
          <a:lstStyle/>
          <a:p>
            <a:r>
              <a:rPr lang="ru-RU" dirty="0" smtClean="0"/>
              <a:t>С.И. Голубь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14481" y="785793"/>
          <a:ext cx="6000791" cy="5357852"/>
        </p:xfrm>
        <a:graphic>
          <a:graphicData uri="http://schemas.openxmlformats.org/drawingml/2006/table">
            <a:tbl>
              <a:tblPr/>
              <a:tblGrid>
                <a:gridCol w="2513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5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1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474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Март Тема: «Рукотворный мир. Свойства материалов. Бумага. Дерево»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50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latin typeface="Calibri"/>
                        <a:ea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2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«Мир бумаги»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Научить узнавать вещи, сделанные из бумаги, вычленять ее качества и свойства.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4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в центре художественного творчества – складывание оригами «Красивый цветок».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Расширение представлений детей о бумаги. Формировать умение распознавать качества бумаги (цвет, гладкость, шершавость) и свойства (мнётся, рвётся).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Воспитатели,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4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Проблемная ситуация «Что шуршит?»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Научить узнавать предметы, сделанные из бумаги.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4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ООД «Бумажный мост».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Знакомство со свойством бумаги - плотность.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2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Д/и Цветы лотоса».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Пополнять знания детей о характеристиках бумаги, развивать наблюдательность.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650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latin typeface="Calibri"/>
                        <a:ea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12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ООД «Путешествие в прошлое бумаги»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Знакомство </a:t>
                      </a:r>
                      <a:r>
                        <a:rPr lang="ru-RU" sz="100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историей возникновения и изготовления бумаги.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25" marR="503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57356" y="642920"/>
          <a:ext cx="5572163" cy="5429285"/>
        </p:xfrm>
        <a:graphic>
          <a:graphicData uri="http://schemas.openxmlformats.org/drawingml/2006/table">
            <a:tbl>
              <a:tblPr/>
              <a:tblGrid>
                <a:gridCol w="2485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0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6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065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Апрель Тема: «Неживая природа. Камни»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38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700">
                        <a:latin typeface="Calibri"/>
                        <a:ea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1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Рассматривание коллекции  камней.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Дать представление о том, что камни бывают разными: речными и морскими, драгоценными и др.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4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Опыт: «Может ли камень менять форму»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Развивать умение обследовать их и называть свойства (крепкий, твердый).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1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Д/и «Чудесный мешочек»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Развитие тактильных ощущений, умение делать выводы, отстаивать свою точку зрения.    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14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в центре изодеятельности «Рисуем на камнях»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Развитие мелкой моторики рук.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Прививать детям художественный вкус.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19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Рассматривание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фотографий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«Каменные скульптуры»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Развивать интерес разным камушкам. Учить детей делать самостоятельно умозаключения.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524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С/р игра на прогулке «Каменный город»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Дать представление, что многие камни очень твердые и прочные, поэтому их широко используют в строительстве зданий, мостов, дорог.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1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 - И.Н.Рыжова «О чем шептались камушки».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Развивать умение слушать педагога, отвечать на вопросы, строя развернутые фразы.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2" marR="44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14414" y="785794"/>
          <a:ext cx="6786610" cy="5429288"/>
        </p:xfrm>
        <a:graphic>
          <a:graphicData uri="http://schemas.openxmlformats.org/drawingml/2006/table">
            <a:tbl>
              <a:tblPr/>
              <a:tblGrid>
                <a:gridCol w="21416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1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37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7837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Май Тема: «Неживая природа. Песок. Глина»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03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103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2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ООД «Цветной песок»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Познакомить детей со способом изготовления цветного песка (перемешав его с цветным мелом); научить пользоваться теркой.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5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Беседа: «Кто может жить в песке?»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Закрепление умения определять качества и свойства песка путём исследования.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43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Проблемная ситуация «Как получить чистый песок?»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Познакомить детей со способом отделения камешков от песка с помощью сита,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5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Опыт</a:t>
                      </a:r>
                      <a:r>
                        <a:rPr lang="ru-RU" sz="13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«Куда исчезла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вода?»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Определить, что песок и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глина по-разному впитывают воду.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5" marR="64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000" b="1" u="sng" dirty="0"/>
              <a:t>Ожидаемый результат.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865" y="1844825"/>
            <a:ext cx="6798736" cy="4090308"/>
          </a:xfrm>
        </p:spPr>
        <p:txBody>
          <a:bodyPr>
            <a:normAutofit fontScale="32500" lnSpcReduction="20000"/>
          </a:bodyPr>
          <a:lstStyle/>
          <a:p>
            <a:r>
              <a:rPr lang="ru-RU" sz="2000" b="1" i="1" u="sng" dirty="0"/>
              <a:t>Для детей</a:t>
            </a:r>
            <a:endParaRPr lang="ru-RU" sz="2000" dirty="0"/>
          </a:p>
          <a:p>
            <a:r>
              <a:rPr lang="ru-RU" sz="2000" dirty="0"/>
              <a:t>-проявлять устойчивый познавательный интерес к экспериментированию;</a:t>
            </a:r>
          </a:p>
          <a:p>
            <a:r>
              <a:rPr lang="ru-RU" sz="2000" dirty="0"/>
              <a:t>- исследовать различные объекты окружающей жизни с помощью специально разработанных систем эталонов, </a:t>
            </a:r>
            <a:r>
              <a:rPr lang="ru-RU" sz="2000" dirty="0" err="1"/>
              <a:t>перцептивных</a:t>
            </a:r>
            <a:r>
              <a:rPr lang="ru-RU" sz="2000" dirty="0"/>
              <a:t> действий;</a:t>
            </a:r>
          </a:p>
          <a:p>
            <a:r>
              <a:rPr lang="ru-RU" sz="2000" dirty="0"/>
              <a:t>-предложить возможные решения;</a:t>
            </a:r>
          </a:p>
          <a:p>
            <a:r>
              <a:rPr lang="ru-RU" sz="2000" dirty="0"/>
              <a:t>-проверить эти возможные решения;</a:t>
            </a:r>
          </a:p>
          <a:p>
            <a:r>
              <a:rPr lang="ru-RU" sz="2000" dirty="0"/>
              <a:t>- проявлять инициативу и творчество в решении поставленных задач.</a:t>
            </a:r>
          </a:p>
          <a:p>
            <a:r>
              <a:rPr lang="ru-RU" sz="2000" b="1" i="1" u="sng" dirty="0"/>
              <a:t>Для педагога</a:t>
            </a:r>
            <a:r>
              <a:rPr lang="ru-RU" sz="2000" b="1" i="1" dirty="0"/>
              <a:t>:</a:t>
            </a:r>
            <a:endParaRPr lang="ru-RU" sz="2000" dirty="0"/>
          </a:p>
          <a:p>
            <a:r>
              <a:rPr lang="ru-RU" sz="2000" dirty="0"/>
              <a:t> </a:t>
            </a:r>
          </a:p>
          <a:p>
            <a:r>
              <a:rPr lang="ru-RU" sz="2000" dirty="0"/>
              <a:t>- повышение профессионализма по данной теме;</a:t>
            </a:r>
          </a:p>
          <a:p>
            <a:r>
              <a:rPr lang="ru-RU" sz="2000" dirty="0"/>
              <a:t>-  внедрение новых методов в работе с детьми и родителями;</a:t>
            </a:r>
          </a:p>
          <a:p>
            <a:r>
              <a:rPr lang="ru-RU" sz="2000" dirty="0"/>
              <a:t>-  самореализация.</a:t>
            </a:r>
          </a:p>
          <a:p>
            <a:r>
              <a:rPr lang="ru-RU" sz="2000" b="1" i="1" u="sng" dirty="0"/>
              <a:t>Для родителей</a:t>
            </a:r>
            <a:r>
              <a:rPr lang="ru-RU" sz="2000" b="1" i="1" dirty="0"/>
              <a:t>:</a:t>
            </a:r>
            <a:endParaRPr lang="ru-RU" sz="2000" dirty="0"/>
          </a:p>
          <a:p>
            <a:r>
              <a:rPr lang="ru-RU" sz="2000" dirty="0"/>
              <a:t> </a:t>
            </a:r>
          </a:p>
          <a:p>
            <a:r>
              <a:rPr lang="ru-RU" sz="2000" dirty="0"/>
              <a:t>- повышение компетентности родителей воспитанников по экспериментальной деятельности;</a:t>
            </a:r>
          </a:p>
          <a:p>
            <a:r>
              <a:rPr lang="ru-RU" sz="2000" dirty="0"/>
              <a:t>- возможность применять опытно – исследовательскую деятельность с детьми в домашних условиях;</a:t>
            </a:r>
          </a:p>
          <a:p>
            <a:r>
              <a:rPr lang="ru-RU" sz="2000" dirty="0"/>
              <a:t>- укрепление детско-родительских отношений.</a:t>
            </a:r>
          </a:p>
          <a:p>
            <a:r>
              <a:rPr lang="ru-RU" sz="2000" dirty="0"/>
              <a:t>- качественное и заинтересованное участие родителей в образовательном процессе ДОО.</a:t>
            </a:r>
          </a:p>
          <a:p>
            <a:r>
              <a:rPr lang="ru-RU" sz="2000" b="1" i="1" u="sng" dirty="0"/>
              <a:t>Вывод:</a:t>
            </a:r>
            <a:endParaRPr lang="ru-RU" sz="2000" dirty="0"/>
          </a:p>
          <a:p>
            <a:r>
              <a:rPr lang="ru-RU" sz="2000" dirty="0"/>
              <a:t>В процессе экспериментирования у детей формируются не только</a:t>
            </a:r>
          </a:p>
          <a:p>
            <a:r>
              <a:rPr lang="ru-RU" sz="2000" dirty="0"/>
              <a:t>интеллектуальные впечатления, но и развиваются умения работать в коллективе и самостоятельно отстаивать собственную точку зрения, доказывать правоту, определить причины неудачи опытно - экспериментальной деятельности делать элементарные выводы. Интеграция исследовательской работы с другими видами детской деятельности: наблюдениями на прогулке, чтением, игрой позволяет создать условия для закрепления представлений о явлениях природы, свойства материалов, веществ.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000" b="1" dirty="0"/>
              <a:t>Перспективный план работы с родителями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929222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Месяц</a:t>
            </a:r>
            <a:endParaRPr lang="ru-RU" dirty="0"/>
          </a:p>
          <a:p>
            <a:r>
              <a:rPr lang="ru-RU" b="1" dirty="0"/>
              <a:t>Мероприятия</a:t>
            </a:r>
            <a:endParaRPr lang="ru-RU" dirty="0"/>
          </a:p>
          <a:p>
            <a:r>
              <a:rPr lang="ru-RU" b="1" dirty="0"/>
              <a:t>Цель и задачи</a:t>
            </a:r>
            <a:endParaRPr lang="ru-RU" dirty="0"/>
          </a:p>
          <a:p>
            <a:r>
              <a:rPr lang="ru-RU" dirty="0"/>
              <a:t>Октябрь</a:t>
            </a:r>
          </a:p>
          <a:p>
            <a:r>
              <a:rPr lang="ru-RU" dirty="0"/>
              <a:t>Оснащение центра поисково-исследовательской деятельности Почемучка».</a:t>
            </a:r>
          </a:p>
          <a:p>
            <a:r>
              <a:rPr lang="ru-RU" dirty="0"/>
              <a:t>Консультация «Детское экспериментирование. Что сделать взрослому, чтобы ребенок экспериментировал?».</a:t>
            </a:r>
          </a:p>
          <a:p>
            <a:r>
              <a:rPr lang="ru-RU" dirty="0"/>
              <a:t>Домашнее задание - изготовление вертушек.</a:t>
            </a:r>
          </a:p>
          <a:p>
            <a:r>
              <a:rPr lang="ru-RU" dirty="0"/>
              <a:t>Развлечение «Воздух, ты где?</a:t>
            </a:r>
          </a:p>
          <a:p>
            <a:r>
              <a:rPr lang="ru-RU" dirty="0"/>
              <a:t>Привлечь родителей к созданию предметно-пространственной среды в группе.</a:t>
            </a:r>
          </a:p>
          <a:p>
            <a:r>
              <a:rPr lang="ru-RU" dirty="0"/>
              <a:t>Укрепление детско-родительских отношений.</a:t>
            </a:r>
          </a:p>
          <a:p>
            <a:r>
              <a:rPr lang="ru-RU" dirty="0"/>
              <a:t>Ноябрь</a:t>
            </a:r>
          </a:p>
          <a:p>
            <a:r>
              <a:rPr lang="ru-RU" dirty="0"/>
              <a:t>Буклет для родителей: «Правила при организации исследовательской работы с детьми дома».</a:t>
            </a:r>
          </a:p>
          <a:p>
            <a:r>
              <a:rPr lang="ru-RU" dirty="0"/>
              <a:t>ООД  «Где живёт теплота?»</a:t>
            </a:r>
          </a:p>
          <a:p>
            <a:r>
              <a:rPr lang="ru-RU" dirty="0"/>
              <a:t>Познакомить с необходимыми правилами безопасности при организации и проведении экспериментов и игр дома.</a:t>
            </a:r>
          </a:p>
          <a:p>
            <a:r>
              <a:rPr lang="ru-RU" dirty="0"/>
              <a:t>Декабрь</a:t>
            </a:r>
          </a:p>
          <a:p>
            <a:r>
              <a:rPr lang="ru-RU" dirty="0"/>
              <a:t>Мастер - класс: «Как мы проводим опыты дома»</a:t>
            </a:r>
          </a:p>
          <a:p>
            <a:r>
              <a:rPr lang="ru-RU" dirty="0"/>
              <a:t>Презентация: «Домашние опыты».</a:t>
            </a:r>
          </a:p>
          <a:p>
            <a:r>
              <a:rPr lang="ru-RU" dirty="0"/>
              <a:t>Консультация «Значение познавательно-исследовательской деятельности для детей средней группы».</a:t>
            </a:r>
          </a:p>
          <a:p>
            <a:r>
              <a:rPr lang="ru-RU" dirty="0"/>
              <a:t>Предложить практические рекомендации, по организации игр и экспериментов в домашних условиях.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803886"/>
              </p:ext>
            </p:extLst>
          </p:nvPr>
        </p:nvGraphicFramePr>
        <p:xfrm>
          <a:off x="2071670" y="714356"/>
          <a:ext cx="5857916" cy="5740814"/>
        </p:xfrm>
        <a:graphic>
          <a:graphicData uri="http://schemas.openxmlformats.org/drawingml/2006/table">
            <a:tbl>
              <a:tblPr/>
              <a:tblGrid>
                <a:gridCol w="1335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1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1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03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Январь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Консультация «Как развивать любознательность ребенка?».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Буклет «Экспериментирование в зимнее время или занимательные опыты со снегом».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Расширение знаний педагогов в вопросах организации и проведению с детьми опытов и экспериментов.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8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Семейный проект «Опыты на кухне».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Консультация «Роль семьи в развитии познавательной активности дошкольников».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Ознакомление родителей с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методами и формами работы 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попознавательно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-исследовательской деятельности  дошкольников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8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Конкурсы: «Бумажная фантазия»,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Фотовыставка «Маленькие фокусники».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Рекомендации: «Проведите с детьми дома…»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Побудить родителей к совместной творческой деятельности с детьми.</a:t>
                      </a:r>
                      <a:r>
                        <a:rPr lang="ru-RU" sz="11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Укрепление детско-родительских отношений.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3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Оформление коллекции «Эти удивительные камни».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Беседа: «Развитие исследовательских способностей детей 4-5 лет в игре на прогулке».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Привлечение родителей к оснащению центра «Почемучка».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03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Родительское собрание «Роль семьи в развитии интереса ребенка к опытно-экспериментальной деятельности».Форма - Круглый стол с представлением презентации.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Обсуждение полученных результатов проведенной работе 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попоисково-исследовательской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деятельности.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00" marR="307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798734" cy="1303867"/>
          </a:xfrm>
        </p:spPr>
        <p:txBody>
          <a:bodyPr>
            <a:normAutofit/>
          </a:bodyPr>
          <a:lstStyle/>
          <a:p>
            <a:r>
              <a:rPr lang="ru-RU" sz="2000" b="1" u="sng" dirty="0"/>
              <a:t>Ожидаемый результат.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i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124744"/>
            <a:ext cx="6798736" cy="3444997"/>
          </a:xfrm>
        </p:spPr>
        <p:txBody>
          <a:bodyPr>
            <a:normAutofit fontScale="25000" lnSpcReduction="20000"/>
          </a:bodyPr>
          <a:lstStyle/>
          <a:p>
            <a:r>
              <a:rPr lang="ru-RU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-проявлять устойчивый познавательный интерес к экспериментированию;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исследовать различные объекты окружающей жизни с помощью специально разработанных систем эталонов,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перцептивных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действий;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-предложить возможные решения;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-проверить эти возможные решения;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проявлять инициативу и творчество в решении поставленных задач.</a:t>
            </a:r>
          </a:p>
          <a:p>
            <a:r>
              <a:rPr lang="ru-RU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педагога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профессионализма по данной теме;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 внедрение новых методов в работе с детьми и родителями;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 самореализация.</a:t>
            </a:r>
          </a:p>
          <a:p>
            <a:r>
              <a:rPr lang="ru-RU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компетентности родителей воспитанников по экспериментальной деятельности;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возможность применять опытно – исследовательскую деятельность с детьми в домашних условиях;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укрепление детско-родительских отношений.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качественное и заинтересованное участие родителей в образовательном процессе ДОО.</a:t>
            </a:r>
          </a:p>
          <a:p>
            <a:r>
              <a:rPr lang="ru-RU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экспериментирования у детей формируются не только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интеллектуальные впечатления, но и развиваются умения работать в коллективе и самостоятельно отстаивать собственную точку зрения, доказывать правоту, определить причины неудачи опытно - экспериментальной деятельности делать элементарные выводы. Интеграция исследовательской работы с другими видами детской деятельности: наблюдениями на прогулке, чтением, игрой позволяет создать условия для закрепления представлений о явлениях природы, свойства материалов, веществ.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Подбор оборудования: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- Природный материал (ракушки, камушки и т.д.)</a:t>
            </a:r>
          </a:p>
          <a:p>
            <a:r>
              <a:rPr lang="ru-RU" dirty="0"/>
              <a:t>- разные виды бумаги</a:t>
            </a:r>
          </a:p>
          <a:p>
            <a:r>
              <a:rPr lang="ru-RU" dirty="0"/>
              <a:t>- мерные стаканы</a:t>
            </a:r>
          </a:p>
          <a:p>
            <a:r>
              <a:rPr lang="ru-RU" dirty="0"/>
              <a:t>- разные виды материалов (песок, глина, земля, сахар)</a:t>
            </a:r>
          </a:p>
          <a:p>
            <a:r>
              <a:rPr lang="ru-RU" dirty="0"/>
              <a:t>- картотека опытов и экспериментов</a:t>
            </a:r>
          </a:p>
          <a:p>
            <a:r>
              <a:rPr lang="ru-RU" dirty="0"/>
              <a:t>- лупа, пинцет, песочные часы, микроскоп</a:t>
            </a:r>
          </a:p>
          <a:p>
            <a:r>
              <a:rPr lang="ru-RU" dirty="0"/>
              <a:t>- и т </a:t>
            </a:r>
            <a:r>
              <a:rPr lang="ru-RU" dirty="0" err="1"/>
              <a:t>д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Уголок экспериментирования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1986" name="Picture 2" descr="C:\Documents and Settings\Пользователь\Рабочий стол\Мои документы Света\Эксперемент\IMG_09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76338" y="2958902"/>
            <a:ext cx="3338512" cy="2503884"/>
          </a:xfrm>
          <a:prstGeom prst="rect">
            <a:avLst/>
          </a:prstGeom>
          <a:noFill/>
        </p:spPr>
      </p:pic>
      <p:pic>
        <p:nvPicPr>
          <p:cNvPr id="41987" name="Picture 3" descr="C:\Documents and Settings\Пользователь\Рабочий стол\Мои документы Света\Эксперемент\IMG_09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2959497"/>
            <a:ext cx="3336925" cy="25026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Эксперименты</a:t>
            </a:r>
            <a:endParaRPr lang="ru-RU" sz="2800" dirty="0"/>
          </a:p>
        </p:txBody>
      </p:sp>
      <p:pic>
        <p:nvPicPr>
          <p:cNvPr id="43010" name="Picture 2" descr="C:\Documents and Settings\Пользователь\Рабочий стол\Мои документы Света\Эксперемент\IMG_09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76338" y="2958902"/>
            <a:ext cx="3338512" cy="2503884"/>
          </a:xfrm>
          <a:prstGeom prst="rect">
            <a:avLst/>
          </a:prstGeom>
          <a:noFill/>
        </p:spPr>
      </p:pic>
      <p:pic>
        <p:nvPicPr>
          <p:cNvPr id="43011" name="Picture 3" descr="C:\Documents and Settings\Пользователь\Рабочий стол\Мои документы Света\Эксперемент\IMG_097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2959497"/>
            <a:ext cx="3336925" cy="25026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14480" y="928674"/>
          <a:ext cx="6057890" cy="5210642"/>
        </p:xfrm>
        <a:graphic>
          <a:graphicData uri="http://schemas.openxmlformats.org/drawingml/2006/table">
            <a:tbl>
              <a:tblPr/>
              <a:tblGrid>
                <a:gridCol w="572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7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65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4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42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23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26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Отношение к эксперимертальной деятельности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Уровни сформированности  эксперимертальной деятельности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Уровень развития любознательности, познавательная активность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Уровень представления о предметах живой природы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Абузов Егор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Агеев Алексей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Арещенко Максмм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Аринченко Элина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Атраш Маргарита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Буянова Виктория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Верёвкин Роман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Голубь Екатерина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Детинкин Матвей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Капшитарь Алексей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Корнеев Даниил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Круглов Арсений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Мазурова Вероника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Мурадов Анар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Просвирин Филипп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Сорокин Глеб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Трифонова Виктория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Тимошенко Елизавета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Егоров Тимофей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Калюжная Полина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Феденёва Анна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Шапилов Павел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Шелеп Илья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Люгаев Даниэль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 (25%)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 (41%)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 (12%)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Н (16%)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 (46%)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 (33%)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 (62%)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С (59%)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 (29%)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 (26%)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В (26%)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Calibri"/>
                          <a:ea typeface="Calibri"/>
                          <a:cs typeface="Times New Roman"/>
                        </a:rPr>
                        <a:t>В (25%)</a:t>
                      </a:r>
                    </a:p>
                  </a:txBody>
                  <a:tcPr marL="46635" marR="46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643182"/>
            <a:ext cx="7772400" cy="3500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i="1" dirty="0">
                <a:solidFill>
                  <a:srgbClr val="FF0000"/>
                </a:solidFill>
              </a:rPr>
              <a:t>Актуальность:</a:t>
            </a: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>Детство - пора поисков ответов на самые разные вопросы. Дошкольники прирожденные исследователи. И тому подтверждение их любознательность, постоянное стремление к эксперименту, желание постоянно находить решение в проблемной ситуации. Детское экспериментирование - замечательное средство интеллектуального, познавательного развития дошкольников.</a:t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>В процессе экспериментирования дошкольник получает возможность удовлетворить присущую ему любознательность, почувствовать себя учёным, исследователем, первооткрывателем. Мир вокруг ребенка разнообразен, поэтому у него постоянно существует потребность в новых впечатлениях.</a:t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> 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428604"/>
            <a:ext cx="7772400" cy="235745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диагностике принимали участие 24 ребёнка. Средний уровень развития показали 50% детей и 50% процентов имеют низкий и высокий уровень развития в данной области, поэтому я решила взять эту тему для своего самообразования. Опытническая деятельность всегда интересна детям.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Список литературы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286412"/>
          </a:xfrm>
        </p:spPr>
        <p:txBody>
          <a:bodyPr>
            <a:normAutofit fontScale="70000" lnSpcReduction="20000"/>
          </a:bodyPr>
          <a:lstStyle/>
          <a:p>
            <a:r>
              <a:rPr lang="ru-RU" sz="2000" dirty="0"/>
              <a:t>1. Баранова Е.В. Развивающие занятия и игры с водой в детском саду и дома. – Ярославль: Академия развития, 2009. – 112 с.</a:t>
            </a:r>
          </a:p>
          <a:p>
            <a:r>
              <a:rPr lang="ru-RU" sz="2000" dirty="0"/>
              <a:t>2. </a:t>
            </a:r>
            <a:r>
              <a:rPr lang="ru-RU" sz="2000" dirty="0" err="1"/>
              <a:t>Дыбина</a:t>
            </a:r>
            <a:r>
              <a:rPr lang="ru-RU" sz="2000" dirty="0"/>
              <a:t> О.В., </a:t>
            </a:r>
            <a:r>
              <a:rPr lang="ru-RU" sz="2000" dirty="0" err="1"/>
              <a:t>Поддьяков</a:t>
            </a:r>
            <a:r>
              <a:rPr lang="ru-RU" sz="2000" dirty="0"/>
              <a:t> Н.Н., Рахманова Н.П., Щетинина В.В., Ребенок в мире поиска: поисковой деятельности детей дошкольного возраста. /Под ред. О.В. </a:t>
            </a:r>
            <a:r>
              <a:rPr lang="ru-RU" sz="2000" dirty="0" err="1"/>
              <a:t>Дыбиной</a:t>
            </a:r>
            <a:r>
              <a:rPr lang="ru-RU" sz="2000" dirty="0"/>
              <a:t>. – М.: ТЦ Сфера, 2005. – 64 с.</a:t>
            </a:r>
          </a:p>
          <a:p>
            <a:r>
              <a:rPr lang="ru-RU" sz="2000" dirty="0"/>
              <a:t>3. </a:t>
            </a:r>
            <a:r>
              <a:rPr lang="ru-RU" sz="2000" dirty="0" err="1"/>
              <a:t>Дыбина</a:t>
            </a:r>
            <a:r>
              <a:rPr lang="ru-RU" sz="2000" dirty="0"/>
              <a:t> О.В. Рахманова Н.П., Щетина В.В.  Неизведанное рядом:</a:t>
            </a:r>
          </a:p>
          <a:p>
            <a:r>
              <a:rPr lang="ru-RU" sz="2000" dirty="0"/>
              <a:t>занимательные опыты и эксперименты для дошкольников. /Под ред. О.В. </a:t>
            </a:r>
            <a:r>
              <a:rPr lang="ru-RU" sz="2000" dirty="0" err="1"/>
              <a:t>Дыбиной</a:t>
            </a:r>
            <a:r>
              <a:rPr lang="ru-RU" sz="2000" dirty="0"/>
              <a:t>. – М.: ТЦ Сфера, 2010. - 64 с.</a:t>
            </a:r>
          </a:p>
          <a:p>
            <a:r>
              <a:rPr lang="ru-RU" sz="2000" dirty="0"/>
              <a:t>4. Николаева С.Н. Ознакомление дошкольников с неживой природой.</a:t>
            </a:r>
          </a:p>
          <a:p>
            <a:r>
              <a:rPr lang="ru-RU" sz="2000" dirty="0"/>
              <a:t>Природопользование в детском саду. Методическое пособие. – М.:</a:t>
            </a:r>
          </a:p>
          <a:p>
            <a:r>
              <a:rPr lang="ru-RU" sz="2000" dirty="0"/>
              <a:t>Педагогическое общество России, 2005. – 80 с.</a:t>
            </a:r>
          </a:p>
          <a:p>
            <a:r>
              <a:rPr lang="ru-RU" sz="2000" dirty="0"/>
              <a:t>5. Новиковская О.А. Сборник развивающихся игр с водой и песком для</a:t>
            </a:r>
          </a:p>
          <a:p>
            <a:r>
              <a:rPr lang="ru-RU" sz="2000" dirty="0"/>
              <a:t>дошкольников. – СПб.: «ДЕТСТВО – ПРЕСС», 2006. – 64 с.</a:t>
            </a:r>
          </a:p>
          <a:p>
            <a:r>
              <a:rPr lang="ru-RU" sz="2000" dirty="0"/>
              <a:t>6. Организация экспериментальной деятельности дошкольников:</a:t>
            </a:r>
          </a:p>
          <a:p>
            <a:r>
              <a:rPr lang="ru-RU" sz="2000" dirty="0"/>
              <a:t>Методические рекомендации/ Под </a:t>
            </a:r>
            <a:r>
              <a:rPr lang="ru-RU" sz="2000" dirty="0" err="1"/>
              <a:t>общ.ред</a:t>
            </a:r>
            <a:r>
              <a:rPr lang="ru-RU" sz="2000" dirty="0"/>
              <a:t>. Л.Н.Прохоровой. – М.:АРКТИ, 2003. – 64с.</a:t>
            </a:r>
          </a:p>
          <a:p>
            <a:r>
              <a:rPr lang="ru-RU" sz="2000" dirty="0"/>
              <a:t>7. </a:t>
            </a:r>
            <a:r>
              <a:rPr lang="ru-RU" sz="2000" dirty="0" err="1"/>
              <a:t>Поддьяков</a:t>
            </a:r>
            <a:r>
              <a:rPr lang="ru-RU" sz="2000" dirty="0"/>
              <a:t> Н.Н. Новые подходы к исследованию мышления дошкольников // Ж. Вопросы психологии. 1985. №2.</a:t>
            </a:r>
          </a:p>
          <a:p>
            <a:r>
              <a:rPr lang="ru-RU" sz="2000" dirty="0"/>
              <a:t>9. Соловьева Е. Как организовать поисковую деятельность детей // Дошкольное воспитание.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Перспективно - тематический  план работы с детьми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92696"/>
            <a:ext cx="8075240" cy="5433467"/>
          </a:xfrm>
        </p:spPr>
        <p:txBody>
          <a:bodyPr>
            <a:normAutofit fontScale="25000" lnSpcReduction="20000"/>
          </a:bodyPr>
          <a:lstStyle/>
          <a:p>
            <a:r>
              <a:rPr lang="ru-RU" sz="3700" b="1" dirty="0"/>
              <a:t>Октябрь Тема: «Неживая природа. Воздух»</a:t>
            </a:r>
            <a:endParaRPr lang="ru-RU" sz="3700" dirty="0"/>
          </a:p>
          <a:p>
            <a:r>
              <a:rPr lang="ru-RU" sz="3700" dirty="0"/>
              <a:t>Опыт «Воздух повсюду».</a:t>
            </a:r>
          </a:p>
          <a:p>
            <a:r>
              <a:rPr lang="ru-RU" sz="3700" dirty="0"/>
              <a:t>Помочь обнаружить воздух в окружающем пространстве, объяснить его необходимость для жизни.</a:t>
            </a:r>
          </a:p>
          <a:p>
            <a:r>
              <a:rPr lang="ru-RU" sz="3700" dirty="0"/>
              <a:t>Воспитатель</a:t>
            </a:r>
          </a:p>
          <a:p>
            <a:r>
              <a:rPr lang="ru-RU" sz="3700" dirty="0"/>
              <a:t> Наблюдение на прогулке за ветерком.</a:t>
            </a:r>
          </a:p>
          <a:p>
            <a:r>
              <a:rPr lang="ru-RU" sz="3700" dirty="0"/>
              <a:t>Познакомить детей с одним из свойств воздуха - движением; движение воздуха - это ветер.</a:t>
            </a:r>
          </a:p>
          <a:p>
            <a:r>
              <a:rPr lang="ru-RU" sz="3700" dirty="0"/>
              <a:t>Воспитатель</a:t>
            </a:r>
          </a:p>
          <a:p>
            <a:r>
              <a:rPr lang="ru-RU" sz="3700" dirty="0"/>
              <a:t>ООД «Невидимка - воздух».</a:t>
            </a:r>
          </a:p>
          <a:p>
            <a:r>
              <a:rPr lang="ru-RU" sz="3700" dirty="0"/>
              <a:t>Подвести детей к пониманию, что воздух есть в окружающем пространстве, что он невидимый.</a:t>
            </a:r>
          </a:p>
          <a:p>
            <a:r>
              <a:rPr lang="ru-RU" sz="3700" dirty="0"/>
              <a:t>Воспитатель</a:t>
            </a:r>
          </a:p>
          <a:p>
            <a:r>
              <a:rPr lang="ru-RU" sz="3700" dirty="0"/>
              <a:t> </a:t>
            </a:r>
          </a:p>
          <a:p>
            <a:r>
              <a:rPr lang="ru-RU" sz="3700" dirty="0"/>
              <a:t> </a:t>
            </a:r>
          </a:p>
          <a:p>
            <a:r>
              <a:rPr lang="ru-RU" sz="3700" dirty="0"/>
              <a:t>ООД «У нас в гостях Пятачок с воздушным шариком»</a:t>
            </a:r>
          </a:p>
          <a:p>
            <a:r>
              <a:rPr lang="ru-RU" sz="3700" dirty="0"/>
              <a:t>Знакомить с качественными характеристиками воздуха.</a:t>
            </a:r>
          </a:p>
          <a:p>
            <a:r>
              <a:rPr lang="ru-RU" sz="3700" dirty="0"/>
              <a:t>Развивать умение детей решать проблемные задачи.</a:t>
            </a:r>
          </a:p>
          <a:p>
            <a:r>
              <a:rPr lang="ru-RU" sz="3700" dirty="0"/>
              <a:t>Воспитатель</a:t>
            </a:r>
          </a:p>
          <a:p>
            <a:r>
              <a:rPr lang="ru-RU" sz="3700" dirty="0"/>
              <a:t> </a:t>
            </a:r>
          </a:p>
          <a:p>
            <a:r>
              <a:rPr lang="ru-RU" sz="3700" dirty="0"/>
              <a:t> </a:t>
            </a:r>
          </a:p>
          <a:p>
            <a:r>
              <a:rPr lang="ru-RU" sz="3700" dirty="0"/>
              <a:t>Опыт «Почему кораблики не плывут»</a:t>
            </a:r>
          </a:p>
          <a:p>
            <a:r>
              <a:rPr lang="ru-RU" sz="3700" dirty="0"/>
              <a:t>Учить обнаруживать воздух, образовать ветер.</a:t>
            </a:r>
          </a:p>
          <a:p>
            <a:r>
              <a:rPr lang="ru-RU" sz="3700" dirty="0"/>
              <a:t>Воспитатель</a:t>
            </a:r>
          </a:p>
          <a:p>
            <a:r>
              <a:rPr lang="ru-RU" sz="3700" dirty="0"/>
              <a:t>Чтение русской народной сказки «Пузырь, соломинка и лапоть»</a:t>
            </a:r>
          </a:p>
          <a:p>
            <a:r>
              <a:rPr lang="ru-RU" sz="3700" dirty="0"/>
              <a:t>Формировать умение слушать   худ.</a:t>
            </a:r>
          </a:p>
          <a:p>
            <a:r>
              <a:rPr lang="ru-RU" sz="3700" dirty="0"/>
              <a:t>произведение, вступать в разговор в ходе беседы.</a:t>
            </a:r>
          </a:p>
          <a:p>
            <a:r>
              <a:rPr lang="ru-RU" sz="3700" dirty="0"/>
              <a:t>Воспитатель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879142"/>
              </p:ext>
            </p:extLst>
          </p:nvPr>
        </p:nvGraphicFramePr>
        <p:xfrm>
          <a:off x="1475656" y="692696"/>
          <a:ext cx="6286544" cy="4943700"/>
        </p:xfrm>
        <a:graphic>
          <a:graphicData uri="http://schemas.openxmlformats.org/drawingml/2006/table">
            <a:tbl>
              <a:tblPr/>
              <a:tblGrid>
                <a:gridCol w="1983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6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6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719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Ноябрь Тема: «Физические явления. Теплота»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59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 сказки «Сказка солнечного лучика»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Дать представление о том, что солнце излучает тепло.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6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Проблемная ситуация «Куколке холодно».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Учить устанавливать причинно-следственные связи. Делать выводы.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6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Опыт: «Зачем Деду Морозу и Снегурочке шубы?»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Выявить условия, при которых предметы могут согреваться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(трение, сохранение тепла).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И/у «Кто нагрел предметы?»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Уточнитьпредставления о физическом явлении - теплоте.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Эксперимент «Почему варежки, полежав на батарее, становятся сухими?»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Учить отстаивать собственную точку зрения, доказывать правоту.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68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Зачем зайчику другая шубка?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- 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исследование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Выявить зависимость измененийв жизни животных от изменений в неживой природе.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40" marR="5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047088"/>
              </p:ext>
            </p:extLst>
          </p:nvPr>
        </p:nvGraphicFramePr>
        <p:xfrm>
          <a:off x="1691680" y="1052735"/>
          <a:ext cx="5778533" cy="4713953"/>
        </p:xfrm>
        <a:graphic>
          <a:graphicData uri="http://schemas.openxmlformats.org/drawingml/2006/table">
            <a:tbl>
              <a:tblPr/>
              <a:tblGrid>
                <a:gridCol w="2535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77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4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663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Декабрь Тема: «Неживая природа. Вода»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69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latin typeface="Calibri"/>
                        <a:ea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31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Опыт: «Испарение воды»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Познакомить детей с такими явлениями, как испарение воды и высыхание и установить зависимость этих явлений от температуры.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6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«С водой и без воды»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Помочь выделить факторы внешней среды необходимые для роста и развития растений 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(вода, свет, тепло)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97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Опыт «Взаимодействие воды и снега»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Познакомить детей с двумя агрегатными состояниями воды (жидким и твердым). Выявить свойства воды: чем выше ее температура, тем в ней быстрее, чем на воздухе тает снег.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31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Хозяйственно-бытовой труд - уборка групповой комнаты «Горячо - холодно»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Познакомить со способом получения теплой воды,развивать умение детей планировать свою деятельность, делать выводы. 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0" marR="5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09" y="500040"/>
          <a:ext cx="6643735" cy="5357853"/>
        </p:xfrm>
        <a:graphic>
          <a:graphicData uri="http://schemas.openxmlformats.org/drawingml/2006/table">
            <a:tbl>
              <a:tblPr/>
              <a:tblGrid>
                <a:gridCol w="2096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39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31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612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Январь Тема: «Неживая природа. Снег. Лёд».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24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600">
                        <a:latin typeface="Calibri"/>
                        <a:ea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Рассматривание альбома «Зима».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Закрепить признаки зимы. Учить видеть красоту природы зимой.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Д/и «У кого, какой след».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Развивать умение узнавать следы на снегу.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0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Беседа: «Снежинка – гостья с неба». Рассматривание снежинок через лупу.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Знакомить со свойствами воды: при охлаждении заме</a:t>
                      </a:r>
                      <a:r>
                        <a:rPr lang="ru-RU" sz="8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рзает и превращается в лед.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ООД «Почему снег хрустит?»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Сравнивать свойства снега и воды: прозрачность, текучесть - хрупкость твердость.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Опыт «Тающий лед».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Выявить, что лед - твердое вещество, плавает, тает, состоит из воды.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30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Изготовление цветных льдинок и сосулек для украшения деревьев на групповомучастке.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Развивать умение сосредоточиться; развивать самостоятельность.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44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Беседа: «Твердая вода. Почемуне тонут айсберги?».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Уточнитьпредставления о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свойствах льда. Дать представление обайсбергах,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опасности для судоходства.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8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Зимнее развлечение «Праздник снега».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Создание радостной и праздничной атмосферы у детей посредством игр со снегом.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Воспитатели</a:t>
                      </a: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61" marR="39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00166" y="1500174"/>
          <a:ext cx="5668671" cy="4079570"/>
        </p:xfrm>
        <a:graphic>
          <a:graphicData uri="http://schemas.openxmlformats.org/drawingml/2006/table">
            <a:tbl>
              <a:tblPr/>
              <a:tblGrid>
                <a:gridCol w="18014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75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6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211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Февраль Тема: «Физические явления. Звук. Свет»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1" marR="67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23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7671" marR="67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6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Беседа- игра: «Почему все звучит?»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1" marR="67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Подвести детей к пониманию причин возникновения звука: колебания предмета.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1" marR="67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6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Д/и «Что я слышу?»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1" marR="67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Подвести к пониманию причин возникновения звука: колебание предметов.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1" marR="67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6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Опыт «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Поющая струна».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1" marR="67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Помочь выявить причины происхождения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Calibri"/>
                        </a:rPr>
                        <a:t>низких и высоких звуков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1" marR="67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52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Беседа: «Свет повсюду».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1" marR="67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Показать значение света. Объяснить, что источники света могут быть природные 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(солнце, луна, костер). Искусственные - изготовленные людьми (лампа, фонарик, свеча).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1" marR="67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119</TotalTime>
  <Words>1729</Words>
  <Application>Microsoft Office PowerPoint</Application>
  <PresentationFormat>Экран (4:3)</PresentationFormat>
  <Paragraphs>433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Garamond</vt:lpstr>
      <vt:lpstr>Times New Roman</vt:lpstr>
      <vt:lpstr>yandex-sans</vt:lpstr>
      <vt:lpstr>Натуральные материалы</vt:lpstr>
      <vt:lpstr>Тема: «Инновационные подходы в позновательно – исследовательской деятельности с детьми  среднего дошкольного возраста (опытническая деятельность)» </vt:lpstr>
      <vt:lpstr>Презентация PowerPoint</vt:lpstr>
      <vt:lpstr>Актуальность: Детство - пора поисков ответов на самые разные вопросы. Дошкольники прирожденные исследователи. И тому подтверждение их любознательность, постоянное стремление к эксперименту, желание постоянно находить решение в проблемной ситуации. Детское экспериментирование - замечательное средство интеллектуального, познавательного развития дошкольников. В процессе экспериментирования дошкольник получает возможность удовлетворить присущую ему любознательность, почувствовать себя учёным, исследователем, первооткрывателем. Мир вокруг ребенка разнообразен, поэтому у него постоянно существует потребность в новых впечатлениях.     </vt:lpstr>
      <vt:lpstr>Список литературы </vt:lpstr>
      <vt:lpstr>Перспективно - тематический  план работы с детьми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Ожидаемый результат. </vt:lpstr>
      <vt:lpstr>Перспективный план работы с родителями </vt:lpstr>
      <vt:lpstr>Презентация PowerPoint</vt:lpstr>
      <vt:lpstr>Ожидаемый результат.   </vt:lpstr>
      <vt:lpstr>Подбор оборудования: </vt:lpstr>
      <vt:lpstr>Уголок экспериментирования</vt:lpstr>
      <vt:lpstr>Эксперименты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«Инновационные подходы в позновательно – исследовательской деятельности с детьми  среднего дошкольного возраста (опытническая деятельность)»</dc:title>
  <dc:creator>WinXPProSP3</dc:creator>
  <cp:lastModifiedBy>Голубь С. И.</cp:lastModifiedBy>
  <cp:revision>14</cp:revision>
  <dcterms:created xsi:type="dcterms:W3CDTF">2021-11-20T16:02:26Z</dcterms:created>
  <dcterms:modified xsi:type="dcterms:W3CDTF">2023-04-04T10:25:43Z</dcterms:modified>
</cp:coreProperties>
</file>