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65" r:id="rId4"/>
    <p:sldId id="264" r:id="rId5"/>
    <p:sldId id="263" r:id="rId6"/>
    <p:sldId id="262" r:id="rId7"/>
    <p:sldId id="261" r:id="rId8"/>
    <p:sldId id="260" r:id="rId9"/>
    <p:sldId id="259" r:id="rId10"/>
    <p:sldId id="258" r:id="rId11"/>
    <p:sldId id="266" r:id="rId12"/>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12" d="100"/>
          <a:sy n="112" d="100"/>
        </p:scale>
        <p:origin x="-1584" y="-8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28.03.2023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28.03.2023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28.03.2023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28.03.2023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5B106E36-FD25-4E2D-B0AA-010F637433A0}" type="datetimeFigureOut">
              <a:rPr lang="ru-RU" smtClean="0"/>
              <a:pPr/>
              <a:t>28.03.2023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5B106E36-FD25-4E2D-B0AA-010F637433A0}" type="datetimeFigureOut">
              <a:rPr lang="ru-RU" smtClean="0"/>
              <a:pPr/>
              <a:t>28.03.2023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5B106E36-FD25-4E2D-B0AA-010F637433A0}" type="datetimeFigureOut">
              <a:rPr lang="ru-RU" smtClean="0"/>
              <a:pPr/>
              <a:t>28.03.2023</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5B106E36-FD25-4E2D-B0AA-010F637433A0}" type="datetimeFigureOut">
              <a:rPr lang="ru-RU" smtClean="0"/>
              <a:pPr/>
              <a:t>28.03.2023</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28.03.2023</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28.03.2023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28.03.2023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B106E36-FD25-4E2D-B0AA-010F637433A0}" type="datetimeFigureOut">
              <a:rPr lang="ru-RU" smtClean="0"/>
              <a:pPr/>
              <a:t>28.03.2023</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25C68B6-61C2-468F-89AB-4B9F7531AA68}"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descr="1603414132_23-p-fon-dlya-slaidov-v-shkolnoi-prezentatsii-33.jpg"/>
          <p:cNvPicPr>
            <a:picLocks noChangeAspect="1"/>
          </p:cNvPicPr>
          <p:nvPr/>
        </p:nvPicPr>
        <p:blipFill>
          <a:blip r:embed="rId2"/>
          <a:stretch>
            <a:fillRect/>
          </a:stretch>
        </p:blipFill>
        <p:spPr>
          <a:xfrm>
            <a:off x="0" y="197167"/>
            <a:ext cx="9144000" cy="6463665"/>
          </a:xfrm>
          <a:prstGeom prst="rect">
            <a:avLst/>
          </a:prstGeom>
        </p:spPr>
      </p:pic>
      <p:sp>
        <p:nvSpPr>
          <p:cNvPr id="3" name="Подзаголовок 2"/>
          <p:cNvSpPr>
            <a:spLocks noGrp="1"/>
          </p:cNvSpPr>
          <p:nvPr>
            <p:ph type="subTitle" idx="1"/>
          </p:nvPr>
        </p:nvSpPr>
        <p:spPr>
          <a:xfrm>
            <a:off x="642910" y="1785926"/>
            <a:ext cx="7858180" cy="3852874"/>
          </a:xfrm>
        </p:spPr>
        <p:txBody>
          <a:bodyPr>
            <a:normAutofit/>
          </a:bodyPr>
          <a:lstStyle/>
          <a:p>
            <a:r>
              <a:rPr lang="ru-RU" sz="5400" b="1" i="1" dirty="0" smtClean="0">
                <a:solidFill>
                  <a:srgbClr val="FF0000"/>
                </a:solidFill>
                <a:latin typeface="Arial Unicode MS" pitchFamily="34" charset="-128"/>
                <a:ea typeface="Arial Unicode MS" pitchFamily="34" charset="-128"/>
                <a:cs typeface="Arial Unicode MS" pitchFamily="34" charset="-128"/>
              </a:rPr>
              <a:t>Как мотивировать ребенка к </a:t>
            </a:r>
            <a:r>
              <a:rPr lang="ru-RU" sz="5400" b="1" i="1" dirty="0" smtClean="0">
                <a:solidFill>
                  <a:srgbClr val="FF0000"/>
                </a:solidFill>
                <a:latin typeface="Arial Unicode MS" pitchFamily="34" charset="-128"/>
                <a:ea typeface="Arial Unicode MS" pitchFamily="34" charset="-128"/>
                <a:cs typeface="Arial Unicode MS" pitchFamily="34" charset="-128"/>
              </a:rPr>
              <a:t>учебе</a:t>
            </a:r>
            <a:endParaRPr lang="ru-RU" sz="5400" i="1" dirty="0">
              <a:solidFill>
                <a:srgbClr val="FF0000"/>
              </a:solidFill>
              <a:latin typeface="Arial Unicode MS" pitchFamily="34" charset="-128"/>
              <a:ea typeface="Arial Unicode MS" pitchFamily="34" charset="-128"/>
              <a:cs typeface="Arial Unicode MS" pitchFamily="34" charset="-128"/>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descr="1603414132_23-p-fon-dlya-slaidov-v-shkolnoi-prezentatsii-33.jpg"/>
          <p:cNvPicPr>
            <a:picLocks noChangeAspect="1"/>
          </p:cNvPicPr>
          <p:nvPr/>
        </p:nvPicPr>
        <p:blipFill>
          <a:blip r:embed="rId2"/>
          <a:stretch>
            <a:fillRect/>
          </a:stretch>
        </p:blipFill>
        <p:spPr>
          <a:xfrm>
            <a:off x="0" y="197167"/>
            <a:ext cx="9144000" cy="6463665"/>
          </a:xfrm>
          <a:prstGeom prst="rect">
            <a:avLst/>
          </a:prstGeom>
        </p:spPr>
      </p:pic>
      <p:sp>
        <p:nvSpPr>
          <p:cNvPr id="3" name="Подзаголовок 2"/>
          <p:cNvSpPr>
            <a:spLocks noGrp="1"/>
          </p:cNvSpPr>
          <p:nvPr>
            <p:ph type="subTitle" idx="1"/>
          </p:nvPr>
        </p:nvSpPr>
        <p:spPr>
          <a:xfrm>
            <a:off x="1000100" y="1142984"/>
            <a:ext cx="7000924" cy="4495816"/>
          </a:xfrm>
        </p:spPr>
        <p:txBody>
          <a:bodyPr>
            <a:normAutofit/>
          </a:bodyPr>
          <a:lstStyle/>
          <a:p>
            <a:r>
              <a:rPr lang="ru-RU" sz="2600" i="1" dirty="0" smtClean="0">
                <a:solidFill>
                  <a:schemeClr val="tx2">
                    <a:lumMod val="75000"/>
                  </a:schemeClr>
                </a:solidFill>
                <a:latin typeface="Arial Unicode MS" pitchFamily="34" charset="-128"/>
                <a:ea typeface="Arial Unicode MS" pitchFamily="34" charset="-128"/>
                <a:cs typeface="Arial Unicode MS" pitchFamily="34" charset="-128"/>
              </a:rPr>
              <a:t>Для </a:t>
            </a:r>
            <a:r>
              <a:rPr lang="ru-RU" sz="2600" i="1" dirty="0" err="1" smtClean="0">
                <a:solidFill>
                  <a:schemeClr val="tx2">
                    <a:lumMod val="75000"/>
                  </a:schemeClr>
                </a:solidFill>
                <a:latin typeface="Arial Unicode MS" pitchFamily="34" charset="-128"/>
                <a:ea typeface="Arial Unicode MS" pitchFamily="34" charset="-128"/>
                <a:cs typeface="Arial Unicode MS" pitchFamily="34" charset="-128"/>
              </a:rPr>
              <a:t>младшеклассников</a:t>
            </a:r>
            <a:r>
              <a:rPr lang="ru-RU" sz="2600" i="1" dirty="0" smtClean="0">
                <a:solidFill>
                  <a:schemeClr val="tx2">
                    <a:lumMod val="75000"/>
                  </a:schemeClr>
                </a:solidFill>
                <a:latin typeface="Arial Unicode MS" pitchFamily="34" charset="-128"/>
                <a:ea typeface="Arial Unicode MS" pitchFamily="34" charset="-128"/>
                <a:cs typeface="Arial Unicode MS" pitchFamily="34" charset="-128"/>
              </a:rPr>
              <a:t> ценным всегда является общение с родителями, поэтому поощрением могут быть семейные походы, путешествия, экскурсии, прогулки с интересными событиями (в цирк, театр, боулинг, спортивные соревнования). Выбор поощрений зависит от интересов ребенка. Совместите приятное с полезным, вся семья получит удовольствие!</a:t>
            </a:r>
          </a:p>
          <a:p>
            <a:endParaRPr lang="ru-RU"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descr="1603414132_23-p-fon-dlya-slaidov-v-shkolnoi-prezentatsii-33.jpg"/>
          <p:cNvPicPr>
            <a:picLocks noChangeAspect="1"/>
          </p:cNvPicPr>
          <p:nvPr/>
        </p:nvPicPr>
        <p:blipFill>
          <a:blip r:embed="rId2"/>
          <a:stretch>
            <a:fillRect/>
          </a:stretch>
        </p:blipFill>
        <p:spPr>
          <a:xfrm>
            <a:off x="0" y="197167"/>
            <a:ext cx="9144000" cy="6463665"/>
          </a:xfrm>
          <a:prstGeom prst="rect">
            <a:avLst/>
          </a:prstGeom>
        </p:spPr>
      </p:pic>
      <p:sp>
        <p:nvSpPr>
          <p:cNvPr id="3" name="Подзаголовок 2"/>
          <p:cNvSpPr>
            <a:spLocks noGrp="1"/>
          </p:cNvSpPr>
          <p:nvPr>
            <p:ph type="subTitle" idx="1"/>
          </p:nvPr>
        </p:nvSpPr>
        <p:spPr>
          <a:xfrm>
            <a:off x="1357290" y="1714488"/>
            <a:ext cx="5786478" cy="3924312"/>
          </a:xfrm>
        </p:spPr>
        <p:txBody>
          <a:bodyPr>
            <a:normAutofit/>
          </a:bodyPr>
          <a:lstStyle/>
          <a:p>
            <a:r>
              <a:rPr lang="ru-RU" sz="5400" i="1" dirty="0" smtClean="0">
                <a:solidFill>
                  <a:srgbClr val="FF0000"/>
                </a:solidFill>
                <a:latin typeface="Arial Unicode MS" pitchFamily="34" charset="-128"/>
                <a:ea typeface="Arial Unicode MS" pitchFamily="34" charset="-128"/>
                <a:cs typeface="Arial Unicode MS" pitchFamily="34" charset="-128"/>
              </a:rPr>
              <a:t>Удачи в дальнейшей учебе!</a:t>
            </a:r>
          </a:p>
          <a:p>
            <a:endParaRPr lang="ru-RU"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descr="1603414132_23-p-fon-dlya-slaidov-v-shkolnoi-prezentatsii-33.jpg"/>
          <p:cNvPicPr>
            <a:picLocks noChangeAspect="1"/>
          </p:cNvPicPr>
          <p:nvPr/>
        </p:nvPicPr>
        <p:blipFill>
          <a:blip r:embed="rId2"/>
          <a:stretch>
            <a:fillRect/>
          </a:stretch>
        </p:blipFill>
        <p:spPr>
          <a:xfrm>
            <a:off x="0" y="197167"/>
            <a:ext cx="9144000" cy="6463665"/>
          </a:xfrm>
          <a:prstGeom prst="rect">
            <a:avLst/>
          </a:prstGeom>
        </p:spPr>
      </p:pic>
      <p:sp>
        <p:nvSpPr>
          <p:cNvPr id="3" name="Подзаголовок 2"/>
          <p:cNvSpPr>
            <a:spLocks noGrp="1"/>
          </p:cNvSpPr>
          <p:nvPr>
            <p:ph type="subTitle" idx="1"/>
          </p:nvPr>
        </p:nvSpPr>
        <p:spPr>
          <a:xfrm>
            <a:off x="1000100" y="1285860"/>
            <a:ext cx="7000924" cy="3852874"/>
          </a:xfrm>
        </p:spPr>
        <p:txBody>
          <a:bodyPr>
            <a:normAutofit fontScale="77500" lnSpcReduction="20000"/>
          </a:bodyPr>
          <a:lstStyle/>
          <a:p>
            <a:r>
              <a:rPr lang="ru-RU" i="1" dirty="0" smtClean="0">
                <a:solidFill>
                  <a:schemeClr val="tx2">
                    <a:lumMod val="75000"/>
                  </a:schemeClr>
                </a:solidFill>
                <a:latin typeface="Arial Unicode MS" pitchFamily="34" charset="-128"/>
                <a:ea typeface="Arial Unicode MS" pitchFamily="34" charset="-128"/>
                <a:cs typeface="Arial Unicode MS" pitchFamily="34" charset="-128"/>
              </a:rPr>
              <a:t>Большинство родителей ошибочно полагают, что они не в силах </a:t>
            </a:r>
            <a:r>
              <a:rPr lang="ru-RU" i="1" dirty="0" err="1" smtClean="0">
                <a:solidFill>
                  <a:schemeClr val="tx2">
                    <a:lumMod val="75000"/>
                  </a:schemeClr>
                </a:solidFill>
                <a:latin typeface="Arial Unicode MS" pitchFamily="34" charset="-128"/>
                <a:ea typeface="Arial Unicode MS" pitchFamily="34" charset="-128"/>
                <a:cs typeface="Arial Unicode MS" pitchFamily="34" charset="-128"/>
              </a:rPr>
              <a:t>замотивировать</a:t>
            </a:r>
            <a:r>
              <a:rPr lang="ru-RU" i="1" dirty="0" smtClean="0">
                <a:solidFill>
                  <a:schemeClr val="tx2">
                    <a:lumMod val="75000"/>
                  </a:schemeClr>
                </a:solidFill>
                <a:latin typeface="Arial Unicode MS" pitchFamily="34" charset="-128"/>
                <a:ea typeface="Arial Unicode MS" pitchFamily="34" charset="-128"/>
                <a:cs typeface="Arial Unicode MS" pitchFamily="34" charset="-128"/>
              </a:rPr>
              <a:t> школьника на учебу и это могут сделать только педагоги. Однако, без активной помощи семьи не всегда развивается мотивация учебной деятельности даже в школе. Гораздо быстрее и результативнее мотивация младших школьников сформируется общими усилиями педагогов и родителей. Какие способы и методы необходимо использовать для развития учебной мотивации в домашних условиях? </a:t>
            </a:r>
            <a:endParaRPr lang="ru-RU" i="1" dirty="0">
              <a:solidFill>
                <a:schemeClr val="tx2">
                  <a:lumMod val="75000"/>
                </a:schemeClr>
              </a:solidFill>
              <a:latin typeface="Arial Unicode MS" pitchFamily="34" charset="-128"/>
              <a:ea typeface="Arial Unicode MS" pitchFamily="34" charset="-128"/>
              <a:cs typeface="Arial Unicode MS" pitchFamily="34" charset="-128"/>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descr="1603414132_23-p-fon-dlya-slaidov-v-shkolnoi-prezentatsii-33.jpg"/>
          <p:cNvPicPr>
            <a:picLocks noChangeAspect="1"/>
          </p:cNvPicPr>
          <p:nvPr/>
        </p:nvPicPr>
        <p:blipFill>
          <a:blip r:embed="rId2"/>
          <a:stretch>
            <a:fillRect/>
          </a:stretch>
        </p:blipFill>
        <p:spPr>
          <a:xfrm>
            <a:off x="0" y="197167"/>
            <a:ext cx="9144000" cy="6463665"/>
          </a:xfrm>
          <a:prstGeom prst="rect">
            <a:avLst/>
          </a:prstGeom>
        </p:spPr>
      </p:pic>
      <p:sp>
        <p:nvSpPr>
          <p:cNvPr id="3" name="Подзаголовок 2"/>
          <p:cNvSpPr>
            <a:spLocks noGrp="1"/>
          </p:cNvSpPr>
          <p:nvPr>
            <p:ph type="subTitle" idx="1"/>
          </p:nvPr>
        </p:nvSpPr>
        <p:spPr>
          <a:xfrm>
            <a:off x="1000100" y="1071546"/>
            <a:ext cx="6858048" cy="4000528"/>
          </a:xfrm>
        </p:spPr>
        <p:txBody>
          <a:bodyPr>
            <a:normAutofit fontScale="70000" lnSpcReduction="20000"/>
          </a:bodyPr>
          <a:lstStyle/>
          <a:p>
            <a:r>
              <a:rPr lang="ru-RU" b="1" i="1" dirty="0" smtClean="0">
                <a:solidFill>
                  <a:schemeClr val="tx2">
                    <a:lumMod val="75000"/>
                  </a:schemeClr>
                </a:solidFill>
                <a:latin typeface="Arial Unicode MS" pitchFamily="34" charset="-128"/>
                <a:ea typeface="Arial Unicode MS" pitchFamily="34" charset="-128"/>
                <a:cs typeface="Arial Unicode MS" pitchFamily="34" charset="-128"/>
              </a:rPr>
              <a:t>Будьте примером для ребенка.</a:t>
            </a:r>
            <a:r>
              <a:rPr lang="ru-RU" i="1" dirty="0" smtClean="0">
                <a:solidFill>
                  <a:schemeClr val="tx2">
                    <a:lumMod val="75000"/>
                  </a:schemeClr>
                </a:solidFill>
                <a:latin typeface="Arial Unicode MS" pitchFamily="34" charset="-128"/>
                <a:ea typeface="Arial Unicode MS" pitchFamily="34" charset="-128"/>
                <a:cs typeface="Arial Unicode MS" pitchFamily="34" charset="-128"/>
              </a:rPr>
              <a:t> Часто можно заметить, что у младшего школьника нежелание учиться проявляется в неприязненном отношении к какому-то учебному предмету. Например, одни школьники не любят читать, поэтому с трудом воспринимают уроки чтения, другие испытывают трудности в решении задач и т. д. Для преодоления подобных ситуаций полезен будет пример родителей. Хотите привить любовь к урокам литературы? Читайте чаще вслух, устраивайте семейные чтения, вечера загадок, стихотворные конкурсы с поощрительными призами. Любые интересные методы сыграют на развитие мотивации.</a:t>
            </a:r>
          </a:p>
          <a:p>
            <a:endParaRPr lang="ru-RU"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descr="1603414132_23-p-fon-dlya-slaidov-v-shkolnoi-prezentatsii-33.jpg"/>
          <p:cNvPicPr>
            <a:picLocks noChangeAspect="1"/>
          </p:cNvPicPr>
          <p:nvPr/>
        </p:nvPicPr>
        <p:blipFill>
          <a:blip r:embed="rId2"/>
          <a:stretch>
            <a:fillRect/>
          </a:stretch>
        </p:blipFill>
        <p:spPr>
          <a:xfrm>
            <a:off x="0" y="197167"/>
            <a:ext cx="9144000" cy="6463665"/>
          </a:xfrm>
          <a:prstGeom prst="rect">
            <a:avLst/>
          </a:prstGeom>
        </p:spPr>
      </p:pic>
      <p:sp>
        <p:nvSpPr>
          <p:cNvPr id="3" name="Подзаголовок 2"/>
          <p:cNvSpPr>
            <a:spLocks noGrp="1"/>
          </p:cNvSpPr>
          <p:nvPr>
            <p:ph type="subTitle" idx="1"/>
          </p:nvPr>
        </p:nvSpPr>
        <p:spPr>
          <a:xfrm>
            <a:off x="1214414" y="1071546"/>
            <a:ext cx="6858048" cy="4567254"/>
          </a:xfrm>
        </p:spPr>
        <p:txBody>
          <a:bodyPr>
            <a:normAutofit fontScale="47500" lnSpcReduction="20000"/>
          </a:bodyPr>
          <a:lstStyle/>
          <a:p>
            <a:r>
              <a:rPr lang="ru-RU" sz="4400" b="1" i="1" dirty="0" smtClean="0">
                <a:solidFill>
                  <a:schemeClr val="tx2">
                    <a:lumMod val="75000"/>
                  </a:schemeClr>
                </a:solidFill>
                <a:latin typeface="Arial Unicode MS" pitchFamily="34" charset="-128"/>
                <a:ea typeface="Arial Unicode MS" pitchFamily="34" charset="-128"/>
                <a:cs typeface="Arial Unicode MS" pitchFamily="34" charset="-128"/>
              </a:rPr>
              <a:t>Создавайте общие интересы.</a:t>
            </a:r>
            <a:r>
              <a:rPr lang="ru-RU" sz="4400" i="1" dirty="0" smtClean="0">
                <a:solidFill>
                  <a:schemeClr val="tx2">
                    <a:lumMod val="75000"/>
                  </a:schemeClr>
                </a:solidFill>
                <a:latin typeface="Arial Unicode MS" pitchFamily="34" charset="-128"/>
                <a:ea typeface="Arial Unicode MS" pitchFamily="34" charset="-128"/>
                <a:cs typeface="Arial Unicode MS" pitchFamily="34" charset="-128"/>
              </a:rPr>
              <a:t> Когда родители хорошо осведомлены об интересах своего чада, гораздо легче вместе познавать новое. Например, увлеченность младшего школьника животными поможет сформировать любовь к урокам природоведения, опираясь на артистичность первоклашки, можно приохотить его к чтению по ролям, любовь к рисованию сможет проявиться в интересе к зарисовкам природы, составлению геометрических узоров, хорошая логика поможет полюбить математику. Очень многое зависит от внимательных родителей, которые хорошо зная свое чадо, могут без труда повлиять на такой важный момент, как мотивация к учебе.</a:t>
            </a:r>
          </a:p>
          <a:p>
            <a:endParaRPr lang="ru-RU"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descr="1603414132_23-p-fon-dlya-slaidov-v-shkolnoi-prezentatsii-33.jpg"/>
          <p:cNvPicPr>
            <a:picLocks noChangeAspect="1"/>
          </p:cNvPicPr>
          <p:nvPr/>
        </p:nvPicPr>
        <p:blipFill>
          <a:blip r:embed="rId2"/>
          <a:stretch>
            <a:fillRect/>
          </a:stretch>
        </p:blipFill>
        <p:spPr>
          <a:xfrm>
            <a:off x="0" y="197167"/>
            <a:ext cx="9144000" cy="6463665"/>
          </a:xfrm>
          <a:prstGeom prst="rect">
            <a:avLst/>
          </a:prstGeom>
        </p:spPr>
      </p:pic>
      <p:sp>
        <p:nvSpPr>
          <p:cNvPr id="3" name="Подзаголовок 2"/>
          <p:cNvSpPr>
            <a:spLocks noGrp="1"/>
          </p:cNvSpPr>
          <p:nvPr>
            <p:ph type="subTitle" idx="1"/>
          </p:nvPr>
        </p:nvSpPr>
        <p:spPr>
          <a:xfrm>
            <a:off x="928662" y="1142984"/>
            <a:ext cx="6929486" cy="4495816"/>
          </a:xfrm>
        </p:spPr>
        <p:txBody>
          <a:bodyPr>
            <a:normAutofit fontScale="85000" lnSpcReduction="10000"/>
          </a:bodyPr>
          <a:lstStyle/>
          <a:p>
            <a:r>
              <a:rPr lang="ru-RU" b="1" i="1" dirty="0" smtClean="0">
                <a:solidFill>
                  <a:schemeClr val="tx2">
                    <a:lumMod val="75000"/>
                  </a:schemeClr>
                </a:solidFill>
                <a:latin typeface="Arial Unicode MS" pitchFamily="34" charset="-128"/>
                <a:ea typeface="Arial Unicode MS" pitchFamily="34" charset="-128"/>
                <a:cs typeface="Arial Unicode MS" pitchFamily="34" charset="-128"/>
              </a:rPr>
              <a:t>Организуйте полезное общение со сверстниками.</a:t>
            </a:r>
            <a:r>
              <a:rPr lang="ru-RU" i="1" dirty="0" smtClean="0">
                <a:solidFill>
                  <a:schemeClr val="tx2">
                    <a:lumMod val="75000"/>
                  </a:schemeClr>
                </a:solidFill>
                <a:latin typeface="Arial Unicode MS" pitchFamily="34" charset="-128"/>
                <a:ea typeface="Arial Unicode MS" pitchFamily="34" charset="-128"/>
                <a:cs typeface="Arial Unicode MS" pitchFamily="34" charset="-128"/>
              </a:rPr>
              <a:t> В семье всегда должны знать, кто является другом вашего дитя. Чтобы извлечь пользу от общения ребенка со сверстниками, можно подобрать ему хорошее окружение, например, в кружках, секциях, клубах по интересам. В такой среде, отвечающей потребностям школьника, он всегда будет стремиться не отставать от других ребят ни в учебе, ни в спорте и т. д.</a:t>
            </a:r>
          </a:p>
          <a:p>
            <a:endParaRPr lang="ru-RU"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descr="1603414132_23-p-fon-dlya-slaidov-v-shkolnoi-prezentatsii-33.jpg"/>
          <p:cNvPicPr>
            <a:picLocks noChangeAspect="1"/>
          </p:cNvPicPr>
          <p:nvPr/>
        </p:nvPicPr>
        <p:blipFill>
          <a:blip r:embed="rId2"/>
          <a:stretch>
            <a:fillRect/>
          </a:stretch>
        </p:blipFill>
        <p:spPr>
          <a:xfrm>
            <a:off x="0" y="197167"/>
            <a:ext cx="9144000" cy="6463665"/>
          </a:xfrm>
          <a:prstGeom prst="rect">
            <a:avLst/>
          </a:prstGeom>
        </p:spPr>
      </p:pic>
      <p:sp>
        <p:nvSpPr>
          <p:cNvPr id="3" name="Подзаголовок 2"/>
          <p:cNvSpPr>
            <a:spLocks noGrp="1"/>
          </p:cNvSpPr>
          <p:nvPr>
            <p:ph type="subTitle" idx="1"/>
          </p:nvPr>
        </p:nvSpPr>
        <p:spPr>
          <a:xfrm>
            <a:off x="928662" y="928670"/>
            <a:ext cx="7072362" cy="4710130"/>
          </a:xfrm>
        </p:spPr>
        <p:txBody>
          <a:bodyPr>
            <a:normAutofit fontScale="62500" lnSpcReduction="20000"/>
          </a:bodyPr>
          <a:lstStyle/>
          <a:p>
            <a:r>
              <a:rPr lang="ru-RU" sz="3400" b="1" i="1" dirty="0" smtClean="0">
                <a:solidFill>
                  <a:schemeClr val="tx2">
                    <a:lumMod val="75000"/>
                  </a:schemeClr>
                </a:solidFill>
                <a:latin typeface="Arial Unicode MS" pitchFamily="34" charset="-128"/>
                <a:ea typeface="Arial Unicode MS" pitchFamily="34" charset="-128"/>
                <a:cs typeface="Arial Unicode MS" pitchFamily="34" charset="-128"/>
              </a:rPr>
              <a:t>Правильно распределите жизнь школьника.</a:t>
            </a:r>
            <a:r>
              <a:rPr lang="ru-RU" sz="3400" i="1" dirty="0" smtClean="0">
                <a:solidFill>
                  <a:schemeClr val="tx2">
                    <a:lumMod val="75000"/>
                  </a:schemeClr>
                </a:solidFill>
                <a:latin typeface="Arial Unicode MS" pitchFamily="34" charset="-128"/>
                <a:ea typeface="Arial Unicode MS" pitchFamily="34" charset="-128"/>
                <a:cs typeface="Arial Unicode MS" pitchFamily="34" charset="-128"/>
              </a:rPr>
              <a:t> В своем стремлении оптимально загрузить ребенка полезными занятиями, чтобы он не сидел без дела, родители иногда выходят за пределы возможного. Надо понимать, что младшему школьнику важен правильный распорядок дня, когда физические и интеллектуальные нагрузки чередуются с отдыхом, хобби, игрой, прогулками. В младшем школьном возрасте, когда только идет становление произвольности действий, ребенок не в состоянии сам контролировать время и действия. В этот период важен контроль взрослых, которые подскажут школьнику, как распределить свое время, какие уроки делать в первую очередь, как совместить отдых и занятия.</a:t>
            </a:r>
          </a:p>
          <a:p>
            <a:endParaRPr lang="ru-RU"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descr="1603414132_23-p-fon-dlya-slaidov-v-shkolnoi-prezentatsii-33.jpg"/>
          <p:cNvPicPr>
            <a:picLocks noChangeAspect="1"/>
          </p:cNvPicPr>
          <p:nvPr/>
        </p:nvPicPr>
        <p:blipFill>
          <a:blip r:embed="rId2"/>
          <a:stretch>
            <a:fillRect/>
          </a:stretch>
        </p:blipFill>
        <p:spPr>
          <a:xfrm>
            <a:off x="0" y="197167"/>
            <a:ext cx="9144000" cy="6463665"/>
          </a:xfrm>
          <a:prstGeom prst="rect">
            <a:avLst/>
          </a:prstGeom>
        </p:spPr>
      </p:pic>
      <p:sp>
        <p:nvSpPr>
          <p:cNvPr id="3" name="Подзаголовок 2"/>
          <p:cNvSpPr>
            <a:spLocks noGrp="1"/>
          </p:cNvSpPr>
          <p:nvPr>
            <p:ph type="subTitle" idx="1"/>
          </p:nvPr>
        </p:nvSpPr>
        <p:spPr>
          <a:xfrm>
            <a:off x="1000100" y="1142984"/>
            <a:ext cx="7000924" cy="4495816"/>
          </a:xfrm>
        </p:spPr>
        <p:txBody>
          <a:bodyPr>
            <a:normAutofit fontScale="85000" lnSpcReduction="20000"/>
          </a:bodyPr>
          <a:lstStyle/>
          <a:p>
            <a:r>
              <a:rPr lang="ru-RU" b="1" i="1" dirty="0" smtClean="0">
                <a:solidFill>
                  <a:schemeClr val="tx2">
                    <a:lumMod val="75000"/>
                  </a:schemeClr>
                </a:solidFill>
                <a:latin typeface="Arial Unicode MS" pitchFamily="34" charset="-128"/>
                <a:ea typeface="Arial Unicode MS" pitchFamily="34" charset="-128"/>
                <a:cs typeface="Arial Unicode MS" pitchFamily="34" charset="-128"/>
              </a:rPr>
              <a:t>Никаких сравнений!</a:t>
            </a:r>
            <a:r>
              <a:rPr lang="ru-RU" i="1" dirty="0" smtClean="0">
                <a:solidFill>
                  <a:schemeClr val="tx2">
                    <a:lumMod val="75000"/>
                  </a:schemeClr>
                </a:solidFill>
                <a:latin typeface="Arial Unicode MS" pitchFamily="34" charset="-128"/>
                <a:ea typeface="Arial Unicode MS" pitchFamily="34" charset="-128"/>
                <a:cs typeface="Arial Unicode MS" pitchFamily="34" charset="-128"/>
              </a:rPr>
              <a:t> Ничто так не мешает школьнику в развитии учебной мотивации, как сравнение его с другими детьми. Любящие родители принимают ребенка со всеми его достоинствами и недостатками, понимая, что все недостатки ребенка - это пробелы их воспитания. Полезно научиться оценивать домашние задания школьника, работу в классе. Для этого желательно почаще контактировать с учителем, обсуждая успехи или неудачи ребенка в школе.</a:t>
            </a:r>
          </a:p>
          <a:p>
            <a:endParaRPr lang="ru-RU"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descr="1603414132_23-p-fon-dlya-slaidov-v-shkolnoi-prezentatsii-33.jpg"/>
          <p:cNvPicPr>
            <a:picLocks noChangeAspect="1"/>
          </p:cNvPicPr>
          <p:nvPr/>
        </p:nvPicPr>
        <p:blipFill>
          <a:blip r:embed="rId2"/>
          <a:stretch>
            <a:fillRect/>
          </a:stretch>
        </p:blipFill>
        <p:spPr>
          <a:xfrm>
            <a:off x="0" y="197167"/>
            <a:ext cx="9144000" cy="6463665"/>
          </a:xfrm>
          <a:prstGeom prst="rect">
            <a:avLst/>
          </a:prstGeom>
        </p:spPr>
      </p:pic>
      <p:sp>
        <p:nvSpPr>
          <p:cNvPr id="3" name="Подзаголовок 2"/>
          <p:cNvSpPr>
            <a:spLocks noGrp="1"/>
          </p:cNvSpPr>
          <p:nvPr>
            <p:ph type="subTitle" idx="1"/>
          </p:nvPr>
        </p:nvSpPr>
        <p:spPr>
          <a:xfrm>
            <a:off x="1142976" y="1285860"/>
            <a:ext cx="6643734" cy="4000528"/>
          </a:xfrm>
        </p:spPr>
        <p:txBody>
          <a:bodyPr>
            <a:normAutofit fontScale="85000" lnSpcReduction="20000"/>
          </a:bodyPr>
          <a:lstStyle/>
          <a:p>
            <a:r>
              <a:rPr lang="ru-RU" sz="2800" b="1" i="1" dirty="0" smtClean="0">
                <a:solidFill>
                  <a:schemeClr val="tx2">
                    <a:lumMod val="75000"/>
                  </a:schemeClr>
                </a:solidFill>
                <a:latin typeface="Arial Unicode MS" pitchFamily="34" charset="-128"/>
                <a:ea typeface="Arial Unicode MS" pitchFamily="34" charset="-128"/>
                <a:cs typeface="Arial Unicode MS" pitchFamily="34" charset="-128"/>
              </a:rPr>
              <a:t>Эврика</a:t>
            </a:r>
            <a:r>
              <a:rPr lang="ru-RU" sz="2800" i="1" dirty="0" smtClean="0">
                <a:solidFill>
                  <a:schemeClr val="tx2">
                    <a:lumMod val="75000"/>
                  </a:schemeClr>
                </a:solidFill>
                <a:latin typeface="Arial Unicode MS" pitchFamily="34" charset="-128"/>
                <a:ea typeface="Arial Unicode MS" pitchFamily="34" charset="-128"/>
                <a:cs typeface="Arial Unicode MS" pitchFamily="34" charset="-128"/>
              </a:rPr>
              <a:t> (греч. </a:t>
            </a:r>
            <a:r>
              <a:rPr lang="ru-RU" sz="2800" i="1" dirty="0" err="1" smtClean="0">
                <a:solidFill>
                  <a:schemeClr val="tx2">
                    <a:lumMod val="75000"/>
                  </a:schemeClr>
                </a:solidFill>
                <a:latin typeface="Arial Unicode MS" pitchFamily="34" charset="-128"/>
                <a:ea typeface="Arial Unicode MS" pitchFamily="34" charset="-128"/>
                <a:cs typeface="Arial Unicode MS" pitchFamily="34" charset="-128"/>
              </a:rPr>
              <a:t>heureka</a:t>
            </a:r>
            <a:r>
              <a:rPr lang="ru-RU" sz="2800" i="1" dirty="0" smtClean="0">
                <a:solidFill>
                  <a:schemeClr val="tx2">
                    <a:lumMod val="75000"/>
                  </a:schemeClr>
                </a:solidFill>
                <a:latin typeface="Arial Unicode MS" pitchFamily="34" charset="-128"/>
                <a:ea typeface="Arial Unicode MS" pitchFamily="34" charset="-128"/>
                <a:cs typeface="Arial Unicode MS" pitchFamily="34" charset="-128"/>
              </a:rPr>
              <a:t> - я нашел)! Сделайте своего ребенка первооткрывателем, создайте эмоциональный настрой при получении новых знаний. Хорошо, когда родитель вместе с ребенком узнает что-то новое, выражает радость, удовлетворение от оригинального решения какой-либо задачи, возникновении идеи, при этом необходимо подчеркнуть наличие знаний для нахождения решений. Для школьника - первооткрывателя учение всегда является удовольствием.</a:t>
            </a:r>
          </a:p>
          <a:p>
            <a:endParaRPr lang="ru-RU"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descr="1603414132_23-p-fon-dlya-slaidov-v-shkolnoi-prezentatsii-33.jpg"/>
          <p:cNvPicPr>
            <a:picLocks noChangeAspect="1"/>
          </p:cNvPicPr>
          <p:nvPr/>
        </p:nvPicPr>
        <p:blipFill>
          <a:blip r:embed="rId2"/>
          <a:stretch>
            <a:fillRect/>
          </a:stretch>
        </p:blipFill>
        <p:spPr>
          <a:xfrm>
            <a:off x="0" y="197167"/>
            <a:ext cx="9144000" cy="6463665"/>
          </a:xfrm>
          <a:prstGeom prst="rect">
            <a:avLst/>
          </a:prstGeom>
        </p:spPr>
      </p:pic>
      <p:sp>
        <p:nvSpPr>
          <p:cNvPr id="3" name="Подзаголовок 2"/>
          <p:cNvSpPr>
            <a:spLocks noGrp="1"/>
          </p:cNvSpPr>
          <p:nvPr>
            <p:ph type="subTitle" idx="1"/>
          </p:nvPr>
        </p:nvSpPr>
        <p:spPr>
          <a:xfrm>
            <a:off x="1357290" y="1000108"/>
            <a:ext cx="6429420" cy="4500594"/>
          </a:xfrm>
        </p:spPr>
        <p:txBody>
          <a:bodyPr>
            <a:normAutofit fontScale="55000" lnSpcReduction="20000"/>
          </a:bodyPr>
          <a:lstStyle/>
          <a:p>
            <a:r>
              <a:rPr lang="ru-RU" sz="4400" b="1" i="1" dirty="0" smtClean="0">
                <a:solidFill>
                  <a:schemeClr val="tx2">
                    <a:lumMod val="75000"/>
                  </a:schemeClr>
                </a:solidFill>
                <a:latin typeface="Arial Unicode MS" pitchFamily="34" charset="-128"/>
                <a:ea typeface="Arial Unicode MS" pitchFamily="34" charset="-128"/>
                <a:cs typeface="Arial Unicode MS" pitchFamily="34" charset="-128"/>
              </a:rPr>
              <a:t>Создайте систему поощрений за хорошую учебу. </a:t>
            </a:r>
            <a:r>
              <a:rPr lang="ru-RU" sz="4400" i="1" dirty="0" smtClean="0">
                <a:solidFill>
                  <a:schemeClr val="tx2">
                    <a:lumMod val="75000"/>
                  </a:schemeClr>
                </a:solidFill>
                <a:latin typeface="Arial Unicode MS" pitchFamily="34" charset="-128"/>
                <a:ea typeface="Arial Unicode MS" pitchFamily="34" charset="-128"/>
                <a:cs typeface="Arial Unicode MS" pitchFamily="34" charset="-128"/>
              </a:rPr>
              <a:t>Правильное поощрение используется как мотивация учения школьников. Полезно договориться с маленьким учеником, как его успехи в учении будут поощряться. Есть семьи, где нормой является материальное поощрение. Как показывает практика, это работает до поры до времени, становясь старше ребенок начинает добывать хорошие оценки любыми способами. Гораздо важнее, когда поощрение станет продолжением эмоционального подъема ребенка. </a:t>
            </a:r>
          </a:p>
          <a:p>
            <a:endParaRPr lang="ru-RU" dirty="0"/>
          </a:p>
        </p:txBody>
      </p:sp>
    </p:spTree>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TotalTime>
  <Words>144</Words>
  <Application>Microsoft Office PowerPoint</Application>
  <PresentationFormat>Экран (4:3)</PresentationFormat>
  <Paragraphs>11</Paragraphs>
  <Slides>11</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11</vt:i4>
      </vt:variant>
    </vt:vector>
  </HeadingPairs>
  <TitlesOfParts>
    <vt:vector size="12" baseType="lpstr">
      <vt:lpstr>Тема Office</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user</dc:creator>
  <cp:lastModifiedBy>User</cp:lastModifiedBy>
  <cp:revision>3</cp:revision>
  <dcterms:created xsi:type="dcterms:W3CDTF">2023-03-27T15:45:36Z</dcterms:created>
  <dcterms:modified xsi:type="dcterms:W3CDTF">2023-03-28T07:23:01Z</dcterms:modified>
</cp:coreProperties>
</file>