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1" r:id="rId4"/>
    <p:sldId id="258" r:id="rId5"/>
    <p:sldId id="260" r:id="rId6"/>
    <p:sldId id="272" r:id="rId7"/>
    <p:sldId id="261" r:id="rId8"/>
    <p:sldId id="266" r:id="rId9"/>
    <p:sldId id="262" r:id="rId10"/>
    <p:sldId id="267" r:id="rId11"/>
    <p:sldId id="268" r:id="rId12"/>
    <p:sldId id="269" r:id="rId13"/>
    <p:sldId id="263" r:id="rId14"/>
    <p:sldId id="270" r:id="rId15"/>
    <p:sldId id="27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1" d="100"/>
          <a:sy n="121" d="100"/>
        </p:scale>
        <p:origin x="15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517782-ED12-4F2D-A3BA-A2F574745715}" type="doc">
      <dgm:prSet loTypeId="urn:microsoft.com/office/officeart/2005/8/layout/radial3" loCatId="cycle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4E4E1B70-D193-421D-AB61-C11688510AFD}">
      <dgm:prSet phldrT="[Текст]"/>
      <dgm:spPr/>
      <dgm:t>
        <a:bodyPr/>
        <a:lstStyle/>
        <a:p>
          <a:r>
            <a:rPr lang="ru-RU" b="1" dirty="0" smtClean="0">
              <a:latin typeface="Arial Black" pitchFamily="34" charset="0"/>
            </a:rPr>
            <a:t>ДОШКОЛЬНИКИ</a:t>
          </a:r>
          <a:endParaRPr lang="ru-RU" b="1" dirty="0">
            <a:latin typeface="Arial Black" pitchFamily="34" charset="0"/>
          </a:endParaRPr>
        </a:p>
      </dgm:t>
    </dgm:pt>
    <dgm:pt modelId="{A463E5F9-23AC-43E8-A2C8-75F599B1B734}" type="parTrans" cxnId="{C8EF6DC1-93E4-4BFD-98FF-70B50C475D0F}">
      <dgm:prSet/>
      <dgm:spPr/>
      <dgm:t>
        <a:bodyPr/>
        <a:lstStyle/>
        <a:p>
          <a:endParaRPr lang="ru-RU"/>
        </a:p>
      </dgm:t>
    </dgm:pt>
    <dgm:pt modelId="{CAE6F6A3-E8A8-4B66-9074-C609AF900002}" type="sibTrans" cxnId="{C8EF6DC1-93E4-4BFD-98FF-70B50C475D0F}">
      <dgm:prSet/>
      <dgm:spPr/>
      <dgm:t>
        <a:bodyPr/>
        <a:lstStyle/>
        <a:p>
          <a:endParaRPr lang="ru-RU"/>
        </a:p>
      </dgm:t>
    </dgm:pt>
    <dgm:pt modelId="{D649C53D-2DCE-4EE3-B206-BABA6D22F522}">
      <dgm:prSet phldrT="[Текст]" custT="1"/>
      <dgm:spPr/>
      <dgm:t>
        <a:bodyPr/>
        <a:lstStyle/>
        <a:p>
          <a:r>
            <a:rPr lang="ru-RU" sz="2000" b="1" i="0" dirty="0" smtClean="0">
              <a:latin typeface="Arial" pitchFamily="34" charset="0"/>
              <a:cs typeface="Arial" pitchFamily="34" charset="0"/>
            </a:rPr>
            <a:t>Младший </a:t>
          </a:r>
        </a:p>
        <a:p>
          <a:r>
            <a:rPr lang="ru-RU" sz="2000" b="1" i="0" dirty="0" smtClean="0">
              <a:latin typeface="Arial" pitchFamily="34" charset="0"/>
              <a:cs typeface="Arial" pitchFamily="34" charset="0"/>
            </a:rPr>
            <a:t>(3-4 года)</a:t>
          </a:r>
          <a:endParaRPr lang="ru-RU" sz="2000" dirty="0">
            <a:latin typeface="Arial" pitchFamily="34" charset="0"/>
            <a:cs typeface="Arial" pitchFamily="34" charset="0"/>
          </a:endParaRPr>
        </a:p>
      </dgm:t>
    </dgm:pt>
    <dgm:pt modelId="{628E2800-1B96-4EA6-BBFA-18D2801A8BA5}" type="parTrans" cxnId="{96EF5B93-32D0-45D0-9210-F4434A89B7D9}">
      <dgm:prSet/>
      <dgm:spPr/>
      <dgm:t>
        <a:bodyPr/>
        <a:lstStyle/>
        <a:p>
          <a:endParaRPr lang="ru-RU"/>
        </a:p>
      </dgm:t>
    </dgm:pt>
    <dgm:pt modelId="{9815A8AC-6A65-4C6C-BA4B-E4647841FBB6}" type="sibTrans" cxnId="{96EF5B93-32D0-45D0-9210-F4434A89B7D9}">
      <dgm:prSet/>
      <dgm:spPr/>
      <dgm:t>
        <a:bodyPr/>
        <a:lstStyle/>
        <a:p>
          <a:endParaRPr lang="ru-RU"/>
        </a:p>
      </dgm:t>
    </dgm:pt>
    <dgm:pt modelId="{ED776F84-DD09-4576-A13F-B20FE5F7A3B4}">
      <dgm:prSet phldrT="[Текст]"/>
      <dgm:spPr/>
      <dgm:t>
        <a:bodyPr/>
        <a:lstStyle/>
        <a:p>
          <a:r>
            <a:rPr lang="ru-RU" b="1" dirty="0" smtClean="0">
              <a:latin typeface="Arial" pitchFamily="34" charset="0"/>
              <a:cs typeface="Arial" pitchFamily="34" charset="0"/>
            </a:rPr>
            <a:t>С</a:t>
          </a:r>
          <a:r>
            <a:rPr lang="ru-RU" b="1" i="0" dirty="0" smtClean="0">
              <a:latin typeface="Arial" pitchFamily="34" charset="0"/>
              <a:cs typeface="Arial" pitchFamily="34" charset="0"/>
            </a:rPr>
            <a:t>редний </a:t>
          </a:r>
        </a:p>
        <a:p>
          <a:r>
            <a:rPr lang="ru-RU" b="1" i="0" dirty="0" smtClean="0">
              <a:latin typeface="Arial" pitchFamily="34" charset="0"/>
              <a:cs typeface="Arial" pitchFamily="34" charset="0"/>
            </a:rPr>
            <a:t>(4-5 лет)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50494F23-B36D-40F2-BD4E-0644563C350B}" type="parTrans" cxnId="{8A086FF1-EB59-4EF9-954B-7D771A8E5C28}">
      <dgm:prSet/>
      <dgm:spPr/>
      <dgm:t>
        <a:bodyPr/>
        <a:lstStyle/>
        <a:p>
          <a:endParaRPr lang="ru-RU"/>
        </a:p>
      </dgm:t>
    </dgm:pt>
    <dgm:pt modelId="{582F9840-88D8-464B-ABE4-9FBE953453AA}" type="sibTrans" cxnId="{8A086FF1-EB59-4EF9-954B-7D771A8E5C28}">
      <dgm:prSet/>
      <dgm:spPr/>
      <dgm:t>
        <a:bodyPr/>
        <a:lstStyle/>
        <a:p>
          <a:endParaRPr lang="ru-RU"/>
        </a:p>
      </dgm:t>
    </dgm:pt>
    <dgm:pt modelId="{A4901D64-0845-4D20-9632-D0D427FC068D}">
      <dgm:prSet phldrT="[Текст]" custT="1"/>
      <dgm:spPr/>
      <dgm:t>
        <a:bodyPr/>
        <a:lstStyle/>
        <a:p>
          <a:r>
            <a:rPr lang="ru-RU" sz="2000" b="1" dirty="0" smtClean="0">
              <a:latin typeface="Arial" pitchFamily="34" charset="0"/>
              <a:cs typeface="Arial" pitchFamily="34" charset="0"/>
            </a:rPr>
            <a:t>Ранний возраст (от 1 до 3 лет)</a:t>
          </a:r>
          <a:endParaRPr lang="ru-RU" sz="2000" dirty="0">
            <a:latin typeface="Arial" pitchFamily="34" charset="0"/>
            <a:cs typeface="Arial" pitchFamily="34" charset="0"/>
          </a:endParaRPr>
        </a:p>
      </dgm:t>
    </dgm:pt>
    <dgm:pt modelId="{C2F4212D-7FEC-4DFE-BDEA-FDBED28833B0}" type="parTrans" cxnId="{B2B8E1C8-8FD8-44B6-BA39-58BE5DA3DCA2}">
      <dgm:prSet/>
      <dgm:spPr/>
      <dgm:t>
        <a:bodyPr/>
        <a:lstStyle/>
        <a:p>
          <a:endParaRPr lang="ru-RU"/>
        </a:p>
      </dgm:t>
    </dgm:pt>
    <dgm:pt modelId="{AD67C284-C3C0-45B0-9CA8-7BC7AEC1F64E}" type="sibTrans" cxnId="{B2B8E1C8-8FD8-44B6-BA39-58BE5DA3DCA2}">
      <dgm:prSet/>
      <dgm:spPr/>
      <dgm:t>
        <a:bodyPr/>
        <a:lstStyle/>
        <a:p>
          <a:endParaRPr lang="ru-RU"/>
        </a:p>
      </dgm:t>
    </dgm:pt>
    <dgm:pt modelId="{C7216621-5793-442C-9AB7-015DA2275F6D}">
      <dgm:prSet phldrT="[Текст]"/>
      <dgm:spPr/>
      <dgm:t>
        <a:bodyPr/>
        <a:lstStyle/>
        <a:p>
          <a:r>
            <a:rPr lang="ru-RU" b="1" i="0" dirty="0" smtClean="0">
              <a:latin typeface="Arial" pitchFamily="34" charset="0"/>
              <a:cs typeface="Arial" pitchFamily="34" charset="0"/>
            </a:rPr>
            <a:t>Старший </a:t>
          </a:r>
        </a:p>
        <a:p>
          <a:r>
            <a:rPr lang="ru-RU" b="1" i="0" dirty="0" smtClean="0">
              <a:latin typeface="Arial" pitchFamily="34" charset="0"/>
              <a:cs typeface="Arial" pitchFamily="34" charset="0"/>
            </a:rPr>
            <a:t>(5-7 лет)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AF4B02D5-B918-47C5-B80D-BE9C8C671A0E}" type="sibTrans" cxnId="{4E5C9AE4-C749-457E-9FC7-6D39634D260F}">
      <dgm:prSet/>
      <dgm:spPr/>
      <dgm:t>
        <a:bodyPr/>
        <a:lstStyle/>
        <a:p>
          <a:endParaRPr lang="ru-RU"/>
        </a:p>
      </dgm:t>
    </dgm:pt>
    <dgm:pt modelId="{E50C2FEE-7CA2-407B-949B-4C2F5CB18F61}" type="parTrans" cxnId="{4E5C9AE4-C749-457E-9FC7-6D39634D260F}">
      <dgm:prSet/>
      <dgm:spPr/>
      <dgm:t>
        <a:bodyPr/>
        <a:lstStyle/>
        <a:p>
          <a:endParaRPr lang="ru-RU"/>
        </a:p>
      </dgm:t>
    </dgm:pt>
    <dgm:pt modelId="{80B6A748-82EB-4D0A-AD6E-267E56B65A1E}" type="pres">
      <dgm:prSet presAssocID="{66517782-ED12-4F2D-A3BA-A2F57474571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1F4E24-51B9-4A00-BD1A-40EBB26711CD}" type="pres">
      <dgm:prSet presAssocID="{66517782-ED12-4F2D-A3BA-A2F574745715}" presName="radial" presStyleCnt="0">
        <dgm:presLayoutVars>
          <dgm:animLvl val="ctr"/>
        </dgm:presLayoutVars>
      </dgm:prSet>
      <dgm:spPr/>
    </dgm:pt>
    <dgm:pt modelId="{2F946232-0666-4F49-9404-20F30BCE37A3}" type="pres">
      <dgm:prSet presAssocID="{4E4E1B70-D193-421D-AB61-C11688510AFD}" presName="centerShape" presStyleLbl="vennNode1" presStyleIdx="0" presStyleCnt="5" custScaleX="97098" custScaleY="88371" custLinFactNeighborX="-5056" custLinFactNeighborY="-685"/>
      <dgm:spPr/>
      <dgm:t>
        <a:bodyPr/>
        <a:lstStyle/>
        <a:p>
          <a:endParaRPr lang="ru-RU"/>
        </a:p>
      </dgm:t>
    </dgm:pt>
    <dgm:pt modelId="{05E08E4C-1290-4AA7-8A43-FD4438770534}" type="pres">
      <dgm:prSet presAssocID="{D649C53D-2DCE-4EE3-B206-BABA6D22F522}" presName="node" presStyleLbl="vennNode1" presStyleIdx="1" presStyleCnt="5" custScaleX="135757" custScaleY="108749" custRadScaleRad="99382" custRadScaleInc="-36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F39AD7-8C6B-43C9-8172-2E65ED7F9379}" type="pres">
      <dgm:prSet presAssocID="{ED776F84-DD09-4576-A13F-B20FE5F7A3B4}" presName="node" presStyleLbl="vennNode1" presStyleIdx="2" presStyleCnt="5" custScaleX="120380" custScaleY="123135" custRadScaleRad="91218" custRadScaleInc="-14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1E7E08-19E4-4C2C-9054-157A545EB5AB}" type="pres">
      <dgm:prSet presAssocID="{C7216621-5793-442C-9AB7-015DA2275F6D}" presName="node" presStyleLbl="vennNode1" presStyleIdx="3" presStyleCnt="5" custScaleX="144444" custScaleY="103387" custRadScaleRad="88119" custRadScaleInc="64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E10857-352A-489E-9807-41E27D8B06B8}" type="pres">
      <dgm:prSet presAssocID="{A4901D64-0845-4D20-9632-D0D427FC068D}" presName="node" presStyleLbl="vennNode1" presStyleIdx="4" presStyleCnt="5" custScaleX="141561" custScaleY="116470" custRadScaleRad="124252" custRadScaleInc="46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A3ECDE-69F3-4E80-8A2C-1FE860025644}" type="presOf" srcId="{66517782-ED12-4F2D-A3BA-A2F574745715}" destId="{80B6A748-82EB-4D0A-AD6E-267E56B65A1E}" srcOrd="0" destOrd="0" presId="urn:microsoft.com/office/officeart/2005/8/layout/radial3"/>
    <dgm:cxn modelId="{4E5C9AE4-C749-457E-9FC7-6D39634D260F}" srcId="{4E4E1B70-D193-421D-AB61-C11688510AFD}" destId="{C7216621-5793-442C-9AB7-015DA2275F6D}" srcOrd="2" destOrd="0" parTransId="{E50C2FEE-7CA2-407B-949B-4C2F5CB18F61}" sibTransId="{AF4B02D5-B918-47C5-B80D-BE9C8C671A0E}"/>
    <dgm:cxn modelId="{B2B8E1C8-8FD8-44B6-BA39-58BE5DA3DCA2}" srcId="{4E4E1B70-D193-421D-AB61-C11688510AFD}" destId="{A4901D64-0845-4D20-9632-D0D427FC068D}" srcOrd="3" destOrd="0" parTransId="{C2F4212D-7FEC-4DFE-BDEA-FDBED28833B0}" sibTransId="{AD67C284-C3C0-45B0-9CA8-7BC7AEC1F64E}"/>
    <dgm:cxn modelId="{FE6CA735-FC0C-457B-9ED5-F4F64AC9E82E}" type="presOf" srcId="{4E4E1B70-D193-421D-AB61-C11688510AFD}" destId="{2F946232-0666-4F49-9404-20F30BCE37A3}" srcOrd="0" destOrd="0" presId="urn:microsoft.com/office/officeart/2005/8/layout/radial3"/>
    <dgm:cxn modelId="{64C18534-CBB8-40EC-8681-DA2031550CCD}" type="presOf" srcId="{ED776F84-DD09-4576-A13F-B20FE5F7A3B4}" destId="{4FF39AD7-8C6B-43C9-8172-2E65ED7F9379}" srcOrd="0" destOrd="0" presId="urn:microsoft.com/office/officeart/2005/8/layout/radial3"/>
    <dgm:cxn modelId="{259115F7-2796-4899-ACBB-78217BFAD3A5}" type="presOf" srcId="{D649C53D-2DCE-4EE3-B206-BABA6D22F522}" destId="{05E08E4C-1290-4AA7-8A43-FD4438770534}" srcOrd="0" destOrd="0" presId="urn:microsoft.com/office/officeart/2005/8/layout/radial3"/>
    <dgm:cxn modelId="{C8EF6DC1-93E4-4BFD-98FF-70B50C475D0F}" srcId="{66517782-ED12-4F2D-A3BA-A2F574745715}" destId="{4E4E1B70-D193-421D-AB61-C11688510AFD}" srcOrd="0" destOrd="0" parTransId="{A463E5F9-23AC-43E8-A2C8-75F599B1B734}" sibTransId="{CAE6F6A3-E8A8-4B66-9074-C609AF900002}"/>
    <dgm:cxn modelId="{8A086FF1-EB59-4EF9-954B-7D771A8E5C28}" srcId="{4E4E1B70-D193-421D-AB61-C11688510AFD}" destId="{ED776F84-DD09-4576-A13F-B20FE5F7A3B4}" srcOrd="1" destOrd="0" parTransId="{50494F23-B36D-40F2-BD4E-0644563C350B}" sibTransId="{582F9840-88D8-464B-ABE4-9FBE953453AA}"/>
    <dgm:cxn modelId="{96EF5B93-32D0-45D0-9210-F4434A89B7D9}" srcId="{4E4E1B70-D193-421D-AB61-C11688510AFD}" destId="{D649C53D-2DCE-4EE3-B206-BABA6D22F522}" srcOrd="0" destOrd="0" parTransId="{628E2800-1B96-4EA6-BBFA-18D2801A8BA5}" sibTransId="{9815A8AC-6A65-4C6C-BA4B-E4647841FBB6}"/>
    <dgm:cxn modelId="{6A156587-C114-475F-815A-45E35E562CB5}" type="presOf" srcId="{C7216621-5793-442C-9AB7-015DA2275F6D}" destId="{201E7E08-19E4-4C2C-9054-157A545EB5AB}" srcOrd="0" destOrd="0" presId="urn:microsoft.com/office/officeart/2005/8/layout/radial3"/>
    <dgm:cxn modelId="{1EAD7040-D890-446C-9E15-F1CC56122C54}" type="presOf" srcId="{A4901D64-0845-4D20-9632-D0D427FC068D}" destId="{30E10857-352A-489E-9807-41E27D8B06B8}" srcOrd="0" destOrd="0" presId="urn:microsoft.com/office/officeart/2005/8/layout/radial3"/>
    <dgm:cxn modelId="{FFE82E38-0B67-47DD-9CD8-771B9D2EF013}" type="presParOf" srcId="{80B6A748-82EB-4D0A-AD6E-267E56B65A1E}" destId="{041F4E24-51B9-4A00-BD1A-40EBB26711CD}" srcOrd="0" destOrd="0" presId="urn:microsoft.com/office/officeart/2005/8/layout/radial3"/>
    <dgm:cxn modelId="{58309FE4-0299-44B0-9B13-B6940BB41645}" type="presParOf" srcId="{041F4E24-51B9-4A00-BD1A-40EBB26711CD}" destId="{2F946232-0666-4F49-9404-20F30BCE37A3}" srcOrd="0" destOrd="0" presId="urn:microsoft.com/office/officeart/2005/8/layout/radial3"/>
    <dgm:cxn modelId="{D2C88CEC-F574-44A9-8484-3E98C0176D8E}" type="presParOf" srcId="{041F4E24-51B9-4A00-BD1A-40EBB26711CD}" destId="{05E08E4C-1290-4AA7-8A43-FD4438770534}" srcOrd="1" destOrd="0" presId="urn:microsoft.com/office/officeart/2005/8/layout/radial3"/>
    <dgm:cxn modelId="{21D160B0-E56A-4256-9449-4665F447ECF3}" type="presParOf" srcId="{041F4E24-51B9-4A00-BD1A-40EBB26711CD}" destId="{4FF39AD7-8C6B-43C9-8172-2E65ED7F9379}" srcOrd="2" destOrd="0" presId="urn:microsoft.com/office/officeart/2005/8/layout/radial3"/>
    <dgm:cxn modelId="{053E0A00-C778-473F-8366-8F0BAFE1F37D}" type="presParOf" srcId="{041F4E24-51B9-4A00-BD1A-40EBB26711CD}" destId="{201E7E08-19E4-4C2C-9054-157A545EB5AB}" srcOrd="3" destOrd="0" presId="urn:microsoft.com/office/officeart/2005/8/layout/radial3"/>
    <dgm:cxn modelId="{B696E064-19EF-4FC1-9ED1-D6702627C2F8}" type="presParOf" srcId="{041F4E24-51B9-4A00-BD1A-40EBB26711CD}" destId="{30E10857-352A-489E-9807-41E27D8B06B8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EE2751-5EC6-4B95-A426-D422121CF88D}" type="doc">
      <dgm:prSet loTypeId="urn:microsoft.com/office/officeart/2005/8/layout/equation2" loCatId="relationship" qsTypeId="urn:microsoft.com/office/officeart/2005/8/quickstyle/3d1" qsCatId="3D" csTypeId="urn:microsoft.com/office/officeart/2005/8/colors/accent3_5" csCatId="accent3" phldr="1"/>
      <dgm:spPr/>
    </dgm:pt>
    <dgm:pt modelId="{B5EE9503-459C-4068-8BA9-5B8AFEB7B03B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Младший школьный возраст</a:t>
          </a:r>
        </a:p>
        <a:p>
          <a:r>
            <a: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6(7)-10(11) лет</a:t>
          </a:r>
          <a:endParaRPr lang="ru-RU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7CBE18C9-867E-4826-924E-387339D68831}" type="parTrans" cxnId="{341DDC67-6577-4E9B-8CEB-B0FD36DA9140}">
      <dgm:prSet/>
      <dgm:spPr/>
      <dgm:t>
        <a:bodyPr/>
        <a:lstStyle/>
        <a:p>
          <a:endParaRPr lang="ru-RU"/>
        </a:p>
      </dgm:t>
    </dgm:pt>
    <dgm:pt modelId="{F2AFC036-A454-4CCD-A1DD-3054D47A914F}" type="sibTrans" cxnId="{341DDC67-6577-4E9B-8CEB-B0FD36DA9140}">
      <dgm:prSet/>
      <dgm:spPr/>
      <dgm:t>
        <a:bodyPr/>
        <a:lstStyle/>
        <a:p>
          <a:endParaRPr lang="ru-RU"/>
        </a:p>
      </dgm:t>
    </dgm:pt>
    <dgm:pt modelId="{5C78FDBA-8EC3-41F3-9414-A0634B5027B5}" type="pres">
      <dgm:prSet presAssocID="{56EE2751-5EC6-4B95-A426-D422121CF88D}" presName="Name0" presStyleCnt="0">
        <dgm:presLayoutVars>
          <dgm:dir/>
          <dgm:resizeHandles val="exact"/>
        </dgm:presLayoutVars>
      </dgm:prSet>
      <dgm:spPr/>
    </dgm:pt>
    <dgm:pt modelId="{944A5650-EE35-4822-BE29-4E4A716D84A4}" type="pres">
      <dgm:prSet presAssocID="{56EE2751-5EC6-4B95-A426-D422121CF88D}" presName="vNodes" presStyleCnt="0"/>
      <dgm:spPr/>
    </dgm:pt>
    <dgm:pt modelId="{9EC65540-F6B8-44FA-8BBD-D7A21EF2BF8A}" type="pres">
      <dgm:prSet presAssocID="{56EE2751-5EC6-4B95-A426-D422121CF88D}" presName="las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E6650BA-0869-49C8-A977-0EC52639DD62}" type="presOf" srcId="{56EE2751-5EC6-4B95-A426-D422121CF88D}" destId="{5C78FDBA-8EC3-41F3-9414-A0634B5027B5}" srcOrd="0" destOrd="0" presId="urn:microsoft.com/office/officeart/2005/8/layout/equation2"/>
    <dgm:cxn modelId="{341DDC67-6577-4E9B-8CEB-B0FD36DA9140}" srcId="{56EE2751-5EC6-4B95-A426-D422121CF88D}" destId="{B5EE9503-459C-4068-8BA9-5B8AFEB7B03B}" srcOrd="0" destOrd="0" parTransId="{7CBE18C9-867E-4826-924E-387339D68831}" sibTransId="{F2AFC036-A454-4CCD-A1DD-3054D47A914F}"/>
    <dgm:cxn modelId="{C093B5DB-6D1B-4A66-A8C0-333368747F2A}" type="presOf" srcId="{B5EE9503-459C-4068-8BA9-5B8AFEB7B03B}" destId="{9EC65540-F6B8-44FA-8BBD-D7A21EF2BF8A}" srcOrd="0" destOrd="0" presId="urn:microsoft.com/office/officeart/2005/8/layout/equation2"/>
    <dgm:cxn modelId="{67E70137-DA28-4187-93F2-9A865BEA29EB}" type="presParOf" srcId="{5C78FDBA-8EC3-41F3-9414-A0634B5027B5}" destId="{944A5650-EE35-4822-BE29-4E4A716D84A4}" srcOrd="0" destOrd="0" presId="urn:microsoft.com/office/officeart/2005/8/layout/equation2"/>
    <dgm:cxn modelId="{63371328-2F12-492A-AE48-C5D738850BA6}" type="presParOf" srcId="{5C78FDBA-8EC3-41F3-9414-A0634B5027B5}" destId="{9EC65540-F6B8-44FA-8BBD-D7A21EF2BF8A}" srcOrd="1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946232-0666-4F49-9404-20F30BCE37A3}">
      <dsp:nvSpPr>
        <dsp:cNvPr id="0" name=""/>
        <dsp:cNvSpPr/>
      </dsp:nvSpPr>
      <dsp:spPr>
        <a:xfrm>
          <a:off x="2207923" y="1420088"/>
          <a:ext cx="3015033" cy="2744047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latin typeface="Arial Black" pitchFamily="34" charset="0"/>
            </a:rPr>
            <a:t>ДОШКОЛЬНИКИ</a:t>
          </a:r>
          <a:endParaRPr lang="ru-RU" sz="1700" b="1" kern="1200" dirty="0">
            <a:latin typeface="Arial Black" pitchFamily="34" charset="0"/>
          </a:endParaRPr>
        </a:p>
      </dsp:txBody>
      <dsp:txXfrm>
        <a:off x="2649464" y="1821944"/>
        <a:ext cx="2131951" cy="1940335"/>
      </dsp:txXfrm>
    </dsp:sp>
    <dsp:sp modelId="{05E08E4C-1290-4AA7-8A43-FD4438770534}">
      <dsp:nvSpPr>
        <dsp:cNvPr id="0" name=""/>
        <dsp:cNvSpPr/>
      </dsp:nvSpPr>
      <dsp:spPr>
        <a:xfrm>
          <a:off x="2751655" y="-30794"/>
          <a:ext cx="2107725" cy="1688406"/>
        </a:xfrm>
        <a:prstGeom prst="ellipse">
          <a:avLst/>
        </a:prstGeom>
        <a:solidFill>
          <a:schemeClr val="accent4">
            <a:alpha val="50000"/>
            <a:hueOff val="2598923"/>
            <a:satOff val="-11992"/>
            <a:lumOff val="44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>
              <a:latin typeface="Arial" pitchFamily="34" charset="0"/>
              <a:cs typeface="Arial" pitchFamily="34" charset="0"/>
            </a:rPr>
            <a:t>Младший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>
              <a:latin typeface="Arial" pitchFamily="34" charset="0"/>
              <a:cs typeface="Arial" pitchFamily="34" charset="0"/>
            </a:rPr>
            <a:t>(3-4 года)</a:t>
          </a:r>
          <a:endParaRPr lang="ru-RU" sz="2000" kern="1200" dirty="0">
            <a:latin typeface="Arial" pitchFamily="34" charset="0"/>
            <a:cs typeface="Arial" pitchFamily="34" charset="0"/>
          </a:endParaRPr>
        </a:p>
      </dsp:txBody>
      <dsp:txXfrm>
        <a:off x="3060324" y="216467"/>
        <a:ext cx="1490387" cy="1193884"/>
      </dsp:txXfrm>
    </dsp:sp>
    <dsp:sp modelId="{4FF39AD7-8C6B-43C9-8172-2E65ED7F9379}">
      <dsp:nvSpPr>
        <dsp:cNvPr id="0" name=""/>
        <dsp:cNvSpPr/>
      </dsp:nvSpPr>
      <dsp:spPr>
        <a:xfrm>
          <a:off x="4829543" y="1822679"/>
          <a:ext cx="1868986" cy="1911759"/>
        </a:xfrm>
        <a:prstGeom prst="ellipse">
          <a:avLst/>
        </a:prstGeom>
        <a:solidFill>
          <a:schemeClr val="accent4">
            <a:alpha val="50000"/>
            <a:hueOff val="5197846"/>
            <a:satOff val="-23984"/>
            <a:lumOff val="88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latin typeface="Arial" pitchFamily="34" charset="0"/>
              <a:cs typeface="Arial" pitchFamily="34" charset="0"/>
            </a:rPr>
            <a:t>С</a:t>
          </a:r>
          <a:r>
            <a:rPr lang="ru-RU" sz="1700" b="1" i="0" kern="1200" dirty="0" smtClean="0">
              <a:latin typeface="Arial" pitchFamily="34" charset="0"/>
              <a:cs typeface="Arial" pitchFamily="34" charset="0"/>
            </a:rPr>
            <a:t>редний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0" kern="1200" dirty="0" smtClean="0">
              <a:latin typeface="Arial" pitchFamily="34" charset="0"/>
              <a:cs typeface="Arial" pitchFamily="34" charset="0"/>
            </a:rPr>
            <a:t>(4-5 лет)</a:t>
          </a:r>
          <a:endParaRPr lang="ru-RU" sz="1700" kern="1200" dirty="0">
            <a:latin typeface="Arial" pitchFamily="34" charset="0"/>
            <a:cs typeface="Arial" pitchFamily="34" charset="0"/>
          </a:endParaRPr>
        </a:p>
      </dsp:txBody>
      <dsp:txXfrm>
        <a:off x="5103250" y="2102650"/>
        <a:ext cx="1321572" cy="1351817"/>
      </dsp:txXfrm>
    </dsp:sp>
    <dsp:sp modelId="{201E7E08-19E4-4C2C-9054-157A545EB5AB}">
      <dsp:nvSpPr>
        <dsp:cNvPr id="0" name=""/>
        <dsp:cNvSpPr/>
      </dsp:nvSpPr>
      <dsp:spPr>
        <a:xfrm>
          <a:off x="2618506" y="3790020"/>
          <a:ext cx="2242597" cy="1605157"/>
        </a:xfrm>
        <a:prstGeom prst="ellipse">
          <a:avLst/>
        </a:prstGeom>
        <a:solidFill>
          <a:schemeClr val="accent4">
            <a:alpha val="50000"/>
            <a:hueOff val="7796769"/>
            <a:satOff val="-35976"/>
            <a:lumOff val="132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0" kern="1200" dirty="0" smtClean="0">
              <a:latin typeface="Arial" pitchFamily="34" charset="0"/>
              <a:cs typeface="Arial" pitchFamily="34" charset="0"/>
            </a:rPr>
            <a:t>Старший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0" kern="1200" dirty="0" smtClean="0">
              <a:latin typeface="Arial" pitchFamily="34" charset="0"/>
              <a:cs typeface="Arial" pitchFamily="34" charset="0"/>
            </a:rPr>
            <a:t>(5-7 лет)</a:t>
          </a:r>
          <a:endParaRPr lang="ru-RU" sz="1700" kern="1200" dirty="0">
            <a:latin typeface="Arial" pitchFamily="34" charset="0"/>
            <a:cs typeface="Arial" pitchFamily="34" charset="0"/>
          </a:endParaRPr>
        </a:p>
      </dsp:txBody>
      <dsp:txXfrm>
        <a:off x="2946927" y="4025090"/>
        <a:ext cx="1585755" cy="1135017"/>
      </dsp:txXfrm>
    </dsp:sp>
    <dsp:sp modelId="{30E10857-352A-489E-9807-41E27D8B06B8}">
      <dsp:nvSpPr>
        <dsp:cNvPr id="0" name=""/>
        <dsp:cNvSpPr/>
      </dsp:nvSpPr>
      <dsp:spPr>
        <a:xfrm>
          <a:off x="315121" y="1732353"/>
          <a:ext cx="2197836" cy="1808280"/>
        </a:xfrm>
        <a:prstGeom prst="ellipse">
          <a:avLst/>
        </a:prstGeom>
        <a:solidFill>
          <a:schemeClr val="accent4">
            <a:alpha val="50000"/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Arial" pitchFamily="34" charset="0"/>
              <a:cs typeface="Arial" pitchFamily="34" charset="0"/>
            </a:rPr>
            <a:t>Ранний возраст (от 1 до 3 лет)</a:t>
          </a:r>
          <a:endParaRPr lang="ru-RU" sz="2000" kern="1200" dirty="0">
            <a:latin typeface="Arial" pitchFamily="34" charset="0"/>
            <a:cs typeface="Arial" pitchFamily="34" charset="0"/>
          </a:endParaRPr>
        </a:p>
      </dsp:txBody>
      <dsp:txXfrm>
        <a:off x="636987" y="1997169"/>
        <a:ext cx="1554104" cy="12786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65540-F6B8-44FA-8BBD-D7A21EF2BF8A}">
      <dsp:nvSpPr>
        <dsp:cNvPr id="0" name=""/>
        <dsp:cNvSpPr/>
      </dsp:nvSpPr>
      <dsp:spPr>
        <a:xfrm>
          <a:off x="0" y="325582"/>
          <a:ext cx="2867890" cy="2867890"/>
        </a:xfrm>
        <a:prstGeom prst="ellips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Младший школьный возраст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6(7)-10(11) лет</a:t>
          </a:r>
          <a:endParaRPr lang="ru-RU" sz="27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419993" y="745575"/>
        <a:ext cx="2027904" cy="20279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A2C2-CB3A-420F-8F18-4DBEBB43F5B0}" type="datetimeFigureOut">
              <a:rPr lang="ru-RU" smtClean="0"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B3BC2-4BAC-4BB3-954E-DBECBE75E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475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A2C2-CB3A-420F-8F18-4DBEBB43F5B0}" type="datetimeFigureOut">
              <a:rPr lang="ru-RU" smtClean="0"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B3BC2-4BAC-4BB3-954E-DBECBE75E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688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A2C2-CB3A-420F-8F18-4DBEBB43F5B0}" type="datetimeFigureOut">
              <a:rPr lang="ru-RU" smtClean="0"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B3BC2-4BAC-4BB3-954E-DBECBE75E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210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A2C2-CB3A-420F-8F18-4DBEBB43F5B0}" type="datetimeFigureOut">
              <a:rPr lang="ru-RU" smtClean="0"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B3BC2-4BAC-4BB3-954E-DBECBE75E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385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A2C2-CB3A-420F-8F18-4DBEBB43F5B0}" type="datetimeFigureOut">
              <a:rPr lang="ru-RU" smtClean="0"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B3BC2-4BAC-4BB3-954E-DBECBE75E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829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A2C2-CB3A-420F-8F18-4DBEBB43F5B0}" type="datetimeFigureOut">
              <a:rPr lang="ru-RU" smtClean="0"/>
              <a:t>24.05.2022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B3BC2-4BAC-4BB3-954E-DBECBE75E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406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A2C2-CB3A-420F-8F18-4DBEBB43F5B0}" type="datetimeFigureOut">
              <a:rPr lang="ru-RU" smtClean="0"/>
              <a:t>24.05.2022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B3BC2-4BAC-4BB3-954E-DBECBE75E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21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A2C2-CB3A-420F-8F18-4DBEBB43F5B0}" type="datetimeFigureOut">
              <a:rPr lang="ru-RU" smtClean="0"/>
              <a:t>24.05.2022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B3BC2-4BAC-4BB3-954E-DBECBE75E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313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A2C2-CB3A-420F-8F18-4DBEBB43F5B0}" type="datetimeFigureOut">
              <a:rPr lang="ru-RU" smtClean="0"/>
              <a:t>24.05.2022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B3BC2-4BAC-4BB3-954E-DBECBE75E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702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A2C2-CB3A-420F-8F18-4DBEBB43F5B0}" type="datetimeFigureOut">
              <a:rPr lang="ru-RU" smtClean="0"/>
              <a:t>24.05.2022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B3BC2-4BAC-4BB3-954E-DBECBE75E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040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A2C2-CB3A-420F-8F18-4DBEBB43F5B0}" type="datetimeFigureOut">
              <a:rPr lang="ru-RU" smtClean="0"/>
              <a:t>24.05.2022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B3BC2-4BAC-4BB3-954E-DBECBE75E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092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2A2C2-CB3A-420F-8F18-4DBEBB43F5B0}" type="datetimeFigureOut">
              <a:rPr lang="ru-RU" smtClean="0"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B3BC2-4BAC-4BB3-954E-DBECBE75E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370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atic.wixstatic.com/media/e8dea4_4f2f96bd5a8f49e2af9aca2cb1a38813~mv2.jpg/v1/fill/w_1485,h_928,al_c,q_85,usm_0.66_1.00_0.01/fotoramka-deti-pozdravleniy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5" r="34"/>
          <a:stretch/>
        </p:blipFill>
        <p:spPr bwMode="auto">
          <a:xfrm>
            <a:off x="1028764" y="78377"/>
            <a:ext cx="10684271" cy="641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14057" y="2473234"/>
            <a:ext cx="5381897" cy="38056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Психология детей</a:t>
            </a:r>
          </a:p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дошкольного</a:t>
            </a:r>
          </a:p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и</a:t>
            </a:r>
          </a:p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 младшего школьного возраста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8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715858"/>
              </p:ext>
            </p:extLst>
          </p:nvPr>
        </p:nvGraphicFramePr>
        <p:xfrm>
          <a:off x="191590" y="226422"/>
          <a:ext cx="11826240" cy="64688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5535"/>
                <a:gridCol w="1391858"/>
                <a:gridCol w="4539457"/>
                <a:gridCol w="4439390"/>
              </a:tblGrid>
              <a:tr h="1687567">
                <a:tc>
                  <a:txBody>
                    <a:bodyPr/>
                    <a:lstStyle/>
                    <a:p>
                      <a:pPr marL="95250" marR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Мышление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" marR="4765" marT="4765" marB="4765"/>
                </a:tc>
                <a:tc>
                  <a:txBody>
                    <a:bodyPr/>
                    <a:lstStyle/>
                    <a:p>
                      <a:pPr marL="95250" marR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Особенности процесса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" marR="4765" marT="4765" marB="4765"/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Осваивают понятия, начинают оперировать ими в уме. Мышление включено в действие, в эмоциональную ситуацию. Планирующая функция слабо развита. Наглядно-действенное → наглядно-образное → словесно-логическое.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" marR="4765" marT="4765" marB="476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Переход от конкретно-образного характера мышления к абстрактному (словесно-логическому). Учатся выражать свои отношения между предметами, переходя к абстрактным символам, начинает активно действовать с этими отношениями. Легче выделить различия, труднее сходство. Легче абстрагируют свойства предметов, чем связи и отношения.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" marR="4765" marT="4765" marB="4765"/>
                </a:tc>
              </a:tr>
              <a:tr h="2117582">
                <a:tc>
                  <a:txBody>
                    <a:bodyPr/>
                    <a:lstStyle/>
                    <a:p>
                      <a:pPr marL="95250" marR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Воображение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" marR="4765" marT="4765" marB="4765"/>
                </a:tc>
                <a:tc>
                  <a:txBody>
                    <a:bodyPr/>
                    <a:lstStyle/>
                    <a:p>
                      <a:pPr marL="95250" marR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Особенности процесса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" marR="4765" marT="4765" marB="4765"/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Конец дошкольного возраста (5-7 лет) – </a:t>
                      </a:r>
                      <a:r>
                        <a:rPr lang="ru-RU" sz="1400" dirty="0" err="1">
                          <a:effectLst/>
                        </a:rPr>
                        <a:t>сензитивный</a:t>
                      </a:r>
                      <a:r>
                        <a:rPr lang="ru-RU" sz="1400" dirty="0">
                          <a:effectLst/>
                        </a:rPr>
                        <a:t> период для развития воображения. Непроизвольность. Бесконтрольность. Включение в действие. Смешанность воображаемого и действительного.</a:t>
                      </a:r>
                    </a:p>
                    <a:p>
                      <a:pPr marL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В первой половине дошкольного детства преобладает репродуктивное </a:t>
                      </a:r>
                      <a:r>
                        <a:rPr lang="ru-RU" sz="1400" dirty="0" smtClean="0">
                          <a:effectLst/>
                        </a:rPr>
                        <a:t>воображение → процесс  творчески преобразующий</a:t>
                      </a:r>
                      <a:r>
                        <a:rPr lang="ru-RU" sz="1400" baseline="0" dirty="0" smtClean="0">
                          <a:effectLst/>
                        </a:rPr>
                        <a:t> </a:t>
                      </a:r>
                      <a:r>
                        <a:rPr lang="ru-RU" sz="1400" dirty="0" smtClean="0">
                          <a:effectLst/>
                        </a:rPr>
                        <a:t>действительность</a:t>
                      </a:r>
                      <a:r>
                        <a:rPr lang="ru-RU" sz="1400" dirty="0">
                          <a:effectLst/>
                        </a:rPr>
                        <a:t>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" marR="4765" marT="4765" marB="476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Сначала образы расплывчаты, неясны, отображают несколько несущественных свойств, постепенно становятся более точными, определёнными, число отображаемых свойств возрастает, причём среди них преобладают существенные. Опора с предмета переходит на слово. Воображение становится более управляемым, связанным с </a:t>
                      </a:r>
                      <a:r>
                        <a:rPr lang="ru-RU" sz="1400" dirty="0" smtClean="0">
                          <a:effectLst/>
                        </a:rPr>
                        <a:t>учебной </a:t>
                      </a:r>
                      <a:r>
                        <a:rPr lang="ru-RU" sz="1400" dirty="0">
                          <a:effectLst/>
                        </a:rPr>
                        <a:t>деятельностью. Образы становятся ярче, </a:t>
                      </a:r>
                      <a:r>
                        <a:rPr lang="ru-RU" sz="1400" dirty="0" err="1">
                          <a:effectLst/>
                        </a:rPr>
                        <a:t>обобщённее</a:t>
                      </a:r>
                      <a:r>
                        <a:rPr lang="ru-RU" sz="1400" dirty="0">
                          <a:effectLst/>
                        </a:rPr>
                        <a:t>, появляется сюжет, условность.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" marR="4765" marT="4765" marB="4765"/>
                </a:tc>
              </a:tr>
              <a:tr h="2663719">
                <a:tc>
                  <a:txBody>
                    <a:bodyPr/>
                    <a:lstStyle/>
                    <a:p>
                      <a:pPr marL="95250" marR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Речь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" marR="4765" marT="4765" marB="4765"/>
                </a:tc>
                <a:tc>
                  <a:txBody>
                    <a:bodyPr/>
                    <a:lstStyle/>
                    <a:p>
                      <a:pPr marL="95250" marR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Особенности процесса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" marR="4765" marT="4765" marB="4765"/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400">
                          <a:effectLst/>
                        </a:rPr>
                        <a:t>Завершается процесс овладения речью. К концу дошкольного возраста язык становится средством мышления и общения. Особенности: Развивается звуковая сторона речи. Завершается фонематическое развитие. Интенсивно растёт словарный запас. Развивается грамматический строй речи. Дети усваивают тонкие закономерности морфологического и синтаксического порядка. Ребёнок творчески осваивает язык. Словотворчество. К концу дошкольного детства – переход к контекстной речи, развитие смысловой стороны речи.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" marR="4765" marT="4765" marB="476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Овладение письменной речью формирует умение преднамеренного изложения своей мысли, т.е. способствует произвольному и осознанному осуществлению устной речи. Усложняется структура общения, т.к. открывается возможность обращаться к отсутствующему собеседнику.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" marR="4765" marT="4765" marB="4765"/>
                </a:tc>
              </a:tr>
            </a:tbl>
          </a:graphicData>
        </a:graphic>
      </p:graphicFrame>
      <p:pic>
        <p:nvPicPr>
          <p:cNvPr id="9" name="Picture 6" descr="http://www.yenislayt.com/upload/d63d3fdc8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2683" y="4973292"/>
            <a:ext cx="1908357" cy="197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://www.ds92-orel.ru/files/images/news/large68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589" y="5226443"/>
            <a:ext cx="2203269" cy="1468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9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4633570"/>
              </p:ext>
            </p:extLst>
          </p:nvPr>
        </p:nvGraphicFramePr>
        <p:xfrm>
          <a:off x="152400" y="180109"/>
          <a:ext cx="11924800" cy="65777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9220"/>
                <a:gridCol w="2121590"/>
                <a:gridCol w="4746144"/>
                <a:gridCol w="3337846"/>
              </a:tblGrid>
              <a:tr h="3254414">
                <a:tc>
                  <a:txBody>
                    <a:bodyPr/>
                    <a:lstStyle/>
                    <a:p>
                      <a:pPr marL="95250" marR="95250" algn="ctr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Развитие личности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5" marR="2965" marT="2965" marB="2965" anchor="ctr"/>
                </a:tc>
                <a:tc>
                  <a:txBody>
                    <a:bodyPr/>
                    <a:lstStyle/>
                    <a:p>
                      <a:pPr marL="95250" marR="95250" algn="ctr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Самосознание (самооценка)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5" marR="2965" marT="2965" marB="2965" anchor="ctr"/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Оценка сверстников → самооценка. Самооценка практически всегда совпадает с внешней оценкой, прежде всего близких.</a:t>
                      </a:r>
                      <a:endParaRPr lang="ru-RU" sz="1200" dirty="0">
                        <a:effectLst/>
                      </a:endParaRPr>
                    </a:p>
                    <a:p>
                      <a:pPr marL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В 3 года – эмоциональная, завышенная.</a:t>
                      </a:r>
                      <a:endParaRPr lang="ru-RU" sz="1200" dirty="0">
                        <a:effectLst/>
                      </a:endParaRPr>
                    </a:p>
                    <a:p>
                      <a:pPr marL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В 5 лет – ребёнок преувеличивает свои достижения.</a:t>
                      </a:r>
                      <a:endParaRPr lang="ru-RU" sz="1200" dirty="0">
                        <a:effectLst/>
                      </a:endParaRPr>
                    </a:p>
                    <a:p>
                      <a:pPr marL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В 6 лет сохраняется завышенная самооценка. К 7 годам – у большинства становится более адекватной. Развитие самосознания – центральное новообразование дошкольного возраста.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5" marR="2965" marT="2965" marB="2965" anchor="ctr"/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- Самооценка часто завышена и зависит от оценки взрослого (учителя) - Начинает складываться «Я-идеальное» - Возникает рефлексия, </a:t>
                      </a:r>
                      <a:r>
                        <a:rPr lang="ru-RU" sz="1400" dirty="0" err="1">
                          <a:effectLst/>
                        </a:rPr>
                        <a:t>саморегуляция</a:t>
                      </a:r>
                      <a:r>
                        <a:rPr lang="ru-RU" sz="1400" dirty="0">
                          <a:effectLst/>
                        </a:rPr>
                        <a:t> поведения, самолюбие - Сознательная постановка целей для достижения успехов - Потребность «быть взрослым» Развита самокритичность.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5" marR="2965" marT="2965" marB="2965" anchor="ctr"/>
                </a:tc>
              </a:tr>
              <a:tr h="3323328">
                <a:tc>
                  <a:txBody>
                    <a:bodyPr/>
                    <a:lstStyle/>
                    <a:p>
                      <a:pPr marL="95250" marR="95250" algn="ctr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2000" dirty="0">
                          <a:effectLst/>
                        </a:rPr>
                        <a:t>Воля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5" marR="2965" marT="2965" marB="2965" anchor="ctr"/>
                </a:tc>
                <a:tc>
                  <a:txBody>
                    <a:bodyPr/>
                    <a:lstStyle/>
                    <a:p>
                      <a:pPr marL="95250" marR="95250" algn="ctr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2000" dirty="0">
                          <a:effectLst/>
                        </a:rPr>
                        <a:t>Деятельность </a:t>
                      </a:r>
                      <a:endParaRPr lang="ru-RU" sz="1800" dirty="0">
                        <a:effectLst/>
                      </a:endParaRPr>
                    </a:p>
                    <a:p>
                      <a:pPr marL="95250" marR="95250" algn="ctr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2000" dirty="0">
                          <a:effectLst/>
                        </a:rPr>
                        <a:t>Уровни формирования</a:t>
                      </a:r>
                      <a:endParaRPr lang="ru-RU" sz="1800" dirty="0">
                        <a:effectLst/>
                      </a:endParaRPr>
                    </a:p>
                    <a:p>
                      <a:pPr marL="95250" marR="95250" algn="ctr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2000" dirty="0">
                          <a:effectLst/>
                        </a:rPr>
                        <a:t>Деятельность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5" marR="2965" marT="2965" marB="2965" anchor="ctr"/>
                </a:tc>
                <a:tc>
                  <a:txBody>
                    <a:bodyPr/>
                    <a:lstStyle/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Мотивы приобретают разную силу и значимость. Сильные мотивы приобретают роль ограничителей. Самый сильный мотив – поощрение, получение награды; более слабый – наказание; ещё слабее – собственное обещание ребёнка; самый слабый – запрет. Развитие воли тесно связано с соподчинением мотивов.</a:t>
                      </a:r>
                      <a:endParaRPr lang="ru-RU" sz="1200" dirty="0">
                        <a:effectLst/>
                      </a:endParaRP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Направления в развитии воли дошкольника:</a:t>
                      </a:r>
                      <a:endParaRPr lang="ru-RU" sz="1200" dirty="0">
                        <a:effectLst/>
                      </a:endParaRP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 Развитие целенаправленности действий. 2. Установление отношений между целью действий и их мотивом. 3. Возрастание регулирующей роли речи в выполнении действий.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5" marR="2965" marT="2965" marB="296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Произвольность психических процессов – центральное новообразование младшего школьного возраста. Во время усвоения ЗУН совершенствуется волевой акт. Формируются волевые качества личности. Словесные указания взрослого → волевой акт в соответствии с собственными потребностями, интересами, мотивами → самостоятельность, выдержка, настойчивость и т.д.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5" marR="2965" marT="2965" marB="2965" anchor="ctr"/>
                </a:tc>
              </a:tr>
            </a:tbl>
          </a:graphicData>
        </a:graphic>
      </p:graphicFrame>
      <p:pic>
        <p:nvPicPr>
          <p:cNvPr id="8" name="Picture 2" descr="https://ds182.centerstart.ru/sites/ds182.centerstart.ru/files/archive/img/7c361209-6425-42eb-b165-a818022019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30582"/>
            <a:ext cx="2011680" cy="1638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xn--90abceecbrgdsef4adadbtm1bzezcn2q.xn--p1ai/wp-content/uploads/2019/12/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6011" y="5521234"/>
            <a:ext cx="1105989" cy="123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tohid-sch.ir/cache/image/farvardin/b4209e8f2a65acfc7342c82f5c08822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6011" y="0"/>
            <a:ext cx="991189" cy="1174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945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894821"/>
              </p:ext>
            </p:extLst>
          </p:nvPr>
        </p:nvGraphicFramePr>
        <p:xfrm>
          <a:off x="151808" y="226423"/>
          <a:ext cx="11866022" cy="62266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0238"/>
                <a:gridCol w="1619794"/>
                <a:gridCol w="4929051"/>
                <a:gridCol w="3796939"/>
              </a:tblGrid>
              <a:tr h="6226628">
                <a:tc>
                  <a:txBody>
                    <a:bodyPr/>
                    <a:lstStyle/>
                    <a:p>
                      <a:pPr marL="95250" marR="95250" algn="ctr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2000" dirty="0">
                          <a:effectLst/>
                        </a:rPr>
                        <a:t>Эмоции и чувства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7" marR="6297" marT="6297" marB="6297"/>
                </a:tc>
                <a:tc>
                  <a:txBody>
                    <a:bodyPr/>
                    <a:lstStyle/>
                    <a:p>
                      <a:pPr marL="95250" marR="95250" algn="ctr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2000" dirty="0">
                          <a:effectLst/>
                        </a:rPr>
                        <a:t>Особенности чувств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7" marR="6297" marT="6297" marB="6297"/>
                </a:tc>
                <a:tc>
                  <a:txBody>
                    <a:bodyPr/>
                    <a:lstStyle/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1. Не умеет управлять своими эмоциями, оказывается в плену у захватившего его чувства.</a:t>
                      </a:r>
                      <a:endParaRPr lang="ru-RU" sz="1400" dirty="0">
                        <a:effectLst/>
                      </a:endParaRP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2. Бурный, непосредственный и непроизвольный характер эмоций и чувств.</a:t>
                      </a:r>
                      <a:endParaRPr lang="ru-RU" sz="1400" dirty="0">
                        <a:effectLst/>
                      </a:endParaRP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3. Чем меньше ребёнок, тем больше слиты характеристика объекта и субъективные переживания.</a:t>
                      </a:r>
                      <a:endParaRPr lang="ru-RU" sz="1400" dirty="0">
                        <a:effectLst/>
                      </a:endParaRP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4. Источники чувств: - игрушки, животные, предметы, явления природы (очеловечивание). - взаимоотношения с другими людьми (потребность в любви и одобрении через оценку поступков).</a:t>
                      </a:r>
                      <a:endParaRPr lang="ru-RU" sz="1400" dirty="0">
                        <a:effectLst/>
                      </a:endParaRP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5. Чувства, испытываемые ребёнком по отношению к другим людям, легко переносятся на литературного героя.</a:t>
                      </a:r>
                      <a:endParaRPr lang="ru-RU" sz="1400" dirty="0">
                        <a:effectLst/>
                      </a:endParaRP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6. Переживания страха.</a:t>
                      </a:r>
                      <a:endParaRPr lang="ru-RU" sz="1400" dirty="0">
                        <a:effectLst/>
                      </a:endParaRP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7. Внешнее проявление эмоций.</a:t>
                      </a:r>
                      <a:endParaRPr lang="ru-RU" sz="1400" dirty="0">
                        <a:effectLst/>
                      </a:endParaRP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8. К концу дошкольного возраста – высшие чувства.</a:t>
                      </a:r>
                      <a:endParaRPr lang="ru-RU" sz="1400" dirty="0">
                        <a:effectLst/>
                      </a:endParaRP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9. Связь эмоциональной сферы с социальными ситуациями → аффекты, страх. Эмоции тесно связаны с воображением, образным мышлением, сложными формами восприятия. Переживания становятся сложнее и глубже. Появляется </a:t>
                      </a:r>
                      <a:r>
                        <a:rPr lang="ru-RU" sz="1600" dirty="0" err="1">
                          <a:effectLst/>
                        </a:rPr>
                        <a:t>эмпатия</a:t>
                      </a:r>
                      <a:r>
                        <a:rPr lang="ru-RU" sz="1600" dirty="0">
                          <a:effectLst/>
                        </a:rPr>
                        <a:t> (кроме </a:t>
                      </a:r>
                      <a:r>
                        <a:rPr lang="ru-RU" sz="1600" dirty="0" smtClean="0">
                          <a:effectLst/>
                        </a:rPr>
                        <a:t>сострадания</a:t>
                      </a:r>
                      <a:r>
                        <a:rPr lang="ru-RU" sz="1600" dirty="0">
                          <a:effectLst/>
                        </a:rPr>
                        <a:t>).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7" marR="6297" marT="6297" marB="629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Чувства становятся всё более осознанными и сдержанными. Содержания чувств младшего школьника связано с учебной деятельностью. Положительные чувства возникают теперь и от решения интеллектуальной задачи, и в процессе спортивного соперничества. Осознание своих чувств и понимание чувств других ещё не совершенно. Сохраняется большая впечатлительность. Проявляется большая дифференциация направленности чувств. Развиваются нравственные, интеллектуальные и эстетические чувства. Творческая деятельность развивает чувства, богатые эмоции будят творчество.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7" marR="6297" marT="6297" marB="6297"/>
                </a:tc>
              </a:tr>
            </a:tbl>
          </a:graphicData>
        </a:graphic>
      </p:graphicFrame>
      <p:pic>
        <p:nvPicPr>
          <p:cNvPr id="12" name="Picture 10" descr="https://i.ytimg.com/vi/BO-Fxvk5n8I/maxresdefaul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3" t="9227" r="7472" b="6018"/>
          <a:stretch/>
        </p:blipFill>
        <p:spPr bwMode="auto">
          <a:xfrm>
            <a:off x="8473440" y="4754605"/>
            <a:ext cx="3544390" cy="197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sun9-23.userapi.com/c857616/v857616806/1c6efe/tdLQBPiNbA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12" y="1702526"/>
            <a:ext cx="2887481" cy="2018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83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488424"/>
              </p:ext>
            </p:extLst>
          </p:nvPr>
        </p:nvGraphicFramePr>
        <p:xfrm>
          <a:off x="182881" y="96982"/>
          <a:ext cx="12009118" cy="65912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9090"/>
                <a:gridCol w="1959382"/>
                <a:gridCol w="2988735"/>
                <a:gridCol w="5191911"/>
              </a:tblGrid>
              <a:tr h="6591201">
                <a:tc>
                  <a:txBody>
                    <a:bodyPr/>
                    <a:lstStyle/>
                    <a:p>
                      <a:pPr marL="95250" marR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Мотивационно-</a:t>
                      </a:r>
                      <a:r>
                        <a:rPr lang="ru-RU" sz="1600" dirty="0" err="1">
                          <a:effectLst/>
                        </a:rPr>
                        <a:t>потребностная</a:t>
                      </a:r>
                      <a:r>
                        <a:rPr lang="ru-RU" sz="1600" dirty="0">
                          <a:effectLst/>
                        </a:rPr>
                        <a:t> сфера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8805"/>
                </a:tc>
                <a:tc>
                  <a:txBody>
                    <a:bodyPr/>
                    <a:lstStyle/>
                    <a:p>
                      <a:pPr marL="95250" marR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Потребности</a:t>
                      </a:r>
                      <a:endParaRPr lang="ru-RU" sz="1200" dirty="0">
                        <a:effectLst/>
                      </a:endParaRPr>
                    </a:p>
                    <a:p>
                      <a:pPr marL="95250" marR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Мотивы </a:t>
                      </a:r>
                      <a:endParaRPr lang="ru-RU" sz="1200" dirty="0">
                        <a:effectLst/>
                      </a:endParaRPr>
                    </a:p>
                    <a:p>
                      <a:pPr marL="95250" marR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Осознанность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88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Новообразование – соподчинение, иерархия мотивов. Содержание мотивов меняется. Осознанность поступков. 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Виды мотивов: 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 Желание быть как взрослый (сюжетно-ролевая игра).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 Игровые мотивы.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 Мотив установления и сохранения положительных взаимоотношений со взрослыми и сверстниками (формируются притязания). 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 Мотивы самолюбия и самоутверждения (после кризиса 3 лет).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 Познавательные 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 Соревновательные (игры с правилами) 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 Нравственные.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88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1. </a:t>
                      </a:r>
                      <a:r>
                        <a:rPr lang="ru-RU" sz="1800" dirty="0">
                          <a:effectLst/>
                        </a:rPr>
                        <a:t>Потребности из дошкольного детства: 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 Сохраняется потребность в игре. - Потребность в движении.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 - Потребность во внешних впечатлениях. 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 Познавательная потребность – движущая сила развития в начале обучения.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2. Мотивы учебной деятельности: 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-Ведущие (содержательные, внутренние или познавательные), порождаемые самой учебной деятельностью.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-Второстепенные (</a:t>
                      </a:r>
                      <a:r>
                        <a:rPr lang="ru-RU" sz="1800" dirty="0" smtClean="0">
                          <a:effectLst/>
                        </a:rPr>
                        <a:t>около содержательные</a:t>
                      </a:r>
                      <a:r>
                        <a:rPr lang="ru-RU" sz="1800" dirty="0">
                          <a:effectLst/>
                        </a:rPr>
                        <a:t>, внешние или социальные мотивы) связаны лишь с результатами учебной деятельности, находятся за пределами учебного процесса. Главный мотив – получение высоких отметок.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Мотивация достижений – в младших классах не редко становятся доминирующей.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8805"/>
                </a:tc>
              </a:tr>
            </a:tbl>
          </a:graphicData>
        </a:graphic>
      </p:graphicFrame>
      <p:pic>
        <p:nvPicPr>
          <p:cNvPr id="13" name="Picture 2" descr="https://st.depositphotos.com/1793489/1388/v/450/depositphotos_13881561-stock-illustration-cute-schoolboys-and-schoolgirls-schoo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0768" y="5240199"/>
            <a:ext cx="1940288" cy="1526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s://papik.pro/uploads/posts/2021-01/1611325876_11-p-deti-v-detskom-sadu-risunok-1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" t="5350" r="2395" b="4639"/>
          <a:stretch/>
        </p:blipFill>
        <p:spPr bwMode="auto">
          <a:xfrm>
            <a:off x="182880" y="4632960"/>
            <a:ext cx="3281448" cy="2055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356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024524"/>
              </p:ext>
            </p:extLst>
          </p:nvPr>
        </p:nvGraphicFramePr>
        <p:xfrm>
          <a:off x="221673" y="152400"/>
          <a:ext cx="11817927" cy="65809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4000"/>
                <a:gridCol w="2119473"/>
                <a:gridCol w="4562164"/>
                <a:gridCol w="3612290"/>
              </a:tblGrid>
              <a:tr h="2669899">
                <a:tc>
                  <a:txBody>
                    <a:bodyPr/>
                    <a:lstStyle/>
                    <a:p>
                      <a:pPr marL="95250" marR="95250" algn="ctr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Развитие ребёнка как субъекта деятельности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10" marR="7410" marT="7410" marB="7410" anchor="ctr"/>
                </a:tc>
                <a:tc>
                  <a:txBody>
                    <a:bodyPr/>
                    <a:lstStyle/>
                    <a:p>
                      <a:pPr marL="95250" marR="95250" algn="ctr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Влияние ведущего вида деятельности на психическое развитие ребёнка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10" marR="7410" marT="7410" marB="7410" anchor="ctr"/>
                </a:tc>
                <a:tc>
                  <a:txBody>
                    <a:bodyPr/>
                    <a:lstStyle/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Роль игры в развитии ребёнка:</a:t>
                      </a: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 Учатся полноценному общению со сверстниками.</a:t>
                      </a: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2. Подчиняет свои импульсивные желания правилам игры.</a:t>
                      </a: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3. Интенсивное развитие ППП, формируются нравственные чувства.</a:t>
                      </a: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4. Формируются новые мотивы и потребности (соревновательные, игровые, самостоятельности)</a:t>
                      </a: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5. Зарождаются новые виды продуктивной деятельности.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10" marR="7410" marT="7410" marB="7410" anchor="ctr"/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В процессе учебной деятельности у младших школьников формируются научные понятия (это верхний, высокий, отличающийся произвольностью и осознанностью уровень). Приобретаются привычки нового режима. Устанавливаются доброжелательные, доверительные отношения с учителями и товарищами. Изменения в умственных операциях, особенностях личности.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10" marR="7410" marT="7410" marB="7410" anchor="ctr"/>
                </a:tc>
              </a:tr>
              <a:tr h="3911010">
                <a:tc>
                  <a:txBody>
                    <a:bodyPr/>
                    <a:lstStyle/>
                    <a:p>
                      <a:pPr marL="95250" marR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Влияние других видов деятельности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10" marR="7410" marT="7410" marB="74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10" marR="7410" marT="7410" marB="7410" anchor="ctr"/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Развитию личности ребёнка способствуют продуктивные виды деятельности, выполнение трудовых и учебных заданий. В этих видах деятельности складывается направленность на получение результата, одобряемого взрослыми и сверстниками. Необходимость добиться хорошего результата в той или иной деятельности приучает ребёнка планировать свои действия, управлять ими и </a:t>
                      </a:r>
                      <a:r>
                        <a:rPr lang="ru-RU" sz="1400" dirty="0" err="1">
                          <a:effectLst/>
                        </a:rPr>
                        <a:t>т.о</a:t>
                      </a:r>
                      <a:r>
                        <a:rPr lang="ru-RU" sz="1400" dirty="0">
                          <a:effectLst/>
                        </a:rPr>
                        <a:t>. ведёт к развитию воли, умения управлять своим поведением. Кроме того, результат деятельности является основанием для сравнения успехов, достигаемых разными детьми. Особенно важно то, что под влиянием деятельности, дающей определённый результат, у детей формируются новые мотивы поведения.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10" marR="7410" marT="7410" marB="7410" anchor="ctr"/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Трудовая деятельность. У многих детей с поступлением в школу появляются дополнительные обязанности по дому, это делает учение в школе более осмысленным, позволяя применить новые знания на практике.</a:t>
                      </a:r>
                    </a:p>
                    <a:p>
                      <a:pPr marL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Общение имеет не меньшее значение для интеллектуального развития, чем учение и труд, имеет место расширение сферы и содержания общения младших школьников с окружающими людьми, особенно – взрослыми.</a:t>
                      </a: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Игра продолжает занимать второе место после учебной деятельности как ведущей, и существенно влиять на развитие детей.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10" marR="7410" marT="7410" marB="741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605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9965" y="182858"/>
            <a:ext cx="7462006" cy="6370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393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44" r="1174" b="12328"/>
          <a:stretch/>
        </p:blipFill>
        <p:spPr bwMode="auto">
          <a:xfrm>
            <a:off x="760010" y="457200"/>
            <a:ext cx="10817093" cy="58327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0519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691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Возрастные границы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250841148"/>
              </p:ext>
            </p:extLst>
          </p:nvPr>
        </p:nvGraphicFramePr>
        <p:xfrm>
          <a:off x="415636" y="996758"/>
          <a:ext cx="7675418" cy="5598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114156083"/>
              </p:ext>
            </p:extLst>
          </p:nvPr>
        </p:nvGraphicFramePr>
        <p:xfrm>
          <a:off x="8769928" y="1759527"/>
          <a:ext cx="2867890" cy="35190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59002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7273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Требования ФГОС ДО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5745" y="1825625"/>
            <a:ext cx="11402291" cy="464444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сформировать </a:t>
            </a:r>
            <a:r>
              <a:rPr lang="ru-RU" sz="3200" b="1" dirty="0"/>
              <a:t> компетентную,  социально-адаптированную личность; </a:t>
            </a:r>
            <a:endParaRPr lang="ru-RU" sz="3200" b="1" dirty="0" smtClean="0"/>
          </a:p>
          <a:p>
            <a:r>
              <a:rPr lang="ru-RU" sz="3200" b="1" dirty="0" smtClean="0"/>
              <a:t>способную </a:t>
            </a:r>
            <a:r>
              <a:rPr lang="ru-RU" sz="3200" b="1" dirty="0"/>
              <a:t>ориентироваться в информационном </a:t>
            </a:r>
            <a:r>
              <a:rPr lang="ru-RU" sz="3200" b="1" dirty="0" smtClean="0"/>
              <a:t>пространстве;</a:t>
            </a:r>
          </a:p>
          <a:p>
            <a:r>
              <a:rPr lang="ru-RU" sz="3200" b="1" dirty="0" smtClean="0"/>
              <a:t>умеющую </a:t>
            </a:r>
            <a:r>
              <a:rPr lang="ru-RU" sz="3200" b="1" dirty="0"/>
              <a:t>отстаивать свою точку зрения; </a:t>
            </a:r>
            <a:endParaRPr lang="ru-RU" sz="3200" b="1" dirty="0" smtClean="0"/>
          </a:p>
          <a:p>
            <a:r>
              <a:rPr lang="ru-RU" sz="3200" b="1" dirty="0" smtClean="0"/>
              <a:t>способную </a:t>
            </a:r>
            <a:r>
              <a:rPr lang="ru-RU" sz="3200" b="1" dirty="0"/>
              <a:t>продуктивно и конструктивно взаимодействовать со сверстниками и взрослыми.</a:t>
            </a:r>
          </a:p>
        </p:txBody>
      </p:sp>
    </p:spTree>
    <p:extLst>
      <p:ext uri="{BB962C8B-B14F-4D97-AF65-F5344CB8AC3E}">
        <p14:creationId xmlns:p14="http://schemas.microsoft.com/office/powerpoint/2010/main" val="299990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21583"/>
            <a:ext cx="10866120" cy="897617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Требования ФГОС НОО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054" y="1427019"/>
            <a:ext cx="11568546" cy="5043054"/>
          </a:xfrm>
        </p:spPr>
        <p:txBody>
          <a:bodyPr>
            <a:noAutofit/>
          </a:bodyPr>
          <a:lstStyle/>
          <a:p>
            <a:r>
              <a:rPr lang="ru-RU" sz="3200" b="1" u="sng" dirty="0" smtClean="0"/>
              <a:t>Личностные</a:t>
            </a:r>
            <a:r>
              <a:rPr lang="ru-RU" sz="3200" dirty="0" smtClean="0"/>
              <a:t>. Готовность </a:t>
            </a:r>
            <a:r>
              <a:rPr lang="ru-RU" sz="3200" dirty="0"/>
              <a:t>и способность обучающихся к </a:t>
            </a:r>
            <a:r>
              <a:rPr lang="ru-RU" sz="3200" dirty="0" err="1"/>
              <a:t>саморазвимтию</a:t>
            </a:r>
            <a:r>
              <a:rPr lang="ru-RU" sz="3200" dirty="0"/>
              <a:t>, </a:t>
            </a:r>
            <a:r>
              <a:rPr lang="ru-RU" sz="3200" dirty="0" err="1"/>
              <a:t>сформированность</a:t>
            </a:r>
            <a:r>
              <a:rPr lang="ru-RU" sz="3200" dirty="0"/>
              <a:t> мотивации к обучению и познанию, ценностно-смысловые установки обучающихся, отражающие их индивидуально-личностные позиции, социальные компетенции, личностные качества; </a:t>
            </a:r>
            <a:r>
              <a:rPr lang="ru-RU" sz="3200" dirty="0" err="1"/>
              <a:t>сформированность</a:t>
            </a:r>
            <a:r>
              <a:rPr lang="ru-RU" sz="3200" dirty="0"/>
              <a:t> основ гражданской </a:t>
            </a:r>
            <a:r>
              <a:rPr lang="ru-RU" sz="3200" dirty="0" smtClean="0"/>
              <a:t>идентичности.</a:t>
            </a:r>
            <a:endParaRPr lang="ru-RU" sz="3200" dirty="0"/>
          </a:p>
          <a:p>
            <a:r>
              <a:rPr lang="ru-RU" sz="3200" b="1" u="sng" dirty="0" err="1" smtClean="0"/>
              <a:t>Метапредметные</a:t>
            </a:r>
            <a:r>
              <a:rPr lang="ru-RU" sz="3200" b="1" u="sng" dirty="0" smtClean="0"/>
              <a:t>.</a:t>
            </a:r>
            <a:r>
              <a:rPr lang="ru-RU" sz="3200" dirty="0"/>
              <a:t> </a:t>
            </a:r>
            <a:r>
              <a:rPr lang="ru-RU" sz="3200" dirty="0" smtClean="0"/>
              <a:t>Освоение </a:t>
            </a:r>
            <a:r>
              <a:rPr lang="ru-RU" sz="3200" dirty="0"/>
              <a:t>обучающимся универсальных учебных действий (познавательные, регулятивные, коммуникативные), обеспечивающие овладение ключевыми компетенциями, составляющими основу умения учиться, и </a:t>
            </a:r>
            <a:r>
              <a:rPr lang="ru-RU" sz="3200" dirty="0" err="1"/>
              <a:t>межпредметными</a:t>
            </a:r>
            <a:r>
              <a:rPr lang="ru-RU" sz="3200" dirty="0"/>
              <a:t> понятиями</a:t>
            </a:r>
            <a:r>
              <a:rPr lang="ru-RU" sz="3200" dirty="0" smtClean="0"/>
              <a:t>;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5028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24000"/>
            <a:ext cx="11007436" cy="4946073"/>
          </a:xfrm>
        </p:spPr>
        <p:txBody>
          <a:bodyPr>
            <a:normAutofit lnSpcReduction="10000"/>
          </a:bodyPr>
          <a:lstStyle/>
          <a:p>
            <a:r>
              <a:rPr lang="ru-RU" b="1" u="sng" dirty="0"/>
              <a:t>Предметные.</a:t>
            </a:r>
            <a:r>
              <a:rPr lang="ru-RU" dirty="0"/>
              <a:t> Освоенный обучающимися в ходе изучения учебного предмета опыт специфической для данной предметной области деятельности по получению нового знания, его преобразованию и применению, а также систему основополагающих элементов научного знания, лежащих в основе современной научной картины мира.</a:t>
            </a:r>
          </a:p>
          <a:p>
            <a:r>
              <a:rPr lang="ru-RU" dirty="0"/>
              <a:t>Предметные результаты, </a:t>
            </a:r>
            <a:r>
              <a:rPr lang="ru-RU" dirty="0" smtClean="0"/>
              <a:t>сгруппированные </a:t>
            </a:r>
            <a:r>
              <a:rPr lang="ru-RU" dirty="0"/>
              <a:t>по предметным областям, внутри которых указаны предметы. Они формируются в терминах "выпускник научится...", что является группой обязательных требований, и "выпускник получает возможность научиться...", не достижение этих требований выпускником не может служить препятствием для перевода его на следующую ступень образования.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4022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Требования ФГОС НОО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17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78973833"/>
              </p:ext>
            </p:extLst>
          </p:nvPr>
        </p:nvGraphicFramePr>
        <p:xfrm>
          <a:off x="107935" y="96982"/>
          <a:ext cx="12084065" cy="66582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9928"/>
                <a:gridCol w="2215413"/>
                <a:gridCol w="3689301"/>
                <a:gridCol w="4229423"/>
              </a:tblGrid>
              <a:tr h="438836">
                <a:tc>
                  <a:txBody>
                    <a:bodyPr/>
                    <a:lstStyle/>
                    <a:p>
                      <a:pPr marL="95250" marR="95250" algn="ctr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Критерии сравнения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05" marR="5105" marT="5105" marB="5105" anchor="ctr"/>
                </a:tc>
                <a:tc>
                  <a:txBody>
                    <a:bodyPr/>
                    <a:lstStyle/>
                    <a:p>
                      <a:pPr marL="95250" marR="95250" algn="ctr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Показатели сравнения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05" marR="5105" marT="5105" marB="5105" anchor="ctr"/>
                </a:tc>
                <a:tc>
                  <a:txBody>
                    <a:bodyPr/>
                    <a:lstStyle/>
                    <a:p>
                      <a:pPr marL="95250" marR="95250" algn="ctr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Дошкольный возраст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05" marR="5105" marT="5105" marB="5105" anchor="ctr"/>
                </a:tc>
                <a:tc>
                  <a:txBody>
                    <a:bodyPr/>
                    <a:lstStyle/>
                    <a:p>
                      <a:pPr marL="95250" marR="95250" algn="ctr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Младший школьный возраст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05" marR="5105" marT="5105" marB="5105" anchor="ctr"/>
                </a:tc>
              </a:tr>
              <a:tr h="2006291">
                <a:tc>
                  <a:txBody>
                    <a:bodyPr/>
                    <a:lstStyle/>
                    <a:p>
                      <a:pPr marL="95250" marR="95250" algn="ctr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Общая характеристика возраста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05" marR="5105" marT="5105" marB="5105" anchor="ctr"/>
                </a:tc>
                <a:tc>
                  <a:txBody>
                    <a:bodyPr/>
                    <a:lstStyle/>
                    <a:p>
                      <a:pPr marL="95250" marR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Социальная ситуация развития (особенности общения со взрослыми и сверстниками)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05" marR="5105" marT="5105" marB="5105" anchor="ctr"/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300" dirty="0">
                          <a:effectLst/>
                        </a:rPr>
                        <a:t>Новая ССР – установление отношений с миром взрослых людей, открытие мира человеческих отношений, разных видов деятельности и общественных функций людей. Т. О. центральная ССР – взрослый как носитель общественной функции. Ребёнок проигрывает отношения взрослых в игре. ССР выражается прежде всего в сюжетно-ролевой игре.</a:t>
                      </a:r>
                      <a:endParaRPr lang="ru-RU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05" marR="5105" marT="5105" marB="5105" anchor="ctr"/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300" dirty="0">
                          <a:effectLst/>
                        </a:rPr>
                        <a:t>Новая ССР, центром которой становится учитель. Взаимодействие в системах: «Ребёнок – учитель» «Ребёнок – взрослый (в </a:t>
                      </a:r>
                      <a:r>
                        <a:rPr lang="ru-RU" sz="1300" dirty="0" err="1">
                          <a:effectLst/>
                        </a:rPr>
                        <a:t>т.ч</a:t>
                      </a:r>
                      <a:r>
                        <a:rPr lang="ru-RU" sz="1300" dirty="0">
                          <a:effectLst/>
                        </a:rPr>
                        <a:t>. родитель)» «Ребёнок – дети» Расширяется круг общения со сверстниками.</a:t>
                      </a:r>
                      <a:endParaRPr lang="ru-RU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05" marR="5105" marT="5105" marB="5105" anchor="ctr"/>
                </a:tc>
              </a:tr>
              <a:tr h="4119948">
                <a:tc>
                  <a:txBody>
                    <a:bodyPr/>
                    <a:lstStyle/>
                    <a:p>
                      <a:pPr marL="95250" marR="95250" algn="ctr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Ведущий вид деятельности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05" marR="5105" marT="5105" marB="5105" anchor="ctr"/>
                </a:tc>
                <a:tc>
                  <a:txBody>
                    <a:bodyPr/>
                    <a:lstStyle/>
                    <a:p>
                      <a:pPr marL="95250" marR="95250">
                        <a:lnSpc>
                          <a:spcPct val="100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Вид деятельности.</a:t>
                      </a:r>
                    </a:p>
                    <a:p>
                      <a:pPr marL="95250" marR="95250">
                        <a:lnSpc>
                          <a:spcPct val="100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Взаимоотношения.</a:t>
                      </a:r>
                    </a:p>
                    <a:p>
                      <a:pPr marL="95250" marR="95250">
                        <a:lnSpc>
                          <a:spcPct val="100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Мотивация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05" marR="5105" marT="5105" marB="5105" anchor="ctr"/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ВВД дошкольника – сюжетно-ролевая игра.</a:t>
                      </a:r>
                    </a:p>
                    <a:p>
                      <a:pPr marL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Новые мотивы в игре – исполнение роли в воображаемой ситуации. Дети играют только те роли, которые им знакомы. Подражание взрослому. Впервые проявляется лидерство</a:t>
                      </a:r>
                      <a:r>
                        <a:rPr lang="ru-RU" sz="1300" dirty="0">
                          <a:effectLst/>
                        </a:rPr>
                        <a:t>.</a:t>
                      </a:r>
                      <a:endParaRPr lang="ru-RU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05" marR="5105" marT="5105" marB="5105" anchor="ctr"/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300" dirty="0">
                          <a:effectLst/>
                        </a:rPr>
                        <a:t>ВВД – учебная деятельность.</a:t>
                      </a:r>
                    </a:p>
                    <a:p>
                      <a:pPr marL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300" dirty="0">
                          <a:effectLst/>
                        </a:rPr>
                        <a:t>В начальных классах у ребёнка происходит существенная психическая перестройка:</a:t>
                      </a:r>
                    </a:p>
                    <a:p>
                      <a:pPr marL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300" dirty="0">
                          <a:effectLst/>
                        </a:rPr>
                        <a:t>1. Приобретение привычек нового режима.</a:t>
                      </a:r>
                    </a:p>
                    <a:p>
                      <a:pPr marL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300" dirty="0">
                          <a:effectLst/>
                        </a:rPr>
                        <a:t>2. Устанавливаются доверительные, доброжелательные отношения с педагогом и товарищами.</a:t>
                      </a:r>
                    </a:p>
                    <a:p>
                      <a:pPr marL="952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3. На основе общего положительного отношения к процессу усвоения знаний, умений у ребёнка закрепляется положительное отношение и интерес к учению. Изменения в уровне знаний и умений, облученности; в умственных операциях, особенностях личности.</a:t>
                      </a:r>
                      <a:endParaRPr lang="ru-RU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05" marR="5105" marT="5105" marB="5105" anchor="ctr"/>
                </a:tc>
              </a:tr>
            </a:tbl>
          </a:graphicData>
        </a:graphic>
      </p:graphicFrame>
      <p:pic>
        <p:nvPicPr>
          <p:cNvPr id="2050" name="Picture 2" descr="https://basnya-kids.ru/wp-content/uploads/2020/12/pngwing.com_-1536x81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3" y="2794029"/>
            <a:ext cx="2043083" cy="1155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un9-53.userapi.com/RTrhY5p8PhlQ0NrVusLj62kHnzQbqfPXQlfmZQ/FGE7nVi1gl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8015" y="2036350"/>
            <a:ext cx="1550126" cy="133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753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222157"/>
              </p:ext>
            </p:extLst>
          </p:nvPr>
        </p:nvGraphicFramePr>
        <p:xfrm>
          <a:off x="152401" y="121918"/>
          <a:ext cx="12039598" cy="67360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58290"/>
                <a:gridCol w="2701636"/>
                <a:gridCol w="4078909"/>
                <a:gridCol w="3000763"/>
              </a:tblGrid>
              <a:tr h="2249506">
                <a:tc>
                  <a:txBody>
                    <a:bodyPr/>
                    <a:lstStyle/>
                    <a:p>
                      <a:pPr marL="95250" marR="95250" algn="ctr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2000" dirty="0">
                          <a:effectLst/>
                        </a:rPr>
                        <a:t>Психические новообразования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18" marR="7318" marT="7318" marB="7318" anchor="ctr"/>
                </a:tc>
                <a:tc>
                  <a:txBody>
                    <a:bodyPr/>
                    <a:lstStyle/>
                    <a:p>
                      <a:pPr marL="95250" marR="95250" algn="ctr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2000" dirty="0">
                          <a:effectLst/>
                        </a:rPr>
                        <a:t>Характеристика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18" marR="7318" marT="7318" marB="7318" anchor="ctr"/>
                </a:tc>
                <a:tc>
                  <a:txBody>
                    <a:bodyPr/>
                    <a:lstStyle/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Становление иерархии мотивов.</a:t>
                      </a:r>
                      <a:endParaRPr lang="ru-RU" sz="1200" dirty="0">
                        <a:effectLst/>
                      </a:endParaRP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Произвольность поведения.</a:t>
                      </a:r>
                      <a:endParaRPr lang="ru-RU" sz="1200" dirty="0">
                        <a:effectLst/>
                      </a:endParaRP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Потребность в общественно-значимой и общественно-оцениваемой деятельности.</a:t>
                      </a:r>
                      <a:endParaRPr lang="ru-RU" sz="1200" dirty="0">
                        <a:effectLst/>
                      </a:endParaRP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Развитие самосознания.</a:t>
                      </a:r>
                      <a:endParaRPr lang="ru-RU" sz="1200" dirty="0">
                        <a:effectLst/>
                      </a:endParaRP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Закладываются основы для появления новых видов деятельности: учебной и трудовой.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18" marR="7318" marT="7318" marB="7318" anchor="ctr"/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- Произвольность всех психических процессов.</a:t>
                      </a:r>
                      <a:endParaRPr lang="ru-RU" sz="1200" dirty="0">
                        <a:effectLst/>
                      </a:endParaRPr>
                    </a:p>
                    <a:p>
                      <a:pPr marL="952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Внутренний план действий.</a:t>
                      </a:r>
                      <a:endParaRPr lang="ru-RU" sz="1200" dirty="0">
                        <a:effectLst/>
                      </a:endParaRPr>
                    </a:p>
                    <a:p>
                      <a:pPr marL="952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Рефлексия.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18" marR="7318" marT="7318" marB="7318" anchor="ctr"/>
                </a:tc>
              </a:tr>
              <a:tr h="4486575">
                <a:tc>
                  <a:txBody>
                    <a:bodyPr/>
                    <a:lstStyle/>
                    <a:p>
                      <a:pPr marL="95250" marR="95250" algn="ctr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2000" dirty="0">
                          <a:effectLst/>
                        </a:rPr>
                        <a:t>Возрастные кризисы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18" marR="7318" marT="7318" marB="7318" anchor="ctr"/>
                </a:tc>
                <a:tc>
                  <a:txBody>
                    <a:bodyPr/>
                    <a:lstStyle/>
                    <a:p>
                      <a:pPr marL="95250" marR="95250" algn="ctr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/>
                        </a:rPr>
                        <a:t>Проявление кризисов 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18" marR="7318" marT="7318" marB="7318" anchor="ctr"/>
                </a:tc>
                <a:tc>
                  <a:txBody>
                    <a:bodyPr/>
                    <a:lstStyle/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Кризис 3 лет:</a:t>
                      </a:r>
                      <a:endParaRPr lang="ru-RU" sz="1200">
                        <a:effectLst/>
                      </a:endParaRP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1.Негативизм. Ребёнок отказывается вообще подчиняться определённым требованиям взрослых.</a:t>
                      </a:r>
                      <a:endParaRPr lang="ru-RU" sz="1200">
                        <a:effectLst/>
                      </a:endParaRP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2.Упрямство. Ребёнок настаивает на своём требовании, решении.</a:t>
                      </a:r>
                      <a:endParaRPr lang="ru-RU" sz="1200">
                        <a:effectLst/>
                      </a:endParaRP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3.Строптивость. Протест против порядков, которые существуют дома.</a:t>
                      </a:r>
                      <a:endParaRPr lang="ru-RU" sz="1200">
                        <a:effectLst/>
                      </a:endParaRP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4.Своеволие. Стремление к эмансипации от взрослого.</a:t>
                      </a:r>
                      <a:endParaRPr lang="ru-RU" sz="1200">
                        <a:effectLst/>
                      </a:endParaRP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5.Обесценивание взрослых. </a:t>
                      </a:r>
                      <a:endParaRPr lang="ru-RU" sz="1200">
                        <a:effectLst/>
                      </a:endParaRP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6.Протест-бунт. Проявляется в частых ссорах с родителями.</a:t>
                      </a:r>
                      <a:endParaRPr lang="ru-RU" sz="1200">
                        <a:effectLst/>
                      </a:endParaRP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7. Деспотизм. Ребёнок проявляет деспотическую власть по отношению ко всему окружающему и изыскивает для этого множество способов.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18" marR="7318" marT="7318" marB="7318" anchor="ctr"/>
                </a:tc>
                <a:tc>
                  <a:txBody>
                    <a:bodyPr/>
                    <a:lstStyle/>
                    <a:p>
                      <a:pPr marL="95250" algn="l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Кризис 7 лет:</a:t>
                      </a:r>
                      <a:endParaRPr lang="ru-RU" sz="120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331470" algn="l"/>
                        </a:tabLst>
                      </a:pPr>
                      <a:r>
                        <a:rPr lang="ru-RU" sz="1400" dirty="0">
                          <a:effectLst/>
                        </a:rPr>
                        <a:t>Потеря непосредственности.</a:t>
                      </a:r>
                      <a:endParaRPr lang="ru-RU" sz="120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331470" algn="l"/>
                        </a:tabLst>
                      </a:pPr>
                      <a:r>
                        <a:rPr lang="ru-RU" sz="1400" dirty="0">
                          <a:effectLst/>
                        </a:rPr>
                        <a:t>Манерничанье.</a:t>
                      </a:r>
                      <a:endParaRPr lang="ru-RU" sz="120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331470" algn="l"/>
                        </a:tabLst>
                      </a:pPr>
                      <a:r>
                        <a:rPr lang="ru-RU" sz="1400" dirty="0">
                          <a:effectLst/>
                        </a:rPr>
                        <a:t>Кривляние, симптом «</a:t>
                      </a:r>
                      <a:r>
                        <a:rPr lang="ru-RU" sz="1400" dirty="0" smtClean="0">
                          <a:effectLst/>
                        </a:rPr>
                        <a:t>горькой</a:t>
                      </a:r>
                      <a:r>
                        <a:rPr lang="ru-RU" sz="1400" baseline="0" dirty="0" smtClean="0">
                          <a:effectLst/>
                        </a:rPr>
                        <a:t> </a:t>
                      </a:r>
                      <a:r>
                        <a:rPr lang="ru-RU" sz="1400" dirty="0" smtClean="0">
                          <a:effectLst/>
                        </a:rPr>
                        <a:t>конфеты</a:t>
                      </a:r>
                      <a:r>
                        <a:rPr lang="ru-RU" sz="1400" dirty="0">
                          <a:effectLst/>
                        </a:rPr>
                        <a:t>».</a:t>
                      </a:r>
                      <a:endParaRPr lang="ru-RU" sz="1200" dirty="0">
                        <a:effectLst/>
                      </a:endParaRPr>
                    </a:p>
                    <a:p>
                      <a:pPr marL="151765"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31470" algn="l"/>
                        </a:tabLst>
                      </a:pPr>
                      <a:r>
                        <a:rPr lang="ru-RU" sz="1400" dirty="0">
                          <a:effectLst/>
                        </a:rPr>
                        <a:t>Появляется обобщение переживаний.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18" marR="7318" marT="7318" marB="7318" anchor="ctr"/>
                </a:tc>
              </a:tr>
            </a:tbl>
          </a:graphicData>
        </a:graphic>
      </p:graphicFrame>
      <p:pic>
        <p:nvPicPr>
          <p:cNvPr id="8" name="Picture 2" descr="https://avatars.mds.yandex.net/get-pdb/2865382/ebefac00-9807-4a7d-b033-e3e08553105a/s1200?webp=false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6554" y="1471748"/>
            <a:ext cx="1064801" cy="1976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sun9-75.userapi.com/c4277/u132008123/-6/y_bc14a54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83436" y="1782264"/>
            <a:ext cx="1726118" cy="2042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916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884329"/>
              </p:ext>
            </p:extLst>
          </p:nvPr>
        </p:nvGraphicFramePr>
        <p:xfrm>
          <a:off x="444138" y="226424"/>
          <a:ext cx="11582398" cy="63050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34193"/>
                <a:gridCol w="1776549"/>
                <a:gridCol w="3100251"/>
                <a:gridCol w="4171405"/>
              </a:tblGrid>
              <a:tr h="1794006">
                <a:tc>
                  <a:txBody>
                    <a:bodyPr/>
                    <a:lstStyle/>
                    <a:p>
                      <a:pPr marL="95250" marR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Познавательное развитие Познавательное развитие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4" marR="5484" marT="5484" marB="5484" anchor="ctr"/>
                </a:tc>
                <a:tc>
                  <a:txBody>
                    <a:bodyPr/>
                    <a:lstStyle/>
                    <a:p>
                      <a:pPr marL="95250" marR="95250" algn="ctr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Восприятие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4" marR="5484" marT="5484" marB="5484" anchor="ctr"/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100" dirty="0">
                          <a:effectLst/>
                        </a:rPr>
                        <a:t>Восприятие многопланово благодаря опоре на прошлый </a:t>
                      </a:r>
                      <a:r>
                        <a:rPr lang="ru-RU" sz="1100" dirty="0" err="1">
                          <a:effectLst/>
                        </a:rPr>
                        <a:t>опыт→апперцепция</a:t>
                      </a:r>
                      <a:r>
                        <a:rPr lang="ru-RU" sz="1100" dirty="0">
                          <a:effectLst/>
                        </a:rPr>
                        <a:t>. Восприятие становится осмысленным, целенаправленным, анализирующим. Выделяются произвольные действия: наблюдение, рассматривание, поиск. Усваивается система сенсорных эталонов (цвет, форма, величина).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4" marR="5484" marT="5484" marB="5484" anchor="ctr"/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100">
                          <a:effectLst/>
                        </a:rPr>
                        <a:t>Развитие произвольности и осмысленности, а также избирательности восприятия по содержанию, а не по внешней привлекательности. Появляется наблюдение – как специальная деятельность, наблюдательность как черта характера.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4" marR="5484" marT="5484" marB="5484" anchor="ctr"/>
                </a:tc>
              </a:tr>
              <a:tr h="2835983">
                <a:tc>
                  <a:txBody>
                    <a:bodyPr/>
                    <a:lstStyle/>
                    <a:p>
                      <a:pPr marL="95250" marR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2000" dirty="0">
                          <a:effectLst/>
                        </a:rPr>
                        <a:t>Внимание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4" marR="5484" marT="5484" marB="5484" anchor="ctr"/>
                </a:tc>
                <a:tc>
                  <a:txBody>
                    <a:bodyPr/>
                    <a:lstStyle/>
                    <a:p>
                      <a:pPr marL="95250" marR="95250" algn="ctr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effectLst/>
                        </a:rPr>
                        <a:t>Особенности 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4" marR="5484" marT="5484" marB="5484" anchor="ctr"/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100" dirty="0">
                          <a:effectLst/>
                        </a:rPr>
                        <a:t>Ребенок сосредоточен только до тех пор, пока интерес не угаснет. Появление нового предмета тотчас же вызывает переключение внимания на него. Поэтому дети редко длительное время занимаются одним и тем же делом. На протяжении дошкольного возраста в связи с усложнением деятельности детей и их передвижением в общем умственном развитии внимание приобретает сосредоточенность и устойчивость. К концу дошкольного возраста – способность к произвольному вниманию начинают интенсивно развиваться.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4" marR="5484" marT="5484" marB="548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Преобладает непроизвольное внимание, хотя могут концентрироваться на неинтересном. Неустойчиво. Затруднены распределение и переключение внимания. К концу младшего школьного возраста в 2 раза увеличивается объём внимания. Увеличивается его устойчивость, переключение и распределение. В учебной деятельности развивается произвольное внимание.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4" marR="5484" marT="5484" marB="5484" anchor="ctr"/>
                </a:tc>
              </a:tr>
              <a:tr h="1675016">
                <a:tc>
                  <a:txBody>
                    <a:bodyPr/>
                    <a:lstStyle/>
                    <a:p>
                      <a:pPr marL="95250" marR="95250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2000" dirty="0">
                          <a:effectLst/>
                        </a:rPr>
                        <a:t>Память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4" marR="5484" marT="5484" marB="5484" anchor="ctr"/>
                </a:tc>
                <a:tc>
                  <a:txBody>
                    <a:bodyPr/>
                    <a:lstStyle/>
                    <a:p>
                      <a:pPr marL="95250" marR="95250" algn="ctr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effectLst/>
                        </a:rPr>
                        <a:t>Особенности процесса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4" marR="5484" marT="5484" marB="5484" anchor="ctr"/>
                </a:tc>
                <a:tc>
                  <a:txBody>
                    <a:bodyPr/>
                    <a:lstStyle/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Дошкольный возраст – </a:t>
                      </a:r>
                      <a:r>
                        <a:rPr lang="ru-RU" sz="1100" dirty="0" err="1">
                          <a:effectLst/>
                        </a:rPr>
                        <a:t>сензитивный</a:t>
                      </a:r>
                      <a:r>
                        <a:rPr lang="ru-RU" sz="1100" dirty="0">
                          <a:effectLst/>
                        </a:rPr>
                        <a:t> период для развития памяти (память доминирует). Переход к производному и опосредованному запоминанию. Особенности памяти:</a:t>
                      </a:r>
                      <a:endParaRPr lang="ru-RU" sz="1050" dirty="0">
                        <a:effectLst/>
                      </a:endParaRP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1. У младших дошкольников память непроизвольна.</a:t>
                      </a:r>
                      <a:endParaRPr lang="ru-RU" sz="1050" dirty="0">
                        <a:effectLst/>
                      </a:endParaRPr>
                    </a:p>
                    <a:p>
                      <a:pPr marL="933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2. У средних – формируется произвольная память.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4" marR="5484" marT="5484" marB="548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Не владеет мнемотехнической деятельностью, стремится к механическому запоминанию. Благодарю обучению, память становится всё более произвольной и осмысленной. Показатели осмысленности – овладение приёмами запоминания (мнемотехниками).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4" marR="5484" marT="5484" marB="5484" anchor="ctr"/>
                </a:tc>
              </a:tr>
            </a:tbl>
          </a:graphicData>
        </a:graphic>
      </p:graphicFrame>
      <p:pic>
        <p:nvPicPr>
          <p:cNvPr id="3078" name="Picture 6" descr="https://1.bp.blogspot.com/-jBnIGpxON5w/X4LaqS08hWI/AAAAAAAAARY/5ozqzYz4mqY9ORTJqVNsTxx5PVwTTLToACNcBGAsYHQ/s320/7dc499b312ab396cb5e3263064271ee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306" y="3700588"/>
            <a:ext cx="1908357" cy="143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s://sun9-3.userapi.com/impg/c855532/v855532614/1e65c5/hcQdf-n3mEM.jpg?size=512x332&amp;quality=96&amp;sign=6fceb4de9a63b6431ae2be89613e5b73&amp;type=album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37" b="3895"/>
          <a:stretch/>
        </p:blipFill>
        <p:spPr bwMode="auto">
          <a:xfrm>
            <a:off x="10040983" y="1528181"/>
            <a:ext cx="1987254" cy="1365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37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</TotalTime>
  <Words>1946</Words>
  <Application>Microsoft Office PowerPoint</Application>
  <PresentationFormat>Широкоэкранный</PresentationFormat>
  <Paragraphs>159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Возрастные границы</vt:lpstr>
      <vt:lpstr>Требования ФГОС ДО</vt:lpstr>
      <vt:lpstr>Требования ФГОС НОО</vt:lpstr>
      <vt:lpstr>Требования ФГОС НОО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Психология детей  дошкольного  и младшего школьного возраста</dc:title>
  <dc:creator>12345</dc:creator>
  <cp:lastModifiedBy>12345</cp:lastModifiedBy>
  <cp:revision>52</cp:revision>
  <dcterms:created xsi:type="dcterms:W3CDTF">2021-06-16T09:50:32Z</dcterms:created>
  <dcterms:modified xsi:type="dcterms:W3CDTF">2022-05-24T08:07:31Z</dcterms:modified>
</cp:coreProperties>
</file>