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2" r:id="rId5"/>
    <p:sldId id="263" r:id="rId6"/>
    <p:sldId id="269" r:id="rId7"/>
    <p:sldId id="268" r:id="rId8"/>
    <p:sldId id="264" r:id="rId9"/>
    <p:sldId id="261" r:id="rId10"/>
    <p:sldId id="271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Доля обучающихся с расстройствами аутистического спектра в структуре контингента обучающихся МКОУ "Школа № 7" г. Курчатова Курской области</a:t>
            </a:r>
          </a:p>
        </c:rich>
      </c:tx>
      <c:layout>
        <c:manualLayout>
          <c:xMode val="edge"/>
          <c:yMode val="edge"/>
          <c:x val="0.11232416227013747"/>
          <c:y val="1.14067812685921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743892738151507"/>
          <c:y val="0.10358330877089561"/>
          <c:w val="0.70320901688167459"/>
          <c:h val="0.5363986132749448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695-4C31-BE5C-564877EBEA9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695-4C31-BE5C-564877EBEA9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695-4C31-BE5C-564877EBEA9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Дети с расстройствами аутистического спектра осложненными  легкой умственной отсталостью</c:v>
                </c:pt>
                <c:pt idx="1">
                  <c:v>Дети с расстройствами аутистического спектра осложненными тяжелой и умеренной умственной отсталостью</c:v>
                </c:pt>
                <c:pt idx="2">
                  <c:v>Обучающиеся с умственной отсталостью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3</c:v>
                </c:pt>
                <c:pt idx="1">
                  <c:v>8</c:v>
                </c:pt>
                <c:pt idx="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95-4C31-BE5C-564877EBEA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2657455041652604E-2"/>
          <c:y val="0.66808560178467058"/>
          <c:w val="0.92385564304461942"/>
          <c:h val="0.227947327884561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Доля обучающихся с расстройствами аутистического спектра в структуре контингента обучающихся МКОУ "Школа № 7" г. Курчатова Курской области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743892738151507"/>
          <c:y val="0.10358330877089561"/>
          <c:w val="0.70320901688167459"/>
          <c:h val="0.5363986132749448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214-4FD9-AFE0-2144B59C7A2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214-4FD9-AFE0-2144B59C7A2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214-4FD9-AFE0-2144B59C7A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Дети с расстройствами аутистического спектра осложненными  легкой умственной отсталостью</c:v>
                </c:pt>
                <c:pt idx="1">
                  <c:v>Дети с расстройствами аутистического спектра осложненными тяжелой и умеренной умственной отсталостью</c:v>
                </c:pt>
                <c:pt idx="2">
                  <c:v>Обучающиеся с умственной отсталостью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4.1000000000000002E-2</c:v>
                </c:pt>
                <c:pt idx="1">
                  <c:v>0.11</c:v>
                </c:pt>
                <c:pt idx="2">
                  <c:v>0.84899999999999998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214-4FD9-AFE0-2144B59C7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945505347923239E-2"/>
          <c:y val="0.66376426250826026"/>
          <c:w val="0.92385564304461942"/>
          <c:h val="0.234569843289731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68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92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03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187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864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287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494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70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47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40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4246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CD927-C4FA-4682-85B4-9D8CBCBD1BCB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0E09C0A0-61F2-42BA-AAD6-F8E0F811222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874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E0964F-44FA-B8C2-D73C-61A7C1FC4F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0503"/>
            <a:ext cx="9144000" cy="631598"/>
          </a:xfrm>
        </p:spPr>
        <p:txBody>
          <a:bodyPr>
            <a:normAutofit fontScale="90000"/>
          </a:bodyPr>
          <a:lstStyle/>
          <a:p>
            <a:pPr indent="449580" algn="ctr">
              <a:spcAft>
                <a:spcPts val="1425"/>
              </a:spcAft>
            </a:pPr>
            <a:br>
              <a:rPr lang="ru-RU" b="0" i="0" dirty="0">
                <a:solidFill>
                  <a:srgbClr val="2C2D2E"/>
                </a:solidFill>
                <a:effectLst/>
                <a:latin typeface="Arial" panose="020B0604020202020204" pitchFamily="34" charset="0"/>
              </a:rPr>
            </a:br>
            <a:br>
              <a:rPr lang="ru-RU" b="0" i="0" dirty="0">
                <a:solidFill>
                  <a:srgbClr val="2C2D2E"/>
                </a:solidFill>
                <a:effectLst/>
                <a:latin typeface="Arial" panose="020B0604020202020204" pitchFamily="34" charset="0"/>
              </a:rPr>
            </a:br>
            <a:br>
              <a:rPr lang="ru-RU" b="0" i="0" dirty="0">
                <a:solidFill>
                  <a:srgbClr val="2C2D2E"/>
                </a:solidFill>
                <a:effectLst/>
                <a:latin typeface="Arial" panose="020B0604020202020204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Муниципальное казенное общеобразовательное учреждение «Школа для детей с ОВЗ №7» </a:t>
            </a:r>
            <a:b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г. Курчатова Курской области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B41AD9-D8CC-7928-0C86-65A6F624CC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4298" y="2254476"/>
            <a:ext cx="10024188" cy="165576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Пути организации преемственности дошкольного и начального школьного образования по формированию учебных и трудовых навыков, а так же социально - приемлемого поведения у детей с расстройствами аутистического спектра</a:t>
            </a:r>
            <a:endParaRPr lang="ru-RU" sz="2800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6CDF5F40-6971-0DBA-3EF4-F6E5DAF31035}"/>
              </a:ext>
            </a:extLst>
          </p:cNvPr>
          <p:cNvSpPr txBox="1">
            <a:spLocks/>
          </p:cNvSpPr>
          <p:nvPr/>
        </p:nvSpPr>
        <p:spPr>
          <a:xfrm>
            <a:off x="2310882" y="534997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Высовень </a:t>
            </a:r>
            <a:r>
              <a:rPr lang="ru-RU" sz="2000">
                <a:solidFill>
                  <a:srgbClr val="000000"/>
                </a:solidFill>
                <a:latin typeface="Arial" panose="020B0604020202020204" pitchFamily="34" charset="0"/>
              </a:rPr>
              <a:t>Лариса Анатольевна</a:t>
            </a:r>
            <a:br>
              <a:rPr lang="ru-RU" sz="2000" dirty="0">
                <a:solidFill>
                  <a:srgbClr val="2C2D2E"/>
                </a:solidFill>
                <a:latin typeface="Arial" panose="020B0604020202020204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 учитель - логопед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24482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10654" y="783740"/>
            <a:ext cx="10142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alibri"/>
                <a:ea typeface="Calibri"/>
                <a:cs typeface="Times New Roman"/>
              </a:rPr>
              <a:t>Комплексное психолого-педагогическое сопровождение  </a:t>
            </a:r>
            <a:r>
              <a:rPr lang="ru-RU" b="1" dirty="0" err="1">
                <a:latin typeface="Calibri"/>
                <a:ea typeface="Calibri"/>
                <a:cs typeface="Times New Roman"/>
              </a:rPr>
              <a:t>учебно</a:t>
            </a:r>
            <a:r>
              <a:rPr lang="ru-RU" b="1" dirty="0">
                <a:latin typeface="Calibri"/>
                <a:ea typeface="Calibri"/>
                <a:cs typeface="Times New Roman"/>
              </a:rPr>
              <a:t> – воспитательного процесса ребенка с РАС заключается: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7832" y="1732545"/>
            <a:ext cx="1114124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Calibri"/>
              </a:rPr>
              <a:t>– в социальном и личностно значимом характере результатов образования. Учащиеся с РАС являются полноценными участниками всех внеурочных мероприятий; </a:t>
            </a:r>
            <a:endParaRPr lang="ru-RU" sz="1600" b="1" i="1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Calibri"/>
              </a:rPr>
              <a:t>– в прочном усвоении обучающимися знаний и опыта разнообразной деятельности и поведения, возможности их самостоятельного продвижения в изучаемых образовательных областях. </a:t>
            </a:r>
            <a:endParaRPr lang="ru-RU" sz="1600" b="1" i="1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Calibri"/>
              </a:rPr>
              <a:t>– в существенном повышении мотивации и интереса к учению, приобретению нового опыта деятельности и поведения; </a:t>
            </a:r>
            <a:endParaRPr lang="ru-RU" sz="1600" b="1" i="1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Calibri"/>
              </a:rPr>
              <a:t>– в обеспечении условий для общекультурного и личностного развития на основе формирования универсальных (базовых) учебных действий, которые обеспечивают не только успешное усвоение некоторых элементов системы научных знаний, умений и навыков,  но и, прежде всего, жизненных компетенций, составляющих основу социальной успешности.  </a:t>
            </a:r>
            <a:endParaRPr lang="ru-RU" sz="1600" b="1" i="1" dirty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250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28011" y="1084606"/>
            <a:ext cx="9999016" cy="1049235"/>
          </a:xfrm>
        </p:spPr>
        <p:txBody>
          <a:bodyPr>
            <a:noAutofit/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Спасибо за внимание!</a:t>
            </a:r>
            <a:endParaRPr lang="ru-RU" sz="4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4248" y="2785661"/>
            <a:ext cx="4569183" cy="3038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21577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7823036"/>
              </p:ext>
            </p:extLst>
          </p:nvPr>
        </p:nvGraphicFramePr>
        <p:xfrm>
          <a:off x="-90617" y="345989"/>
          <a:ext cx="6222143" cy="5566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0796130"/>
              </p:ext>
            </p:extLst>
          </p:nvPr>
        </p:nvGraphicFramePr>
        <p:xfrm>
          <a:off x="5815914" y="306417"/>
          <a:ext cx="6496821" cy="5646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38859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>
            <a:extLst>
              <a:ext uri="{FF2B5EF4-FFF2-40B4-BE49-F238E27FC236}">
                <a16:creationId xmlns:a16="http://schemas.microsoft.com/office/drawing/2014/main" id="{D38CB107-6FFC-B058-E83F-0C34AF17E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по методам, приемам, организационным формам учебно-воспитательной работы;</a:t>
            </a:r>
            <a:endParaRPr lang="ru-RU" sz="1800" b="0" i="0" dirty="0">
              <a:solidFill>
                <a:srgbClr val="2C2D2E"/>
              </a:solidFill>
              <a:effectLst/>
              <a:latin typeface="calibri" panose="020F0502020204030204" pitchFamily="34" charset="0"/>
            </a:endParaRPr>
          </a:p>
          <a:p>
            <a:pPr algn="l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по содержанию обучения и воспитания.</a:t>
            </a:r>
            <a:endParaRPr lang="ru-RU" sz="1800" b="0" i="0" dirty="0">
              <a:solidFill>
                <a:srgbClr val="2C2D2E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4A9FBD5F-AE71-B4A0-BE0D-C708041F2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4414" y="2235107"/>
            <a:ext cx="3749300" cy="2248181"/>
          </a:xfrm>
        </p:spPr>
        <p:txBody>
          <a:bodyPr/>
          <a:lstStyle/>
          <a:p>
            <a:pPr algn="just"/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Преемственность между дошкольным образованием и начальным общим образованием осуществляется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414" y="3299144"/>
            <a:ext cx="3502087" cy="2368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109222"/>
            <a:ext cx="3572475" cy="2362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23765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96" y="1468963"/>
            <a:ext cx="3436576" cy="2284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6649" y="1468963"/>
            <a:ext cx="3436576" cy="2284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10">
            <a:extLst>
              <a:ext uri="{FF2B5EF4-FFF2-40B4-BE49-F238E27FC236}">
                <a16:creationId xmlns:a16="http://schemas.microsoft.com/office/drawing/2014/main" id="{4A9FBD5F-AE71-B4A0-BE0D-C708041F2616}"/>
              </a:ext>
            </a:extLst>
          </p:cNvPr>
          <p:cNvSpPr txBox="1">
            <a:spLocks/>
          </p:cNvSpPr>
          <p:nvPr/>
        </p:nvSpPr>
        <p:spPr>
          <a:xfrm>
            <a:off x="476149" y="34955"/>
            <a:ext cx="10732830" cy="8769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</a:rPr>
              <a:t>Взаимодействие между педагогами, родителями и воспитанниками ДОУ, 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</a:rPr>
              <a:t>АНО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ЦППМП «Добрыня» и МКОУ «Школа №7»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066" y="3768904"/>
            <a:ext cx="4203803" cy="2795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225" y="3753920"/>
            <a:ext cx="4226340" cy="2810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7456" y="992185"/>
            <a:ext cx="3912190" cy="2601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76074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0">
            <a:extLst>
              <a:ext uri="{FF2B5EF4-FFF2-40B4-BE49-F238E27FC236}">
                <a16:creationId xmlns:a16="http://schemas.microsoft.com/office/drawing/2014/main" id="{4A9FBD5F-AE71-B4A0-BE0D-C708041F2616}"/>
              </a:ext>
            </a:extLst>
          </p:cNvPr>
          <p:cNvSpPr txBox="1">
            <a:spLocks/>
          </p:cNvSpPr>
          <p:nvPr/>
        </p:nvSpPr>
        <p:spPr>
          <a:xfrm>
            <a:off x="376232" y="59018"/>
            <a:ext cx="10732830" cy="8769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</a:rPr>
              <a:t>Взаимодействие в рамках городских методических объединений между педагогами, специалистами ДОУ, АНО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ЦППМП «Добрыня» и МКОУ «Школа №7»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796" y="1212223"/>
            <a:ext cx="3917416" cy="2938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558" y="1212223"/>
            <a:ext cx="4111549" cy="3083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larisa\AppData\Local\Temp\Rar$DRa4884.7431\29.03.2023\photo_2023-03-29_14-02-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979" y="3829306"/>
            <a:ext cx="4173426" cy="306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arisa\AppData\Local\Temp\Rar$DRa4884.18004\29.03.2023\photo_2023-03-29_14-03-5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8168" y="3829306"/>
            <a:ext cx="3993379" cy="299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026" y="148279"/>
            <a:ext cx="3802290" cy="4084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9969" y="148280"/>
            <a:ext cx="6245699" cy="3834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827" y="3339915"/>
            <a:ext cx="2903641" cy="35180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8437" y="1768642"/>
            <a:ext cx="3222812" cy="4945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1249" y="4232876"/>
            <a:ext cx="4604950" cy="24809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14565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20" y="140043"/>
            <a:ext cx="8641494" cy="6809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4044" y="1112108"/>
            <a:ext cx="2638608" cy="4217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73622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D45113A-9E0E-4ECF-A6B8-110840EE72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067" y="924444"/>
            <a:ext cx="2323425" cy="17425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66" y="2721727"/>
            <a:ext cx="3599100" cy="20244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243" y="4391239"/>
            <a:ext cx="4254727" cy="23932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4889" y="2711769"/>
            <a:ext cx="3311360" cy="18626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036" y="4391239"/>
            <a:ext cx="4280316" cy="24076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345" y="924444"/>
            <a:ext cx="2521147" cy="167629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954" y="2721727"/>
            <a:ext cx="3496240" cy="23246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4889" y="918993"/>
            <a:ext cx="2529346" cy="168174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49730" y="152212"/>
            <a:ext cx="10566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«Школа для детей с ОВЗ №7» г. Курчатова Курской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769957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2595" y="230660"/>
            <a:ext cx="10972800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1425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обучении детей с РАС используется: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ctr" defTabSz="360000">
              <a:spcAft>
                <a:spcPts val="1425"/>
              </a:spcAft>
              <a:buAutoNum type="arabicPeriod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 наглядных методов обучения и воспитания детей с РАС</a:t>
            </a:r>
          </a:p>
          <a:p>
            <a:pPr algn="ctr" defTabSz="360000">
              <a:spcAft>
                <a:spcPts val="1425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2. Комплекс практических методов обучения и воспитания детей с РАС </a:t>
            </a:r>
          </a:p>
          <a:p>
            <a:pPr algn="ctr" defTabSz="360000">
              <a:spcAft>
                <a:spcPts val="1425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 Комплекс словесных методов обучения и воспитания детей с РАС</a:t>
            </a:r>
            <a:endParaRPr lang="ru-RU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596" y="2099962"/>
            <a:ext cx="2838910" cy="37852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7432" y="2035089"/>
            <a:ext cx="2827963" cy="37706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596" y="2003167"/>
            <a:ext cx="3056238" cy="407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430955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258</TotalTime>
  <Words>348</Words>
  <Application>Microsoft Office PowerPoint</Application>
  <PresentationFormat>Широкоэкранный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</vt:lpstr>
      <vt:lpstr>Gill Sans MT</vt:lpstr>
      <vt:lpstr>times new roman</vt:lpstr>
      <vt:lpstr>times new roman</vt:lpstr>
      <vt:lpstr>Галерея</vt:lpstr>
      <vt:lpstr>   Муниципальное казенное общеобразовательное учреждение «Школа для детей с ОВЗ №7»  г. Курчатова Курской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«Школа для детей с ОВЗ №7»  г. Курчатова Курской области</dc:title>
  <dc:creator>Наталья</dc:creator>
  <cp:lastModifiedBy>Наталья</cp:lastModifiedBy>
  <cp:revision>21</cp:revision>
  <dcterms:created xsi:type="dcterms:W3CDTF">2023-03-22T18:33:35Z</dcterms:created>
  <dcterms:modified xsi:type="dcterms:W3CDTF">2023-04-04T05:02:09Z</dcterms:modified>
</cp:coreProperties>
</file>