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+xml" PartName="/ppt/slides/slide47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presentationml.notesSlide+xml" PartName="/ppt/notesSlides/notesSlide2.xml"/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Default ContentType="image/png" Extension="png"/>
  <Override ContentType="application/vnd.openxmlformats-officedocument.drawingml.diagramColors+xml" PartName="/ppt/diagrams/colors2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9"/>
  </p:notesMasterIdLst>
  <p:sldIdLst>
    <p:sldId id="256" r:id="rId2"/>
    <p:sldId id="257" r:id="rId3"/>
    <p:sldId id="264" r:id="rId4"/>
    <p:sldId id="261" r:id="rId5"/>
    <p:sldId id="259" r:id="rId6"/>
    <p:sldId id="262" r:id="rId7"/>
    <p:sldId id="263" r:id="rId8"/>
    <p:sldId id="265" r:id="rId9"/>
    <p:sldId id="273" r:id="rId10"/>
    <p:sldId id="279" r:id="rId11"/>
    <p:sldId id="278" r:id="rId12"/>
    <p:sldId id="281" r:id="rId13"/>
    <p:sldId id="282" r:id="rId14"/>
    <p:sldId id="283" r:id="rId15"/>
    <p:sldId id="280" r:id="rId16"/>
    <p:sldId id="284" r:id="rId17"/>
    <p:sldId id="285" r:id="rId18"/>
    <p:sldId id="287" r:id="rId19"/>
    <p:sldId id="286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67" r:id="rId28"/>
    <p:sldId id="272" r:id="rId29"/>
    <p:sldId id="295" r:id="rId30"/>
    <p:sldId id="266" r:id="rId31"/>
    <p:sldId id="274" r:id="rId32"/>
    <p:sldId id="298" r:id="rId33"/>
    <p:sldId id="299" r:id="rId34"/>
    <p:sldId id="268" r:id="rId35"/>
    <p:sldId id="275" r:id="rId36"/>
    <p:sldId id="300" r:id="rId37"/>
    <p:sldId id="269" r:id="rId38"/>
    <p:sldId id="276" r:id="rId39"/>
    <p:sldId id="301" r:id="rId40"/>
    <p:sldId id="302" r:id="rId41"/>
    <p:sldId id="270" r:id="rId42"/>
    <p:sldId id="277" r:id="rId43"/>
    <p:sldId id="305" r:id="rId44"/>
    <p:sldId id="307" r:id="rId45"/>
    <p:sldId id="271" r:id="rId46"/>
    <p:sldId id="303" r:id="rId47"/>
    <p:sldId id="297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6" d="100"/>
          <a:sy n="106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3DDC63-2400-4AC4-84CA-E1C0DB125B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5953FC-27DD-4939-A9D0-D1B20124C1EB}">
      <dgm:prSet phldrT="[Текст]"/>
      <dgm:spPr/>
      <dgm:t>
        <a:bodyPr/>
        <a:lstStyle/>
        <a:p>
          <a:endParaRPr lang="ru-RU" dirty="0"/>
        </a:p>
      </dgm:t>
    </dgm:pt>
    <dgm:pt modelId="{B8725AE7-1084-4BA1-B034-062B92306125}" type="parTrans" cxnId="{B3796322-412D-4E90-8B3D-4EF5FC3BE82A}">
      <dgm:prSet/>
      <dgm:spPr/>
      <dgm:t>
        <a:bodyPr/>
        <a:lstStyle/>
        <a:p>
          <a:endParaRPr lang="ru-RU"/>
        </a:p>
      </dgm:t>
    </dgm:pt>
    <dgm:pt modelId="{3F860830-93EC-4B46-974E-B1FAB2ACA2F0}" type="sibTrans" cxnId="{B3796322-412D-4E90-8B3D-4EF5FC3BE82A}">
      <dgm:prSet/>
      <dgm:spPr/>
      <dgm:t>
        <a:bodyPr/>
        <a:lstStyle/>
        <a:p>
          <a:endParaRPr lang="ru-RU"/>
        </a:p>
      </dgm:t>
    </dgm:pt>
    <dgm:pt modelId="{0B985126-D6C4-4B0D-9A31-210E4A43932F}">
      <dgm:prSet phldrT="[Текст]" phldr="1"/>
      <dgm:spPr/>
      <dgm:t>
        <a:bodyPr/>
        <a:lstStyle/>
        <a:p>
          <a:endParaRPr lang="ru-RU"/>
        </a:p>
      </dgm:t>
    </dgm:pt>
    <dgm:pt modelId="{DD233BCE-9F75-4117-B040-B2B4E57E1664}" type="parTrans" cxnId="{1E912D22-4562-49CE-9C42-9060DBDEE5F1}">
      <dgm:prSet/>
      <dgm:spPr/>
      <dgm:t>
        <a:bodyPr/>
        <a:lstStyle/>
        <a:p>
          <a:endParaRPr lang="ru-RU"/>
        </a:p>
      </dgm:t>
    </dgm:pt>
    <dgm:pt modelId="{D3BF4F79-D78D-4F56-B2E8-C3B994B24D82}" type="sibTrans" cxnId="{1E912D22-4562-49CE-9C42-9060DBDEE5F1}">
      <dgm:prSet/>
      <dgm:spPr/>
      <dgm:t>
        <a:bodyPr/>
        <a:lstStyle/>
        <a:p>
          <a:endParaRPr lang="ru-RU"/>
        </a:p>
      </dgm:t>
    </dgm:pt>
    <dgm:pt modelId="{C7BA3EB7-C9C1-499B-BDAA-E85B13603D6F}">
      <dgm:prSet phldrT="[Текст]" phldr="1"/>
      <dgm:spPr/>
      <dgm:t>
        <a:bodyPr/>
        <a:lstStyle/>
        <a:p>
          <a:endParaRPr lang="ru-RU"/>
        </a:p>
      </dgm:t>
    </dgm:pt>
    <dgm:pt modelId="{54BA192C-7809-4CA4-ADEE-79C449BDCFAD}" type="parTrans" cxnId="{36167F30-7779-4385-BC98-2CEB70E148AD}">
      <dgm:prSet/>
      <dgm:spPr/>
      <dgm:t>
        <a:bodyPr/>
        <a:lstStyle/>
        <a:p>
          <a:endParaRPr lang="ru-RU"/>
        </a:p>
      </dgm:t>
    </dgm:pt>
    <dgm:pt modelId="{51FDD0A6-E6DA-4FBC-90AF-2A0246CA99A2}" type="sibTrans" cxnId="{36167F30-7779-4385-BC98-2CEB70E148AD}">
      <dgm:prSet/>
      <dgm:spPr/>
      <dgm:t>
        <a:bodyPr/>
        <a:lstStyle/>
        <a:p>
          <a:endParaRPr lang="ru-RU"/>
        </a:p>
      </dgm:t>
    </dgm:pt>
    <dgm:pt modelId="{5A75A18E-55B1-4F19-A544-DF5D8475399C}">
      <dgm:prSet/>
      <dgm:spPr/>
      <dgm:t>
        <a:bodyPr/>
        <a:lstStyle/>
        <a:p>
          <a:r>
            <a:rPr lang="ru-RU" dirty="0" err="1" smtClean="0"/>
            <a:t>антикоррупционное</a:t>
          </a:r>
          <a:r>
            <a:rPr lang="ru-RU" dirty="0" smtClean="0"/>
            <a:t> образование, т.е. формирование нетерпимости к коррупционному поведению в рамках обучающих программ образования</a:t>
          </a:r>
          <a:endParaRPr lang="ru-RU" dirty="0"/>
        </a:p>
      </dgm:t>
    </dgm:pt>
    <dgm:pt modelId="{39AE9C07-68A3-4970-87FD-4B17CDD8B845}" type="parTrans" cxnId="{D07334B3-C9D8-4D0A-9EAE-FDC7FED4E676}">
      <dgm:prSet/>
      <dgm:spPr/>
      <dgm:t>
        <a:bodyPr/>
        <a:lstStyle/>
        <a:p>
          <a:endParaRPr lang="ru-RU"/>
        </a:p>
      </dgm:t>
    </dgm:pt>
    <dgm:pt modelId="{058F9517-160A-469C-A339-177C6A376F41}" type="sibTrans" cxnId="{D07334B3-C9D8-4D0A-9EAE-FDC7FED4E676}">
      <dgm:prSet/>
      <dgm:spPr/>
      <dgm:t>
        <a:bodyPr/>
        <a:lstStyle/>
        <a:p>
          <a:endParaRPr lang="ru-RU"/>
        </a:p>
      </dgm:t>
    </dgm:pt>
    <dgm:pt modelId="{79A8A4A5-2FBA-4512-8C92-E415C8D6EB3D}">
      <dgm:prSet/>
      <dgm:spPr/>
      <dgm:t>
        <a:bodyPr/>
        <a:lstStyle/>
        <a:p>
          <a:r>
            <a:rPr lang="ru-RU" dirty="0" err="1" smtClean="0"/>
            <a:t>антикоррупционная</a:t>
          </a:r>
          <a:r>
            <a:rPr lang="ru-RU" dirty="0" smtClean="0"/>
            <a:t> пропаганда, прежде всего через средства массовой информации, в том числе с использованием социальной рекламы</a:t>
          </a:r>
          <a:endParaRPr lang="ru-RU" dirty="0"/>
        </a:p>
      </dgm:t>
    </dgm:pt>
    <dgm:pt modelId="{9BD484C5-7E02-4916-BD13-1BDAFA9259B7}" type="parTrans" cxnId="{E897F131-AF77-4379-8606-570FAA99F6CF}">
      <dgm:prSet/>
      <dgm:spPr/>
      <dgm:t>
        <a:bodyPr/>
        <a:lstStyle/>
        <a:p>
          <a:endParaRPr lang="ru-RU"/>
        </a:p>
      </dgm:t>
    </dgm:pt>
    <dgm:pt modelId="{E84F271C-3D01-41F4-852A-A5A6BCEF4ED2}" type="sibTrans" cxnId="{E897F131-AF77-4379-8606-570FAA99F6CF}">
      <dgm:prSet/>
      <dgm:spPr/>
      <dgm:t>
        <a:bodyPr/>
        <a:lstStyle/>
        <a:p>
          <a:endParaRPr lang="ru-RU"/>
        </a:p>
      </dgm:t>
    </dgm:pt>
    <dgm:pt modelId="{BDF3E85A-C33B-4994-A8AC-7EFD568D6540}">
      <dgm:prSet/>
      <dgm:spPr/>
      <dgm:t>
        <a:bodyPr/>
        <a:lstStyle/>
        <a:p>
          <a:r>
            <a:rPr lang="ru-RU" dirty="0" smtClean="0"/>
            <a:t>проведение органами государственной власти и местного самоуправления различных мероприятий (слушаний, совещаний, семинаров, конференций и др.) </a:t>
          </a:r>
          <a:r>
            <a:rPr lang="ru-RU" dirty="0" err="1" smtClean="0"/>
            <a:t>антикоррупционной</a:t>
          </a:r>
          <a:r>
            <a:rPr lang="ru-RU" dirty="0" smtClean="0"/>
            <a:t> направленности</a:t>
          </a:r>
          <a:endParaRPr lang="ru-RU" dirty="0"/>
        </a:p>
      </dgm:t>
    </dgm:pt>
    <dgm:pt modelId="{D5E1F5B9-0C25-411A-B318-81340FDA6550}" type="parTrans" cxnId="{0EB4DD60-560B-4C39-B165-512AA7036E39}">
      <dgm:prSet/>
      <dgm:spPr/>
      <dgm:t>
        <a:bodyPr/>
        <a:lstStyle/>
        <a:p>
          <a:endParaRPr lang="ru-RU"/>
        </a:p>
      </dgm:t>
    </dgm:pt>
    <dgm:pt modelId="{7778590C-6971-495C-B3CA-D5682AAF306C}" type="sibTrans" cxnId="{0EB4DD60-560B-4C39-B165-512AA7036E39}">
      <dgm:prSet/>
      <dgm:spPr/>
      <dgm:t>
        <a:bodyPr/>
        <a:lstStyle/>
        <a:p>
          <a:endParaRPr lang="ru-RU"/>
        </a:p>
      </dgm:t>
    </dgm:pt>
    <dgm:pt modelId="{B7F10BB2-3C72-459D-818A-4D397F858921}" type="pres">
      <dgm:prSet presAssocID="{BF3DDC63-2400-4AC4-84CA-E1C0DB125B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D96213-11DC-4BFA-BDAD-682E7484509A}" type="pres">
      <dgm:prSet presAssocID="{935953FC-27DD-4939-A9D0-D1B20124C1EB}" presName="composite" presStyleCnt="0"/>
      <dgm:spPr/>
    </dgm:pt>
    <dgm:pt modelId="{389E68A1-F1CF-4218-B188-BDD5B17CD886}" type="pres">
      <dgm:prSet presAssocID="{935953FC-27DD-4939-A9D0-D1B20124C1E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50DCF-1FDF-4853-B757-4497B05797CB}" type="pres">
      <dgm:prSet presAssocID="{935953FC-27DD-4939-A9D0-D1B20124C1E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9AC46-A7EE-4268-BE3C-29A94DE1B3D0}" type="pres">
      <dgm:prSet presAssocID="{3F860830-93EC-4B46-974E-B1FAB2ACA2F0}" presName="sp" presStyleCnt="0"/>
      <dgm:spPr/>
    </dgm:pt>
    <dgm:pt modelId="{9B85EC68-938A-4D15-9FCD-7285D886392E}" type="pres">
      <dgm:prSet presAssocID="{0B985126-D6C4-4B0D-9A31-210E4A43932F}" presName="composite" presStyleCnt="0"/>
      <dgm:spPr/>
    </dgm:pt>
    <dgm:pt modelId="{3F925497-10D7-4F95-AC6B-D08AD0D65A4B}" type="pres">
      <dgm:prSet presAssocID="{0B985126-D6C4-4B0D-9A31-210E4A43932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8005B-B94B-4362-8DE8-5532EAB5632F}" type="pres">
      <dgm:prSet presAssocID="{0B985126-D6C4-4B0D-9A31-210E4A43932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0989A-1FDD-44B0-AD3F-89304589DE93}" type="pres">
      <dgm:prSet presAssocID="{D3BF4F79-D78D-4F56-B2E8-C3B994B24D82}" presName="sp" presStyleCnt="0"/>
      <dgm:spPr/>
    </dgm:pt>
    <dgm:pt modelId="{655FA4AA-75C5-493B-B4A6-C3B77C8E6921}" type="pres">
      <dgm:prSet presAssocID="{C7BA3EB7-C9C1-499B-BDAA-E85B13603D6F}" presName="composite" presStyleCnt="0"/>
      <dgm:spPr/>
    </dgm:pt>
    <dgm:pt modelId="{C1E57FC9-16D2-4D61-B985-B2331DE2303B}" type="pres">
      <dgm:prSet presAssocID="{C7BA3EB7-C9C1-499B-BDAA-E85B13603D6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00F1B-2AE7-40F4-8632-EB0EE96DA4E0}" type="pres">
      <dgm:prSet presAssocID="{C7BA3EB7-C9C1-499B-BDAA-E85B13603D6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97F131-AF77-4379-8606-570FAA99F6CF}" srcId="{0B985126-D6C4-4B0D-9A31-210E4A43932F}" destId="{79A8A4A5-2FBA-4512-8C92-E415C8D6EB3D}" srcOrd="0" destOrd="0" parTransId="{9BD484C5-7E02-4916-BD13-1BDAFA9259B7}" sibTransId="{E84F271C-3D01-41F4-852A-A5A6BCEF4ED2}"/>
    <dgm:cxn modelId="{1E912D22-4562-49CE-9C42-9060DBDEE5F1}" srcId="{BF3DDC63-2400-4AC4-84CA-E1C0DB125B35}" destId="{0B985126-D6C4-4B0D-9A31-210E4A43932F}" srcOrd="1" destOrd="0" parTransId="{DD233BCE-9F75-4117-B040-B2B4E57E1664}" sibTransId="{D3BF4F79-D78D-4F56-B2E8-C3B994B24D82}"/>
    <dgm:cxn modelId="{9ADB209A-A74F-495D-AB91-4D773A51D00B}" type="presOf" srcId="{0B985126-D6C4-4B0D-9A31-210E4A43932F}" destId="{3F925497-10D7-4F95-AC6B-D08AD0D65A4B}" srcOrd="0" destOrd="0" presId="urn:microsoft.com/office/officeart/2005/8/layout/chevron2"/>
    <dgm:cxn modelId="{8069102E-0C9A-450F-8BC8-8BF526151FCE}" type="presOf" srcId="{BF3DDC63-2400-4AC4-84CA-E1C0DB125B35}" destId="{B7F10BB2-3C72-459D-818A-4D397F858921}" srcOrd="0" destOrd="0" presId="urn:microsoft.com/office/officeart/2005/8/layout/chevron2"/>
    <dgm:cxn modelId="{36167F30-7779-4385-BC98-2CEB70E148AD}" srcId="{BF3DDC63-2400-4AC4-84CA-E1C0DB125B35}" destId="{C7BA3EB7-C9C1-499B-BDAA-E85B13603D6F}" srcOrd="2" destOrd="0" parTransId="{54BA192C-7809-4CA4-ADEE-79C449BDCFAD}" sibTransId="{51FDD0A6-E6DA-4FBC-90AF-2A0246CA99A2}"/>
    <dgm:cxn modelId="{862BD769-F4E4-4C82-B17D-7F5724715BA1}" type="presOf" srcId="{BDF3E85A-C33B-4994-A8AC-7EFD568D6540}" destId="{6C900F1B-2AE7-40F4-8632-EB0EE96DA4E0}" srcOrd="0" destOrd="0" presId="urn:microsoft.com/office/officeart/2005/8/layout/chevron2"/>
    <dgm:cxn modelId="{D07334B3-C9D8-4D0A-9EAE-FDC7FED4E676}" srcId="{935953FC-27DD-4939-A9D0-D1B20124C1EB}" destId="{5A75A18E-55B1-4F19-A544-DF5D8475399C}" srcOrd="0" destOrd="0" parTransId="{39AE9C07-68A3-4970-87FD-4B17CDD8B845}" sibTransId="{058F9517-160A-469C-A339-177C6A376F41}"/>
    <dgm:cxn modelId="{F72CA433-1686-4799-A9CD-572AC904E695}" type="presOf" srcId="{5A75A18E-55B1-4F19-A544-DF5D8475399C}" destId="{1E650DCF-1FDF-4853-B757-4497B05797CB}" srcOrd="0" destOrd="0" presId="urn:microsoft.com/office/officeart/2005/8/layout/chevron2"/>
    <dgm:cxn modelId="{0EB4DD60-560B-4C39-B165-512AA7036E39}" srcId="{C7BA3EB7-C9C1-499B-BDAA-E85B13603D6F}" destId="{BDF3E85A-C33B-4994-A8AC-7EFD568D6540}" srcOrd="0" destOrd="0" parTransId="{D5E1F5B9-0C25-411A-B318-81340FDA6550}" sibTransId="{7778590C-6971-495C-B3CA-D5682AAF306C}"/>
    <dgm:cxn modelId="{B3796322-412D-4E90-8B3D-4EF5FC3BE82A}" srcId="{BF3DDC63-2400-4AC4-84CA-E1C0DB125B35}" destId="{935953FC-27DD-4939-A9D0-D1B20124C1EB}" srcOrd="0" destOrd="0" parTransId="{B8725AE7-1084-4BA1-B034-062B92306125}" sibTransId="{3F860830-93EC-4B46-974E-B1FAB2ACA2F0}"/>
    <dgm:cxn modelId="{2A623CC2-2924-4F7D-8A2C-DCE4F8634573}" type="presOf" srcId="{935953FC-27DD-4939-A9D0-D1B20124C1EB}" destId="{389E68A1-F1CF-4218-B188-BDD5B17CD886}" srcOrd="0" destOrd="0" presId="urn:microsoft.com/office/officeart/2005/8/layout/chevron2"/>
    <dgm:cxn modelId="{21EA4A72-8D6E-49F5-B3DA-EE8B3AAA4F97}" type="presOf" srcId="{C7BA3EB7-C9C1-499B-BDAA-E85B13603D6F}" destId="{C1E57FC9-16D2-4D61-B985-B2331DE2303B}" srcOrd="0" destOrd="0" presId="urn:microsoft.com/office/officeart/2005/8/layout/chevron2"/>
    <dgm:cxn modelId="{6CF2ED52-38CD-46B5-B674-4108C9A1D4F8}" type="presOf" srcId="{79A8A4A5-2FBA-4512-8C92-E415C8D6EB3D}" destId="{BB28005B-B94B-4362-8DE8-5532EAB5632F}" srcOrd="0" destOrd="0" presId="urn:microsoft.com/office/officeart/2005/8/layout/chevron2"/>
    <dgm:cxn modelId="{8098A9DE-65CC-4AB4-ABC2-587AE697C856}" type="presParOf" srcId="{B7F10BB2-3C72-459D-818A-4D397F858921}" destId="{22D96213-11DC-4BFA-BDAD-682E7484509A}" srcOrd="0" destOrd="0" presId="urn:microsoft.com/office/officeart/2005/8/layout/chevron2"/>
    <dgm:cxn modelId="{31EB373E-14B3-4FA5-A774-2FAA1AE2DE5E}" type="presParOf" srcId="{22D96213-11DC-4BFA-BDAD-682E7484509A}" destId="{389E68A1-F1CF-4218-B188-BDD5B17CD886}" srcOrd="0" destOrd="0" presId="urn:microsoft.com/office/officeart/2005/8/layout/chevron2"/>
    <dgm:cxn modelId="{BF89DC67-0CED-4E5B-867B-0E7D773AC436}" type="presParOf" srcId="{22D96213-11DC-4BFA-BDAD-682E7484509A}" destId="{1E650DCF-1FDF-4853-B757-4497B05797CB}" srcOrd="1" destOrd="0" presId="urn:microsoft.com/office/officeart/2005/8/layout/chevron2"/>
    <dgm:cxn modelId="{6B1B0F06-8AB0-45ED-8DA5-560D2514C1EB}" type="presParOf" srcId="{B7F10BB2-3C72-459D-818A-4D397F858921}" destId="{77F9AC46-A7EE-4268-BE3C-29A94DE1B3D0}" srcOrd="1" destOrd="0" presId="urn:microsoft.com/office/officeart/2005/8/layout/chevron2"/>
    <dgm:cxn modelId="{218A1744-048E-4F64-8B3E-EA9FAFDABD50}" type="presParOf" srcId="{B7F10BB2-3C72-459D-818A-4D397F858921}" destId="{9B85EC68-938A-4D15-9FCD-7285D886392E}" srcOrd="2" destOrd="0" presId="urn:microsoft.com/office/officeart/2005/8/layout/chevron2"/>
    <dgm:cxn modelId="{F416A411-3BC5-46AD-A4C2-F5353F089621}" type="presParOf" srcId="{9B85EC68-938A-4D15-9FCD-7285D886392E}" destId="{3F925497-10D7-4F95-AC6B-D08AD0D65A4B}" srcOrd="0" destOrd="0" presId="urn:microsoft.com/office/officeart/2005/8/layout/chevron2"/>
    <dgm:cxn modelId="{982A9EFE-C545-4FBE-80D7-A2B7A478A557}" type="presParOf" srcId="{9B85EC68-938A-4D15-9FCD-7285D886392E}" destId="{BB28005B-B94B-4362-8DE8-5532EAB5632F}" srcOrd="1" destOrd="0" presId="urn:microsoft.com/office/officeart/2005/8/layout/chevron2"/>
    <dgm:cxn modelId="{15C660F4-3975-4470-A812-EA8EE913FDFA}" type="presParOf" srcId="{B7F10BB2-3C72-459D-818A-4D397F858921}" destId="{47C0989A-1FDD-44B0-AD3F-89304589DE93}" srcOrd="3" destOrd="0" presId="urn:microsoft.com/office/officeart/2005/8/layout/chevron2"/>
    <dgm:cxn modelId="{E47DA68B-77CE-40B3-BA27-706E4A0213EC}" type="presParOf" srcId="{B7F10BB2-3C72-459D-818A-4D397F858921}" destId="{655FA4AA-75C5-493B-B4A6-C3B77C8E6921}" srcOrd="4" destOrd="0" presId="urn:microsoft.com/office/officeart/2005/8/layout/chevron2"/>
    <dgm:cxn modelId="{50B810A3-D960-4981-91F3-9823486D7E7F}" type="presParOf" srcId="{655FA4AA-75C5-493B-B4A6-C3B77C8E6921}" destId="{C1E57FC9-16D2-4D61-B985-B2331DE2303B}" srcOrd="0" destOrd="0" presId="urn:microsoft.com/office/officeart/2005/8/layout/chevron2"/>
    <dgm:cxn modelId="{346400C2-2996-43C9-AA13-B03C792B535B}" type="presParOf" srcId="{655FA4AA-75C5-493B-B4A6-C3B77C8E6921}" destId="{6C900F1B-2AE7-40F4-8632-EB0EE96DA4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9A181F-9033-4D0D-9796-1EBC4479EAA0}" type="doc">
      <dgm:prSet loTypeId="urn:microsoft.com/office/officeart/2005/8/layout/default#1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070150-361F-4207-9A32-BC43E567BE66}">
      <dgm:prSet phldrT="[Текст]"/>
      <dgm:spPr/>
      <dgm:t>
        <a:bodyPr/>
        <a:lstStyle/>
        <a:p>
          <a:r>
            <a:rPr lang="ru-RU" dirty="0" smtClean="0"/>
            <a:t>Дефицит внимания к ребёнку в семье</a:t>
          </a:r>
          <a:endParaRPr lang="ru-RU" dirty="0"/>
        </a:p>
      </dgm:t>
    </dgm:pt>
    <dgm:pt modelId="{3EE74C70-BB66-479B-9A16-A9E60D831F9C}" type="parTrans" cxnId="{E7782BD2-D0F2-4A17-B5C7-9CA001A092F2}">
      <dgm:prSet/>
      <dgm:spPr/>
      <dgm:t>
        <a:bodyPr/>
        <a:lstStyle/>
        <a:p>
          <a:endParaRPr lang="ru-RU"/>
        </a:p>
      </dgm:t>
    </dgm:pt>
    <dgm:pt modelId="{601597D1-C28F-49B3-BC12-47040C42D943}" type="sibTrans" cxnId="{E7782BD2-D0F2-4A17-B5C7-9CA001A092F2}">
      <dgm:prSet/>
      <dgm:spPr/>
      <dgm:t>
        <a:bodyPr/>
        <a:lstStyle/>
        <a:p>
          <a:endParaRPr lang="ru-RU"/>
        </a:p>
      </dgm:t>
    </dgm:pt>
    <dgm:pt modelId="{E4E65288-16A2-4E0B-9693-CE967D7DFE7C}">
      <dgm:prSet phldrT="[Текст]"/>
      <dgm:spPr/>
      <dgm:t>
        <a:bodyPr/>
        <a:lstStyle/>
        <a:p>
          <a:r>
            <a:rPr lang="ru-RU" dirty="0" smtClean="0"/>
            <a:t>Психологическая безнадзорность в сочетании с </a:t>
          </a:r>
          <a:r>
            <a:rPr lang="ru-RU" dirty="0" err="1" smtClean="0"/>
            <a:t>гиперапекой</a:t>
          </a:r>
          <a:r>
            <a:rPr lang="ru-RU" dirty="0" smtClean="0"/>
            <a:t>, т.е. неумение справляться с жизненными ситуациями</a:t>
          </a:r>
          <a:endParaRPr lang="ru-RU" dirty="0"/>
        </a:p>
      </dgm:t>
    </dgm:pt>
    <dgm:pt modelId="{EC3C8CE1-3157-4206-B9A4-BD21D69C0569}" type="parTrans" cxnId="{493A4CCD-9440-400B-B813-708F5A7C8974}">
      <dgm:prSet/>
      <dgm:spPr/>
      <dgm:t>
        <a:bodyPr/>
        <a:lstStyle/>
        <a:p>
          <a:endParaRPr lang="ru-RU"/>
        </a:p>
      </dgm:t>
    </dgm:pt>
    <dgm:pt modelId="{95AB8037-B0C0-4A44-8BD5-6BB68577250A}" type="sibTrans" cxnId="{493A4CCD-9440-400B-B813-708F5A7C8974}">
      <dgm:prSet/>
      <dgm:spPr/>
      <dgm:t>
        <a:bodyPr/>
        <a:lstStyle/>
        <a:p>
          <a:endParaRPr lang="ru-RU"/>
        </a:p>
      </dgm:t>
    </dgm:pt>
    <dgm:pt modelId="{69F0C049-1DF8-4E11-8A13-9A6712D25638}">
      <dgm:prSet phldrT="[Текст]"/>
      <dgm:spPr/>
      <dgm:t>
        <a:bodyPr/>
        <a:lstStyle/>
        <a:p>
          <a:r>
            <a:rPr lang="ru-RU" dirty="0" smtClean="0"/>
            <a:t>Напряжённая жизнь, стрессовые ситуации, в тех семьях, где происходит разлад между родителями</a:t>
          </a:r>
          <a:endParaRPr lang="ru-RU" dirty="0"/>
        </a:p>
      </dgm:t>
    </dgm:pt>
    <dgm:pt modelId="{C54F74C9-77E9-4B24-94D2-9A1D18B559B3}" type="parTrans" cxnId="{34E3A75E-5FE1-41B2-A934-A68BAC84DC11}">
      <dgm:prSet/>
      <dgm:spPr/>
      <dgm:t>
        <a:bodyPr/>
        <a:lstStyle/>
        <a:p>
          <a:endParaRPr lang="ru-RU"/>
        </a:p>
      </dgm:t>
    </dgm:pt>
    <dgm:pt modelId="{EF9FEBD2-ED50-4B5F-B4C2-C9CFFD87CF34}" type="sibTrans" cxnId="{34E3A75E-5FE1-41B2-A934-A68BAC84DC11}">
      <dgm:prSet/>
      <dgm:spPr/>
      <dgm:t>
        <a:bodyPr/>
        <a:lstStyle/>
        <a:p>
          <a:endParaRPr lang="ru-RU"/>
        </a:p>
      </dgm:t>
    </dgm:pt>
    <dgm:pt modelId="{637DC664-5610-44EE-B670-66EF0698EE50}">
      <dgm:prSet phldrT="[Текст]"/>
      <dgm:spPr/>
      <dgm:t>
        <a:bodyPr/>
        <a:lstStyle/>
        <a:p>
          <a:r>
            <a:rPr lang="ru-RU" dirty="0" smtClean="0"/>
            <a:t>Элементарное любопытство – дети живут чувствами, им всё хочется испытать</a:t>
          </a:r>
          <a:endParaRPr lang="ru-RU" dirty="0"/>
        </a:p>
      </dgm:t>
    </dgm:pt>
    <dgm:pt modelId="{84AFB6BE-A75C-442B-8C28-15F31995E7C5}" type="parTrans" cxnId="{629010EE-7759-4E41-9EE5-7E4E351A491F}">
      <dgm:prSet/>
      <dgm:spPr/>
      <dgm:t>
        <a:bodyPr/>
        <a:lstStyle/>
        <a:p>
          <a:endParaRPr lang="ru-RU"/>
        </a:p>
      </dgm:t>
    </dgm:pt>
    <dgm:pt modelId="{FC24D45A-6193-4CEE-9190-77293D7C5087}" type="sibTrans" cxnId="{629010EE-7759-4E41-9EE5-7E4E351A491F}">
      <dgm:prSet/>
      <dgm:spPr/>
      <dgm:t>
        <a:bodyPr/>
        <a:lstStyle/>
        <a:p>
          <a:endParaRPr lang="ru-RU"/>
        </a:p>
      </dgm:t>
    </dgm:pt>
    <dgm:pt modelId="{4CB2658E-D076-4C3F-BE09-732DE02E2266}">
      <dgm:prSet phldrT="[Текст]"/>
      <dgm:spPr/>
      <dgm:t>
        <a:bodyPr/>
        <a:lstStyle/>
        <a:p>
          <a:r>
            <a:rPr lang="ru-RU" dirty="0" smtClean="0"/>
            <a:t>Желание не отстать от других.</a:t>
          </a:r>
          <a:endParaRPr lang="ru-RU" dirty="0"/>
        </a:p>
      </dgm:t>
    </dgm:pt>
    <dgm:pt modelId="{2B84EB26-22FB-46CF-A268-285983A927D1}" type="parTrans" cxnId="{F07E924F-516C-4B85-AF61-55E02E822CF6}">
      <dgm:prSet/>
      <dgm:spPr/>
      <dgm:t>
        <a:bodyPr/>
        <a:lstStyle/>
        <a:p>
          <a:endParaRPr lang="ru-RU"/>
        </a:p>
      </dgm:t>
    </dgm:pt>
    <dgm:pt modelId="{DDA12159-5699-472C-B583-FD9D838A50D9}" type="sibTrans" cxnId="{F07E924F-516C-4B85-AF61-55E02E822CF6}">
      <dgm:prSet/>
      <dgm:spPr/>
      <dgm:t>
        <a:bodyPr/>
        <a:lstStyle/>
        <a:p>
          <a:endParaRPr lang="ru-RU"/>
        </a:p>
      </dgm:t>
    </dgm:pt>
    <dgm:pt modelId="{54C67501-436B-47CA-9D6E-F0923DEB55B2}" type="pres">
      <dgm:prSet presAssocID="{BD9A181F-9033-4D0D-9796-1EBC4479EAA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9BF20F-94BF-4326-965F-36ECC87C8064}" type="pres">
      <dgm:prSet presAssocID="{D7070150-361F-4207-9A32-BC43E567BE6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98D37-C96D-43E0-A718-21DCB9A3824B}" type="pres">
      <dgm:prSet presAssocID="{601597D1-C28F-49B3-BC12-47040C42D943}" presName="sibTrans" presStyleCnt="0"/>
      <dgm:spPr/>
    </dgm:pt>
    <dgm:pt modelId="{EA5A1CCF-64C8-4C83-BAAA-466FC4B6047C}" type="pres">
      <dgm:prSet presAssocID="{E4E65288-16A2-4E0B-9693-CE967D7DFE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15B0A-9C6B-4D8E-9064-08E98782E4A4}" type="pres">
      <dgm:prSet presAssocID="{95AB8037-B0C0-4A44-8BD5-6BB68577250A}" presName="sibTrans" presStyleCnt="0"/>
      <dgm:spPr/>
    </dgm:pt>
    <dgm:pt modelId="{8F7C45B9-0B3C-42BD-8565-BDCA41A07AD4}" type="pres">
      <dgm:prSet presAssocID="{69F0C049-1DF8-4E11-8A13-9A6712D2563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4E133-FE6A-41B0-8DBD-74D96AA26CCD}" type="pres">
      <dgm:prSet presAssocID="{EF9FEBD2-ED50-4B5F-B4C2-C9CFFD87CF34}" presName="sibTrans" presStyleCnt="0"/>
      <dgm:spPr/>
    </dgm:pt>
    <dgm:pt modelId="{0414EFF0-58F1-48B8-9906-8C35E62DDE6E}" type="pres">
      <dgm:prSet presAssocID="{637DC664-5610-44EE-B670-66EF0698EE5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1ACB4-FE6F-4788-932A-E848B90BF386}" type="pres">
      <dgm:prSet presAssocID="{FC24D45A-6193-4CEE-9190-77293D7C5087}" presName="sibTrans" presStyleCnt="0"/>
      <dgm:spPr/>
    </dgm:pt>
    <dgm:pt modelId="{54BCA64E-B11E-4F59-B5FD-FFF4100681AD}" type="pres">
      <dgm:prSet presAssocID="{4CB2658E-D076-4C3F-BE09-732DE02E22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38527F-61B4-424C-8EDE-375F2EEA55F2}" type="presOf" srcId="{69F0C049-1DF8-4E11-8A13-9A6712D25638}" destId="{8F7C45B9-0B3C-42BD-8565-BDCA41A07AD4}" srcOrd="0" destOrd="0" presId="urn:microsoft.com/office/officeart/2005/8/layout/default#1"/>
    <dgm:cxn modelId="{493A4CCD-9440-400B-B813-708F5A7C8974}" srcId="{BD9A181F-9033-4D0D-9796-1EBC4479EAA0}" destId="{E4E65288-16A2-4E0B-9693-CE967D7DFE7C}" srcOrd="1" destOrd="0" parTransId="{EC3C8CE1-3157-4206-B9A4-BD21D69C0569}" sibTransId="{95AB8037-B0C0-4A44-8BD5-6BB68577250A}"/>
    <dgm:cxn modelId="{C7A25B23-672A-4DE8-B5D1-1ECC529A835D}" type="presOf" srcId="{4CB2658E-D076-4C3F-BE09-732DE02E2266}" destId="{54BCA64E-B11E-4F59-B5FD-FFF4100681AD}" srcOrd="0" destOrd="0" presId="urn:microsoft.com/office/officeart/2005/8/layout/default#1"/>
    <dgm:cxn modelId="{B73CE089-24C7-42D0-907B-7F28D578F139}" type="presOf" srcId="{D7070150-361F-4207-9A32-BC43E567BE66}" destId="{8A9BF20F-94BF-4326-965F-36ECC87C8064}" srcOrd="0" destOrd="0" presId="urn:microsoft.com/office/officeart/2005/8/layout/default#1"/>
    <dgm:cxn modelId="{F07E924F-516C-4B85-AF61-55E02E822CF6}" srcId="{BD9A181F-9033-4D0D-9796-1EBC4479EAA0}" destId="{4CB2658E-D076-4C3F-BE09-732DE02E2266}" srcOrd="4" destOrd="0" parTransId="{2B84EB26-22FB-46CF-A268-285983A927D1}" sibTransId="{DDA12159-5699-472C-B583-FD9D838A50D9}"/>
    <dgm:cxn modelId="{562B0575-0671-41A0-8C77-07F586D917D8}" type="presOf" srcId="{BD9A181F-9033-4D0D-9796-1EBC4479EAA0}" destId="{54C67501-436B-47CA-9D6E-F0923DEB55B2}" srcOrd="0" destOrd="0" presId="urn:microsoft.com/office/officeart/2005/8/layout/default#1"/>
    <dgm:cxn modelId="{32A31777-0A0E-435E-8506-D1821A13C1A2}" type="presOf" srcId="{637DC664-5610-44EE-B670-66EF0698EE50}" destId="{0414EFF0-58F1-48B8-9906-8C35E62DDE6E}" srcOrd="0" destOrd="0" presId="urn:microsoft.com/office/officeart/2005/8/layout/default#1"/>
    <dgm:cxn modelId="{9E195044-2660-4A84-94AE-C9B0BF2D750E}" type="presOf" srcId="{E4E65288-16A2-4E0B-9693-CE967D7DFE7C}" destId="{EA5A1CCF-64C8-4C83-BAAA-466FC4B6047C}" srcOrd="0" destOrd="0" presId="urn:microsoft.com/office/officeart/2005/8/layout/default#1"/>
    <dgm:cxn modelId="{34E3A75E-5FE1-41B2-A934-A68BAC84DC11}" srcId="{BD9A181F-9033-4D0D-9796-1EBC4479EAA0}" destId="{69F0C049-1DF8-4E11-8A13-9A6712D25638}" srcOrd="2" destOrd="0" parTransId="{C54F74C9-77E9-4B24-94D2-9A1D18B559B3}" sibTransId="{EF9FEBD2-ED50-4B5F-B4C2-C9CFFD87CF34}"/>
    <dgm:cxn modelId="{629010EE-7759-4E41-9EE5-7E4E351A491F}" srcId="{BD9A181F-9033-4D0D-9796-1EBC4479EAA0}" destId="{637DC664-5610-44EE-B670-66EF0698EE50}" srcOrd="3" destOrd="0" parTransId="{84AFB6BE-A75C-442B-8C28-15F31995E7C5}" sibTransId="{FC24D45A-6193-4CEE-9190-77293D7C5087}"/>
    <dgm:cxn modelId="{E7782BD2-D0F2-4A17-B5C7-9CA001A092F2}" srcId="{BD9A181F-9033-4D0D-9796-1EBC4479EAA0}" destId="{D7070150-361F-4207-9A32-BC43E567BE66}" srcOrd="0" destOrd="0" parTransId="{3EE74C70-BB66-479B-9A16-A9E60D831F9C}" sibTransId="{601597D1-C28F-49B3-BC12-47040C42D943}"/>
    <dgm:cxn modelId="{EA11A320-810E-4788-90F6-A90E9D39B88A}" type="presParOf" srcId="{54C67501-436B-47CA-9D6E-F0923DEB55B2}" destId="{8A9BF20F-94BF-4326-965F-36ECC87C8064}" srcOrd="0" destOrd="0" presId="urn:microsoft.com/office/officeart/2005/8/layout/default#1"/>
    <dgm:cxn modelId="{E0C54EC1-212F-465C-93C9-0FB229D017A5}" type="presParOf" srcId="{54C67501-436B-47CA-9D6E-F0923DEB55B2}" destId="{E9998D37-C96D-43E0-A718-21DCB9A3824B}" srcOrd="1" destOrd="0" presId="urn:microsoft.com/office/officeart/2005/8/layout/default#1"/>
    <dgm:cxn modelId="{F8A01F6B-6ACF-4EB4-896F-FCF45F19FDED}" type="presParOf" srcId="{54C67501-436B-47CA-9D6E-F0923DEB55B2}" destId="{EA5A1CCF-64C8-4C83-BAAA-466FC4B6047C}" srcOrd="2" destOrd="0" presId="urn:microsoft.com/office/officeart/2005/8/layout/default#1"/>
    <dgm:cxn modelId="{7544C294-948C-4F6E-BEF3-9112B23EF557}" type="presParOf" srcId="{54C67501-436B-47CA-9D6E-F0923DEB55B2}" destId="{F6615B0A-9C6B-4D8E-9064-08E98782E4A4}" srcOrd="3" destOrd="0" presId="urn:microsoft.com/office/officeart/2005/8/layout/default#1"/>
    <dgm:cxn modelId="{AD350D44-AC76-4221-8E2B-D89E54A36938}" type="presParOf" srcId="{54C67501-436B-47CA-9D6E-F0923DEB55B2}" destId="{8F7C45B9-0B3C-42BD-8565-BDCA41A07AD4}" srcOrd="4" destOrd="0" presId="urn:microsoft.com/office/officeart/2005/8/layout/default#1"/>
    <dgm:cxn modelId="{3280589C-1B99-4FCB-B90D-DD682B22A49D}" type="presParOf" srcId="{54C67501-436B-47CA-9D6E-F0923DEB55B2}" destId="{FD54E133-FE6A-41B0-8DBD-74D96AA26CCD}" srcOrd="5" destOrd="0" presId="urn:microsoft.com/office/officeart/2005/8/layout/default#1"/>
    <dgm:cxn modelId="{3CF5ACFF-A9C3-4849-B1A3-549AF29E124B}" type="presParOf" srcId="{54C67501-436B-47CA-9D6E-F0923DEB55B2}" destId="{0414EFF0-58F1-48B8-9906-8C35E62DDE6E}" srcOrd="6" destOrd="0" presId="urn:microsoft.com/office/officeart/2005/8/layout/default#1"/>
    <dgm:cxn modelId="{58154993-7CD7-4902-8C9C-B1A85A2832A2}" type="presParOf" srcId="{54C67501-436B-47CA-9D6E-F0923DEB55B2}" destId="{6D81ACB4-FE6F-4788-932A-E848B90BF386}" srcOrd="7" destOrd="0" presId="urn:microsoft.com/office/officeart/2005/8/layout/default#1"/>
    <dgm:cxn modelId="{21647A6B-D806-4314-8947-ECF18F839333}" type="presParOf" srcId="{54C67501-436B-47CA-9D6E-F0923DEB55B2}" destId="{54BCA64E-B11E-4F59-B5FD-FFF4100681AD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9E68A1-F1CF-4218-B188-BDD5B17CD886}">
      <dsp:nvSpPr>
        <dsp:cNvPr id="0" name=""/>
        <dsp:cNvSpPr/>
      </dsp:nvSpPr>
      <dsp:spPr>
        <a:xfrm rot="5400000">
          <a:off x="-249777" y="249812"/>
          <a:ext cx="1665185" cy="11656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 rot="5400000">
        <a:off x="-249777" y="249812"/>
        <a:ext cx="1665185" cy="1165629"/>
      </dsp:txXfrm>
    </dsp:sp>
    <dsp:sp modelId="{1E650DCF-1FDF-4853-B757-4497B05797CB}">
      <dsp:nvSpPr>
        <dsp:cNvPr id="0" name=""/>
        <dsp:cNvSpPr/>
      </dsp:nvSpPr>
      <dsp:spPr>
        <a:xfrm rot="5400000">
          <a:off x="3858053" y="-2692389"/>
          <a:ext cx="1082370" cy="6467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err="1" smtClean="0"/>
            <a:t>антикоррупционное</a:t>
          </a:r>
          <a:r>
            <a:rPr lang="ru-RU" sz="1700" kern="1200" dirty="0" smtClean="0"/>
            <a:t> образование, т.е. формирование нетерпимости к коррупционному поведению в рамках обучающих программ образования</a:t>
          </a:r>
          <a:endParaRPr lang="ru-RU" sz="1700" kern="1200" dirty="0"/>
        </a:p>
      </dsp:txBody>
      <dsp:txXfrm rot="5400000">
        <a:off x="3858053" y="-2692389"/>
        <a:ext cx="1082370" cy="6467218"/>
      </dsp:txXfrm>
    </dsp:sp>
    <dsp:sp modelId="{3F925497-10D7-4F95-AC6B-D08AD0D65A4B}">
      <dsp:nvSpPr>
        <dsp:cNvPr id="0" name=""/>
        <dsp:cNvSpPr/>
      </dsp:nvSpPr>
      <dsp:spPr>
        <a:xfrm rot="5400000">
          <a:off x="-249777" y="1721441"/>
          <a:ext cx="1665185" cy="11656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5400000">
        <a:off x="-249777" y="1721441"/>
        <a:ext cx="1665185" cy="1165629"/>
      </dsp:txXfrm>
    </dsp:sp>
    <dsp:sp modelId="{BB28005B-B94B-4362-8DE8-5532EAB5632F}">
      <dsp:nvSpPr>
        <dsp:cNvPr id="0" name=""/>
        <dsp:cNvSpPr/>
      </dsp:nvSpPr>
      <dsp:spPr>
        <a:xfrm rot="5400000">
          <a:off x="3858053" y="-1220760"/>
          <a:ext cx="1082370" cy="6467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err="1" smtClean="0"/>
            <a:t>антикоррупционная</a:t>
          </a:r>
          <a:r>
            <a:rPr lang="ru-RU" sz="1700" kern="1200" dirty="0" smtClean="0"/>
            <a:t> пропаганда, прежде всего через средства массовой информации, в том числе с использованием социальной рекламы</a:t>
          </a:r>
          <a:endParaRPr lang="ru-RU" sz="1700" kern="1200" dirty="0"/>
        </a:p>
      </dsp:txBody>
      <dsp:txXfrm rot="5400000">
        <a:off x="3858053" y="-1220760"/>
        <a:ext cx="1082370" cy="6467218"/>
      </dsp:txXfrm>
    </dsp:sp>
    <dsp:sp modelId="{C1E57FC9-16D2-4D61-B985-B2331DE2303B}">
      <dsp:nvSpPr>
        <dsp:cNvPr id="0" name=""/>
        <dsp:cNvSpPr/>
      </dsp:nvSpPr>
      <dsp:spPr>
        <a:xfrm rot="5400000">
          <a:off x="-249777" y="3193070"/>
          <a:ext cx="1665185" cy="11656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5400000">
        <a:off x="-249777" y="3193070"/>
        <a:ext cx="1665185" cy="1165629"/>
      </dsp:txXfrm>
    </dsp:sp>
    <dsp:sp modelId="{6C900F1B-2AE7-40F4-8632-EB0EE96DA4E0}">
      <dsp:nvSpPr>
        <dsp:cNvPr id="0" name=""/>
        <dsp:cNvSpPr/>
      </dsp:nvSpPr>
      <dsp:spPr>
        <a:xfrm rot="5400000">
          <a:off x="3858053" y="250868"/>
          <a:ext cx="1082370" cy="6467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проведение органами государственной власти и местного самоуправления различных мероприятий (слушаний, совещаний, семинаров, конференций и др.) </a:t>
          </a:r>
          <a:r>
            <a:rPr lang="ru-RU" sz="1700" kern="1200" dirty="0" err="1" smtClean="0"/>
            <a:t>антикоррупционной</a:t>
          </a:r>
          <a:r>
            <a:rPr lang="ru-RU" sz="1700" kern="1200" dirty="0" smtClean="0"/>
            <a:t> направленности</a:t>
          </a:r>
          <a:endParaRPr lang="ru-RU" sz="1700" kern="1200" dirty="0"/>
        </a:p>
      </dsp:txBody>
      <dsp:txXfrm rot="5400000">
        <a:off x="3858053" y="250868"/>
        <a:ext cx="1082370" cy="64672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6C45-17C4-4ACB-8741-6A302A920447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1872-AAC0-4305-93D1-133B082905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8876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21872-AAC0-4305-93D1-133B0829054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8815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21872-AAC0-4305-93D1-133B0829054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2099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21872-AAC0-4305-93D1-133B0829054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9269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6.png" Type="http://schemas.openxmlformats.org/officeDocument/2006/relationships/image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sultant.ru/document/cons_doc_LAW_140174/" TargetMode="Externa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69586"/>
          </a:xfrm>
        </p:spPr>
        <p:txBody>
          <a:bodyPr>
            <a:normAutofit/>
          </a:bodyPr>
          <a:lstStyle/>
          <a:p>
            <a:r>
              <a:rPr lang="ru-RU" dirty="0" smtClean="0"/>
              <a:t>Общешкольное родительское</a:t>
            </a:r>
            <a:br>
              <a:rPr lang="ru-RU" dirty="0" smtClean="0"/>
            </a:br>
            <a:r>
              <a:rPr lang="ru-RU" dirty="0" smtClean="0"/>
              <a:t>собрание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/>
              <a:t>Основные нормативно-правовые акты 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AutoNum type="arabicPeriod"/>
              <a:defRPr/>
            </a:pPr>
            <a:r>
              <a:rPr lang="ru-RU" sz="2400" dirty="0" smtClean="0"/>
              <a:t>Конвенция ООН о правах ребенка;</a:t>
            </a:r>
          </a:p>
          <a:p>
            <a:pPr>
              <a:buFontTx/>
              <a:buAutoNum type="arabicPeriod"/>
              <a:defRPr/>
            </a:pPr>
            <a:r>
              <a:rPr lang="ru-RU" sz="2400" dirty="0" smtClean="0"/>
              <a:t>Конституция РФ;</a:t>
            </a:r>
          </a:p>
          <a:p>
            <a:pPr>
              <a:buFontTx/>
              <a:buAutoNum type="arabicPeriod"/>
              <a:defRPr/>
            </a:pPr>
            <a:r>
              <a:rPr lang="ru-RU" sz="2400" dirty="0" smtClean="0"/>
              <a:t>Семейный Кодекс РФ;</a:t>
            </a:r>
          </a:p>
          <a:p>
            <a:pPr>
              <a:buFontTx/>
              <a:buAutoNum type="arabicPeriod"/>
              <a:defRPr/>
            </a:pPr>
            <a:r>
              <a:rPr lang="ru-RU" sz="2400" dirty="0" smtClean="0"/>
              <a:t>Уголовный Кодекс РФ;</a:t>
            </a:r>
          </a:p>
          <a:p>
            <a:pPr>
              <a:buFontTx/>
              <a:buAutoNum type="arabicPeriod"/>
              <a:defRPr/>
            </a:pPr>
            <a:r>
              <a:rPr lang="ru-RU" sz="2400" dirty="0" smtClean="0"/>
              <a:t>ФЗ «Об образовании в РФ»;</a:t>
            </a:r>
          </a:p>
          <a:p>
            <a:pPr>
              <a:buFontTx/>
              <a:buAutoNum type="arabicPeriod"/>
              <a:defRPr/>
            </a:pPr>
            <a:r>
              <a:rPr lang="ru-RU" sz="2400" dirty="0" smtClean="0"/>
              <a:t>Административный Кодекс РФ.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Статья 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609416"/>
            <a:ext cx="3412232" cy="318773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Родители имеют общую и первичную ответственность за воспитание и развитие ребенка. Они обязаны в первую очередь думать об интересах ребенка.</a:t>
            </a:r>
          </a:p>
          <a:p>
            <a:endParaRPr lang="ru-RU" dirty="0"/>
          </a:p>
        </p:txBody>
      </p:sp>
      <p:pic>
        <p:nvPicPr>
          <p:cNvPr id="4" name="Picture 37" descr="iCAO0681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41438"/>
            <a:ext cx="2820987" cy="3744912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Статья 38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412776"/>
            <a:ext cx="3412232" cy="4896544"/>
          </a:xfrm>
        </p:spPr>
        <p:txBody>
          <a:bodyPr>
            <a:no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 dirty="0" smtClean="0"/>
              <a:t>Материнство и детство, семья находятся под защитой государства;</a:t>
            </a:r>
          </a:p>
          <a:p>
            <a:pPr marL="342900" indent="-342900"/>
            <a:endParaRPr lang="ru-RU" sz="2400" b="1" dirty="0" smtClean="0"/>
          </a:p>
          <a:p>
            <a:pPr marL="342900" indent="-342900"/>
            <a:r>
              <a:rPr lang="ru-RU" sz="2400" b="1" dirty="0" smtClean="0"/>
              <a:t>2. Забота о детях, их воспитание – равное право и обязанность родителей.</a:t>
            </a:r>
          </a:p>
          <a:p>
            <a:pPr marL="342900" indent="-342900">
              <a:buNone/>
            </a:pPr>
            <a:endParaRPr lang="ru-RU" sz="2400" b="1" dirty="0" smtClean="0"/>
          </a:p>
        </p:txBody>
      </p:sp>
      <p:pic>
        <p:nvPicPr>
          <p:cNvPr id="5" name="Picture 12" descr="iCA7R4SRI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83568" y="1700808"/>
            <a:ext cx="2581275" cy="3040063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Статья 43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412776"/>
            <a:ext cx="3916288" cy="4608512"/>
          </a:xfrm>
        </p:spPr>
        <p:txBody>
          <a:bodyPr>
            <a:noAutofit/>
          </a:bodyPr>
          <a:lstStyle/>
          <a:p>
            <a:pPr marL="342900" indent="-342900"/>
            <a:r>
              <a:rPr lang="ru-RU" sz="2200" b="1" dirty="0" smtClean="0"/>
              <a:t>1. Каждый имеет право на образование.</a:t>
            </a:r>
          </a:p>
          <a:p>
            <a:pPr marL="342900" indent="-342900">
              <a:buNone/>
            </a:pPr>
            <a:endParaRPr lang="ru-RU" sz="2200" b="1" dirty="0" smtClean="0"/>
          </a:p>
          <a:p>
            <a:pPr marL="342900" indent="-342900"/>
            <a:r>
              <a:rPr lang="ru-RU" sz="2200" b="1" dirty="0" smtClean="0"/>
              <a:t>4. Основное общее образование обязательно. Родители или лица, их заменяющие, обеспечивают получение детьми основного общего образования.</a:t>
            </a:r>
          </a:p>
        </p:txBody>
      </p:sp>
      <p:pic>
        <p:nvPicPr>
          <p:cNvPr id="5" name="Picture 12" descr="iCA7R4S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2581275" cy="3040063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Статья 43 и 44</a:t>
            </a:r>
            <a:endParaRPr lang="ru-RU" dirty="0"/>
          </a:p>
        </p:txBody>
      </p:sp>
      <p:pic>
        <p:nvPicPr>
          <p:cNvPr id="5" name="Picture 9" descr="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2671763" cy="3673475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419872" y="1484784"/>
            <a:ext cx="4392488" cy="453650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Глава 4. Обучающиеся и их родители (законные представители):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Статья 43. Обязанности и ответственность обучающихся;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Статья 44. Права, обязанности и ответственность в сфере образования родителей (законных представителей) несовершеннолетних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Статья 43. Обязанности и ответственность обучающихся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7239000" cy="48463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1. Обучающиеся обязаны:</a:t>
            </a:r>
          </a:p>
          <a:p>
            <a:r>
              <a:rPr lang="ru-RU" sz="1800" dirty="0" smtClean="0"/>
              <a:t>1) добросовестно осваивать образовательную программу, выполнять индивидуальный учебный план, в том числе посещать предусмотренные учебным планом или индивидуальным учебным планом учебные занятия, осуществлять самостоятельную подготовку к занятиям, выполнять задания, данные педагогическими работниками в рамках образовательной программы;</a:t>
            </a:r>
          </a:p>
          <a:p>
            <a:r>
              <a:rPr lang="ru-RU" sz="1800" dirty="0" smtClean="0"/>
              <a:t>4) уважать честь и достоинство других обучающихся и работников организации, осуществляющей образовательную деятельность, не создавать препятствий для получения образования другими обучающимися;</a:t>
            </a:r>
          </a:p>
          <a:p>
            <a:r>
              <a:rPr lang="ru-RU" sz="1800" dirty="0" smtClean="0"/>
              <a:t>5) бережно относиться к имуществу организации, осуществляющей образовательную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Статья 43. Обязанности и ответственность обучающихся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7239000" cy="48463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i="1" dirty="0" smtClean="0"/>
              <a:t>4. За неисполнение или нарушение Устава Школы, правил внутреннего распорядка и иных нормативных актов к обучающимся школы могут быть применены </a:t>
            </a:r>
            <a:r>
              <a:rPr lang="ru-RU" sz="1800" b="1" i="1" dirty="0" smtClean="0"/>
              <a:t>меры дисциплинарного взыскания – замечание, выговор, отчислении из образовательного учреждения.</a:t>
            </a:r>
            <a:endParaRPr lang="ru-RU" sz="1800" b="1" dirty="0" smtClean="0"/>
          </a:p>
          <a:p>
            <a:pPr>
              <a:buNone/>
            </a:pPr>
            <a:r>
              <a:rPr lang="ru-RU" sz="1800" dirty="0" smtClean="0"/>
              <a:t>8. По решению организации, осуществляющей образовательную деятельность, за неоднократное совершение дисциплинарных проступков, допускается применение </a:t>
            </a:r>
            <a:r>
              <a:rPr lang="ru-RU" sz="1800" b="1" dirty="0" smtClean="0"/>
              <a:t>отчисления несовершеннолетнего обучающегося,</a:t>
            </a:r>
            <a:r>
              <a:rPr lang="ru-RU" sz="1800" dirty="0" smtClean="0"/>
              <a:t> </a:t>
            </a:r>
            <a:r>
              <a:rPr lang="ru-RU" sz="1800" b="1" dirty="0" smtClean="0"/>
              <a:t>достигшего возраста пятнадцати лет</a:t>
            </a:r>
            <a:r>
              <a:rPr lang="ru-RU" sz="1800" dirty="0" smtClean="0"/>
              <a:t>, из организации, осуществляющей образовательную деятельность, как меры дисциплинарного взыскания.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3407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Статья 44. Права, обязанности и ответственность в сфере образования родителей (законных представителей) несовершеннолетних обучающихся.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7239000" cy="4414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1. Родители (законные представители) несовершеннолетних обучающихся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ребенка.</a:t>
            </a:r>
          </a:p>
          <a:p>
            <a:pPr>
              <a:buNone/>
            </a:pPr>
            <a:r>
              <a:rPr lang="ru-RU" sz="1600" dirty="0" smtClean="0"/>
              <a:t>4. Родители (законные представители) несовершеннолетних обучающихся обязаны:</a:t>
            </a:r>
          </a:p>
          <a:p>
            <a:r>
              <a:rPr lang="ru-RU" sz="1600" dirty="0" smtClean="0"/>
              <a:t>1) обеспечить получение детьми общего образования;</a:t>
            </a:r>
          </a:p>
          <a:p>
            <a:r>
              <a:rPr lang="ru-RU" sz="1600" dirty="0" smtClean="0"/>
              <a:t>2) соблюдать правила внутреннего распорядка организации, осуществляющей образовательную деятельность</a:t>
            </a:r>
          </a:p>
          <a:p>
            <a:r>
              <a:rPr lang="ru-RU" sz="1600" dirty="0" smtClean="0"/>
              <a:t>3) уважать честь и достоинство обучающихся и работников организации, осуществляющей образовательную деятельность. </a:t>
            </a:r>
          </a:p>
          <a:p>
            <a:pPr>
              <a:buNone/>
            </a:pPr>
            <a:r>
              <a:rPr lang="ru-RU" sz="1600" dirty="0" smtClean="0"/>
              <a:t>6. За неисполнение или ненадлежащее исполнение обязанностей, установленных настоящим Федеральным законом и иными федеральными законами, родители (законные представители) несовершеннолетних обучающихся несут ответственность, предусмотренную законодательством Российской Федерации.</a:t>
            </a:r>
          </a:p>
          <a:p>
            <a:pPr>
              <a:buNone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548680"/>
            <a:ext cx="4752528" cy="5400600"/>
          </a:xfrm>
        </p:spPr>
        <p:txBody>
          <a:bodyPr>
            <a:normAutofit fontScale="62500" lnSpcReduction="20000"/>
          </a:bodyPr>
          <a:lstStyle/>
          <a:p>
            <a:r>
              <a:rPr lang="ru-RU" sz="2800" b="1" dirty="0" smtClean="0"/>
              <a:t>Глава 12. Права и обязанности родителей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56. Право ребенка на защиту;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63. Права и обязанности родителей по воспитанию и образованию детей;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65. Осуществление родительских прав;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69. Лишение родительских прав;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77. Отобрание ребенка при непосредственной угрозе жизни ребенка или его здоровью.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6" descr="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341438"/>
            <a:ext cx="2538412" cy="3959225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4348336" cy="109273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Статья 56. Право ребенка на защиту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052736"/>
            <a:ext cx="4608512" cy="5256584"/>
          </a:xfrm>
        </p:spPr>
        <p:txBody>
          <a:bodyPr>
            <a:no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1800" b="1" dirty="0" smtClean="0"/>
              <a:t>Ребенок имеет право на защиту своих прав и законных интересов.</a:t>
            </a:r>
          </a:p>
          <a:p>
            <a:pPr marL="342900" indent="-342900" algn="just"/>
            <a:endParaRPr lang="ru-RU" sz="1800" b="1" dirty="0" smtClean="0"/>
          </a:p>
          <a:p>
            <a:pPr marL="342900" indent="-342900" algn="just"/>
            <a:r>
              <a:rPr lang="ru-RU" sz="1800" b="1" dirty="0" smtClean="0"/>
              <a:t>2. Ребенок имеет право на защиту от злоупотреблений со стороны родителей (лиц, их заменяющих).</a:t>
            </a:r>
          </a:p>
          <a:p>
            <a:pPr marL="342900" indent="-342900" algn="just"/>
            <a:endParaRPr lang="ru-RU" sz="1800" b="1" dirty="0" smtClean="0"/>
          </a:p>
          <a:p>
            <a:pPr marL="342900" indent="-342900" algn="just"/>
            <a:r>
              <a:rPr lang="ru-RU" sz="1800" b="1" dirty="0" smtClean="0"/>
              <a:t>3. Должностные лица организаций и иные граждане, которым станет известно об угрозе жизни или здоровью ребенка, о нарушении его прав и законных интересов, обязаны сообщить об этом в орган опеки и попечительства по месту фактического нахождения ребенка. </a:t>
            </a:r>
          </a:p>
          <a:p>
            <a:endParaRPr lang="ru-RU" sz="1800" dirty="0"/>
          </a:p>
        </p:txBody>
      </p:sp>
      <p:pic>
        <p:nvPicPr>
          <p:cNvPr id="4" name="Picture 5" descr="iCAJMI0Q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2663825" cy="22574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6" descr="iCA55FVQ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716338"/>
            <a:ext cx="2808287" cy="210661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Повестка проведения  общешкольного родительского собрания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239000" cy="484632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 err="1" smtClean="0"/>
              <a:t>антикоррупционного</a:t>
            </a:r>
            <a:r>
              <a:rPr lang="ru-RU" dirty="0" smtClean="0"/>
              <a:t> мировоззрения обучающихся.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Проблема воспитания правовой культуры. Права и обязанности родителей.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Медиобезопасность</a:t>
            </a:r>
            <a:r>
              <a:rPr lang="ru-RU" dirty="0" smtClean="0"/>
              <a:t>. Интернет как средство информации и общения. Опасности Интернета. Как научить школьника сделать компьютер другом и помощником.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Комплексный подход в профилактике безнадзорности, беспризорности и правонарушений среди несовершеннолетних.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Профилактика употребления ПАВ.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Профилактика суицидального поведения детей.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Безопасность детей на дорогах.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Разное (успеваемость, внешний вид и так далее).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7239000" cy="3026736"/>
          </a:xfrm>
        </p:spPr>
        <p:txBody>
          <a:bodyPr>
            <a:normAutofit fontScale="85000" lnSpcReduction="20000"/>
          </a:bodyPr>
          <a:lstStyle/>
          <a:p>
            <a:pPr marL="342900" indent="-342900" algn="just"/>
            <a:r>
              <a:rPr lang="ru-RU" sz="2800" b="1" dirty="0" smtClean="0"/>
              <a:t>Статья 63. Права и обязанности родителей по воспитанию и образованию детей</a:t>
            </a:r>
          </a:p>
          <a:p>
            <a:pPr marL="342900" indent="-342900" algn="just">
              <a:buFontTx/>
              <a:buAutoNum type="arabicPeriod"/>
            </a:pPr>
            <a:r>
              <a:rPr lang="ru-RU" sz="2800" b="1" dirty="0" smtClean="0"/>
              <a:t>Родители имеют право и обязаны воспитывать своих детей.</a:t>
            </a:r>
          </a:p>
          <a:p>
            <a:pPr marL="342900" indent="-342900" algn="just"/>
            <a:endParaRPr lang="ru-RU" sz="2800" b="1" dirty="0" smtClean="0"/>
          </a:p>
          <a:p>
            <a:pPr marL="342900" indent="-342900" algn="just"/>
            <a:r>
              <a:rPr lang="ru-RU" sz="2800" b="1" dirty="0" smtClean="0"/>
              <a:t>2. Родители обязаны обеспечить получение детьми основного общего образования и создать условия для получения ими среднего (полного) общего образования.</a:t>
            </a:r>
          </a:p>
          <a:p>
            <a:endParaRPr lang="ru-RU" dirty="0"/>
          </a:p>
        </p:txBody>
      </p:sp>
      <p:pic>
        <p:nvPicPr>
          <p:cNvPr id="4" name="Picture 5" descr="iCABS3SP0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2411413" y="404813"/>
            <a:ext cx="4248150" cy="28067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05064"/>
            <a:ext cx="7239000" cy="2520280"/>
          </a:xfrm>
        </p:spPr>
        <p:txBody>
          <a:bodyPr>
            <a:normAutofit fontScale="62500" lnSpcReduction="20000"/>
          </a:bodyPr>
          <a:lstStyle/>
          <a:p>
            <a:pPr marL="342900" indent="-342900" algn="just"/>
            <a:r>
              <a:rPr lang="ru-RU" sz="2800" b="1" dirty="0" smtClean="0"/>
              <a:t>Статья 65. Осуществление родительских прав</a:t>
            </a:r>
          </a:p>
          <a:p>
            <a:pPr marL="342900" indent="-342900" algn="just">
              <a:buFontTx/>
              <a:buAutoNum type="arabicPeriod"/>
            </a:pPr>
            <a:r>
              <a:rPr lang="ru-RU" sz="2800" b="1" dirty="0" smtClean="0"/>
              <a:t>Родительские права не могут осуществляться в противоречии с интересами детей. Обеспечение интересов детей должно быть предметом основной заботы их родителей.</a:t>
            </a:r>
          </a:p>
          <a:p>
            <a:pPr marL="342900" indent="-342900" algn="just">
              <a:buFontTx/>
              <a:buAutoNum type="arabicPeriod"/>
            </a:pPr>
            <a:endParaRPr lang="ru-RU" sz="2800" b="1" dirty="0" smtClean="0"/>
          </a:p>
          <a:p>
            <a:pPr marL="342900" indent="-342900" algn="just">
              <a:buFontTx/>
              <a:buAutoNum type="arabicPeriod"/>
            </a:pPr>
            <a:r>
              <a:rPr lang="ru-RU" sz="2800" b="1" dirty="0" smtClean="0"/>
              <a:t>Все вопросы, касающиеся воспитания и образования детей, решаются родителями по их взаимному согласию исходя из интересов детей и с учётом мнения детей. </a:t>
            </a:r>
          </a:p>
          <a:p>
            <a:endParaRPr lang="ru-RU" dirty="0"/>
          </a:p>
        </p:txBody>
      </p:sp>
      <p:pic>
        <p:nvPicPr>
          <p:cNvPr id="4" name="Picture 5" descr="iCACKN7VH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619250" y="476250"/>
            <a:ext cx="5975350" cy="31019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7239000" cy="3602800"/>
          </a:xfrm>
        </p:spPr>
        <p:txBody>
          <a:bodyPr>
            <a:normAutofit fontScale="62500" lnSpcReduction="20000"/>
          </a:bodyPr>
          <a:lstStyle/>
          <a:p>
            <a:pPr marL="342900" indent="-342900"/>
            <a:r>
              <a:rPr lang="ru-RU" sz="2800" b="1" dirty="0" smtClean="0"/>
              <a:t>Статья 69. Лишение родительских прав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 smtClean="0"/>
              <a:t>Уклонение от родительских обязанностей;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 smtClean="0"/>
              <a:t>Злоупотребление родительскими правами;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 smtClean="0"/>
              <a:t>Жёстокое обращение с детьми;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 smtClean="0"/>
              <a:t>Хронический алкоголизм, наркомания.</a:t>
            </a:r>
          </a:p>
          <a:p>
            <a:pPr marL="342900" indent="-342900"/>
            <a:endParaRPr lang="ru-RU" sz="2800" b="1" dirty="0" smtClean="0"/>
          </a:p>
          <a:p>
            <a:pPr marL="342900" indent="-342900" algn="just"/>
            <a:r>
              <a:rPr lang="ru-RU" sz="2800" b="1" dirty="0" smtClean="0"/>
              <a:t>Статья 77. Отобрание ребенка при непосредственной угрозе жизни ребенка или его здоровью</a:t>
            </a:r>
          </a:p>
          <a:p>
            <a:pPr marL="342900" indent="-342900" algn="just"/>
            <a:r>
              <a:rPr lang="ru-RU" sz="2800" b="1" dirty="0" smtClean="0"/>
              <a:t>1. При непосредственной угрозе жизни ребенка или его здоровью орган опеки и попечительства вправе немедленно отобрать ребенка у родителей (одного из них) или у других лиц, на попечении которых он находится.</a:t>
            </a:r>
          </a:p>
          <a:p>
            <a:endParaRPr lang="ru-RU" dirty="0"/>
          </a:p>
        </p:txBody>
      </p:sp>
      <p:pic>
        <p:nvPicPr>
          <p:cNvPr id="4" name="Picture 10" descr="iCA23RE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6250"/>
            <a:ext cx="2735263" cy="18161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404813"/>
            <a:ext cx="3041650" cy="226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404813"/>
            <a:ext cx="2398712" cy="3600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340768"/>
            <a:ext cx="4636368" cy="5114968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Глава 16. Преступления против жизни и здоровья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125. Оставление в опасности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Глава 20. Преступления против семьи и несовершеннолетних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Статья 156. Неисполнение обязанностей по воспитанию несовершеннолетнего</a:t>
            </a:r>
          </a:p>
          <a:p>
            <a:endParaRPr lang="ru-RU" dirty="0"/>
          </a:p>
        </p:txBody>
      </p:sp>
      <p:pic>
        <p:nvPicPr>
          <p:cNvPr id="4" name="Picture 6" descr="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389063"/>
            <a:ext cx="2468563" cy="40068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7239000" cy="2882720"/>
          </a:xfrm>
        </p:spPr>
        <p:txBody>
          <a:bodyPr>
            <a:normAutofit fontScale="62500" lnSpcReduction="20000"/>
          </a:bodyPr>
          <a:lstStyle/>
          <a:p>
            <a:r>
              <a:rPr lang="ru-RU" sz="2800" b="1" dirty="0" smtClean="0"/>
              <a:t>Статья 125. Оставление в опасности</a:t>
            </a:r>
          </a:p>
          <a:p>
            <a:r>
              <a:rPr lang="ru-RU" sz="2800" b="1" dirty="0" smtClean="0"/>
              <a:t>Заведомое оставление без помощи лица, находящегося в опасном для жизни или здоровья состоянии.</a:t>
            </a:r>
          </a:p>
          <a:p>
            <a:endParaRPr lang="ru-RU" sz="2800" b="1" dirty="0" smtClean="0"/>
          </a:p>
          <a:p>
            <a:r>
              <a:rPr lang="ru-RU" sz="2800" b="1" u="sng" dirty="0" smtClean="0"/>
              <a:t>Минимальное наказание</a:t>
            </a:r>
            <a:r>
              <a:rPr lang="ru-RU" sz="2800" b="1" dirty="0" smtClean="0"/>
              <a:t> – штраф в размере 80 000 рублей;</a:t>
            </a:r>
          </a:p>
          <a:p>
            <a:endParaRPr lang="ru-RU" sz="2800" b="1" dirty="0" smtClean="0"/>
          </a:p>
          <a:p>
            <a:r>
              <a:rPr lang="ru-RU" sz="2800" b="1" u="sng" dirty="0" smtClean="0"/>
              <a:t>Максимальное наказание</a:t>
            </a:r>
            <a:r>
              <a:rPr lang="ru-RU" sz="2800" b="1" dirty="0" smtClean="0"/>
              <a:t> – лишение свободы сроком до 1 года.</a:t>
            </a:r>
          </a:p>
          <a:p>
            <a:endParaRPr lang="ru-RU" dirty="0"/>
          </a:p>
        </p:txBody>
      </p:sp>
      <p:pic>
        <p:nvPicPr>
          <p:cNvPr id="4" name="Picture 4" descr="iCA4R0GZ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3816350" cy="286226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5" descr="iCAN0U76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36538"/>
            <a:ext cx="3455987" cy="32004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7239000" cy="338677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800" b="1" dirty="0" smtClean="0"/>
              <a:t>Статья 156. Неисполнение обязанностей по воспитанию несовершеннолетнего</a:t>
            </a:r>
          </a:p>
          <a:p>
            <a:pPr algn="just"/>
            <a:r>
              <a:rPr lang="ru-RU" sz="2800" b="1" dirty="0" smtClean="0"/>
              <a:t>Неисполнение или ненадлежащее исполнение обязанностей по воспитанию несовершеннолетнего родителем или иным лицом, на которое возложены эти обязанности, а равно педагогом или другим работником образовательного учреждения.</a:t>
            </a:r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Минимальное наказание – штраф в размере 100 000 рублей;</a:t>
            </a:r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Максимальное наказание  - лишение свободы сроком до 5 лет.</a:t>
            </a:r>
            <a:endParaRPr lang="ru-RU" sz="2800" b="1" dirty="0"/>
          </a:p>
        </p:txBody>
      </p:sp>
      <p:pic>
        <p:nvPicPr>
          <p:cNvPr id="4" name="Picture 8" descr="iCAXIF9S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2735263" cy="20526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9" descr="iCA41SYQ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404813"/>
            <a:ext cx="2808287" cy="18478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Picture 11" descr="iCAR9S9G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404813"/>
            <a:ext cx="2376488" cy="20605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842352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7239000" cy="2088232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За невыполнение или ненадлежащее выполнение родительских обязанностей, а также за совершение правонарушений в отношении своих детей родители несут административную, уголовную и иную ответственность. 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7238" y="3165475"/>
            <a:ext cx="5111750" cy="3375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600" dirty="0" err="1" smtClean="0"/>
              <a:t>Медиобезопасность</a:t>
            </a:r>
            <a:r>
              <a:rPr lang="ru-RU" sz="3600" dirty="0" smtClean="0"/>
              <a:t>. Интернет как средство информации и общения. Опасности Интернета. Как научить школьника сделать компьютер другом и помощником.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4400" dirty="0" smtClean="0"/>
              <a:t>Формирование </a:t>
            </a:r>
            <a:r>
              <a:rPr lang="ru-RU" sz="4400" dirty="0" err="1" smtClean="0"/>
              <a:t>антикоррупционного</a:t>
            </a:r>
            <a:r>
              <a:rPr lang="ru-RU" sz="4400" dirty="0" smtClean="0"/>
              <a:t> мировоззрения обучающихся.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600" dirty="0" smtClean="0"/>
              <a:t>Комплексный подход в профилактике безнадзорности, беспризорности и правонарушений среди несовершеннолетних.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Причины совершения правонарушений среди несовершеннолетних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776864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правонарушений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Принимать активное участие в жизни семьи.</a:t>
            </a:r>
          </a:p>
          <a:p>
            <a:r>
              <a:rPr lang="ru-RU" dirty="0" smtClean="0"/>
              <a:t>Стараться находить время, чтобы поговорить с ребёнком.</a:t>
            </a:r>
          </a:p>
          <a:p>
            <a:r>
              <a:rPr lang="ru-RU" dirty="0" smtClean="0"/>
              <a:t>Интересоваться проблемами ребёнка, вникать во все происходящие в его жизни сложности.</a:t>
            </a:r>
          </a:p>
          <a:p>
            <a:r>
              <a:rPr lang="ru-RU" dirty="0" smtClean="0"/>
              <a:t>Помогать развивать у ребёнка умения и  таланты.</a:t>
            </a:r>
          </a:p>
          <a:p>
            <a:r>
              <a:rPr lang="ru-RU" dirty="0" smtClean="0"/>
              <a:t>Помогать ребёнку самостоятельно принимать решения.</a:t>
            </a:r>
          </a:p>
          <a:p>
            <a:r>
              <a:rPr lang="ru-RU" dirty="0" smtClean="0"/>
              <a:t>Иметь представления о различных этапах в жизни ребёнка.</a:t>
            </a:r>
          </a:p>
          <a:p>
            <a:r>
              <a:rPr lang="ru-RU" dirty="0" smtClean="0"/>
              <a:t>Уважать право ребёнка на собственное мнение.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776864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правонарушений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/>
          </a:bodyPr>
          <a:lstStyle/>
          <a:p>
            <a:r>
              <a:rPr lang="ru-RU" dirty="0" smtClean="0"/>
              <a:t>Уметь сдерживать себя и относиться к ребёнку как к равному партнёру, который просто пока что обладает меньшим жизненным опытом.</a:t>
            </a:r>
          </a:p>
          <a:p>
            <a:r>
              <a:rPr lang="ru-RU" dirty="0" smtClean="0"/>
              <a:t>С уважением относиться ко всем членам семьи.</a:t>
            </a:r>
          </a:p>
          <a:p>
            <a:r>
              <a:rPr lang="ru-RU" dirty="0" smtClean="0"/>
              <a:t>Стараться меньше совершать ошибок.</a:t>
            </a:r>
          </a:p>
          <a:p>
            <a:r>
              <a:rPr lang="ru-RU" dirty="0" smtClean="0"/>
              <a:t>Учиться смотреть на жизнь глазами ребёнка.</a:t>
            </a:r>
          </a:p>
          <a:p>
            <a:r>
              <a:rPr lang="ru-RU" dirty="0" smtClean="0"/>
              <a:t>Доверять всем членам семьи.</a:t>
            </a:r>
          </a:p>
          <a:p>
            <a:r>
              <a:rPr lang="ru-RU" dirty="0" smtClean="0"/>
              <a:t>Бороться не с ребёнком, а с проблемой.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dirty="0" smtClean="0"/>
              <a:t>Профилактика употребления ПАВ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908720"/>
          </a:xfrm>
        </p:spPr>
        <p:txBody>
          <a:bodyPr/>
          <a:lstStyle/>
          <a:p>
            <a:pPr algn="ctr"/>
            <a:r>
              <a:rPr lang="ru-RU" dirty="0" smtClean="0"/>
              <a:t>Что такое Пав?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21088"/>
            <a:ext cx="76771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556792"/>
            <a:ext cx="205737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556792"/>
            <a:ext cx="22098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0"/>
            <a:ext cx="2057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052736"/>
            <a:ext cx="240921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Профилактика употребления ПАВ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Беседа.</a:t>
            </a:r>
            <a:r>
              <a:rPr lang="ru-RU" dirty="0" smtClean="0"/>
              <a:t> Необходимо поговорить с ребенком и объяснить ему, что курение табака, употребление спиртных напитков несовершеннолетним может привести к более серьезным последствиям, связанным с законодательством. В разговоре можно также упомянуть про правила пожарной безопасности. Желательно личным примером доказать, что вредные привычки мешают человеку.</a:t>
            </a:r>
          </a:p>
          <a:p>
            <a:r>
              <a:rPr lang="ru-RU" b="1" dirty="0" smtClean="0"/>
              <a:t>Пропаганда ЗОЖ</a:t>
            </a:r>
            <a:r>
              <a:rPr lang="ru-RU" dirty="0" smtClean="0"/>
              <a:t>. Уже в раннем возрасте человек может самостоятельно выбрать именно здоровый образ жизни.</a:t>
            </a:r>
          </a:p>
          <a:p>
            <a:r>
              <a:rPr lang="ru-RU" b="1" dirty="0" smtClean="0"/>
              <a:t>Введение антитабачного закона</a:t>
            </a:r>
            <a:r>
              <a:rPr lang="ru-RU" dirty="0" smtClean="0"/>
              <a:t>. Продавцы не должны проводить продажу сигарет несовершеннолетним.</a:t>
            </a:r>
          </a:p>
          <a:p>
            <a:r>
              <a:rPr lang="ru-RU" b="1" dirty="0" smtClean="0"/>
              <a:t>Поддерживайте хорошие, доверительные отношения</a:t>
            </a:r>
            <a:r>
              <a:rPr lang="ru-RU" dirty="0" smtClean="0"/>
              <a:t> </a:t>
            </a:r>
            <a:r>
              <a:rPr lang="ru-RU" b="1" dirty="0" smtClean="0"/>
              <a:t>с ребёнком</a:t>
            </a:r>
            <a:r>
              <a:rPr lang="ru-RU" dirty="0" smtClean="0"/>
              <a:t>, чтобы видеть, чем он интересуется, что с ним происходит.</a:t>
            </a:r>
          </a:p>
          <a:p>
            <a:r>
              <a:rPr lang="ru-RU" dirty="0" smtClean="0"/>
              <a:t>Проводите больше времени вместе. Совместные походы в театры, музеи, совместные занятия спортом, путешествия и хобби будут настраивать ребёнка на то, что жизнь увлекательна и без одурманивающих средств.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dirty="0" smtClean="0"/>
              <a:t>Профилактика суицидального поведения детей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660688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>Причины суицида у детей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239000" cy="48463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Ссора с друзьями.</a:t>
            </a:r>
          </a:p>
          <a:p>
            <a:r>
              <a:rPr lang="ru-RU" dirty="0" smtClean="0"/>
              <a:t>Расставание с любимым человеком.</a:t>
            </a:r>
          </a:p>
          <a:p>
            <a:r>
              <a:rPr lang="ru-RU" dirty="0" smtClean="0"/>
              <a:t>Смерть кого – либо из близких родственников.</a:t>
            </a:r>
          </a:p>
          <a:p>
            <a:r>
              <a:rPr lang="ru-RU" dirty="0" smtClean="0"/>
              <a:t>Частое попадание ребенка в стрессовые ситуации.</a:t>
            </a:r>
          </a:p>
          <a:p>
            <a:r>
              <a:rPr lang="ru-RU" dirty="0" smtClean="0"/>
              <a:t>Сложная психологическая обстановка в семье – ссоры с родителями, скандалы родителей между собой, их развод.</a:t>
            </a:r>
          </a:p>
          <a:p>
            <a:r>
              <a:rPr lang="ru-RU" dirty="0" smtClean="0"/>
              <a:t>Затяжное депрессивное состояние.</a:t>
            </a:r>
          </a:p>
          <a:p>
            <a:r>
              <a:rPr lang="ru-RU" dirty="0" smtClean="0"/>
              <a:t>Проблемы ребенка с наркотиками.</a:t>
            </a:r>
          </a:p>
          <a:p>
            <a:r>
              <a:rPr lang="ru-RU" dirty="0" smtClean="0"/>
              <a:t>Насилие в семье.</a:t>
            </a:r>
          </a:p>
          <a:p>
            <a:r>
              <a:rPr lang="ru-RU" dirty="0" smtClean="0"/>
              <a:t>Игровая зависимость и зависимость от интернета.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Признаки суицидальных намерений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7239000" cy="48463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Потеря интереса к привычным видам деятельности. </a:t>
            </a:r>
          </a:p>
          <a:p>
            <a:r>
              <a:rPr lang="ru-RU" dirty="0" smtClean="0"/>
              <a:t>Резкое снижение успеваемости. </a:t>
            </a:r>
          </a:p>
          <a:p>
            <a:r>
              <a:rPr lang="ru-RU" dirty="0" smtClean="0"/>
              <a:t>Плохое поведение в школе, жалобы учителей. </a:t>
            </a:r>
          </a:p>
          <a:p>
            <a:r>
              <a:rPr lang="ru-RU" dirty="0" smtClean="0"/>
              <a:t>Непонятное снижение активности. </a:t>
            </a:r>
          </a:p>
          <a:p>
            <a:r>
              <a:rPr lang="ru-RU" dirty="0" smtClean="0"/>
              <a:t>Неспособность сосредоточиться и совершить волевое усилие.</a:t>
            </a:r>
          </a:p>
          <a:p>
            <a:r>
              <a:rPr lang="ru-RU" dirty="0" smtClean="0"/>
              <a:t>Исчезновение из дома и прогулы в школе. </a:t>
            </a:r>
          </a:p>
          <a:p>
            <a:r>
              <a:rPr lang="ru-RU" dirty="0" smtClean="0"/>
              <a:t>Проблемы с правоохранительными органами. </a:t>
            </a:r>
          </a:p>
          <a:p>
            <a:r>
              <a:rPr lang="ru-RU" dirty="0" smtClean="0"/>
              <a:t>Агрессивность. </a:t>
            </a:r>
          </a:p>
          <a:p>
            <a:r>
              <a:rPr lang="ru-RU" dirty="0" smtClean="0"/>
              <a:t>Замкнутость. </a:t>
            </a:r>
          </a:p>
          <a:p>
            <a:r>
              <a:rPr lang="ru-RU" dirty="0" smtClean="0"/>
              <a:t>Чрезмерное внимание к мелочам.</a:t>
            </a:r>
          </a:p>
          <a:p>
            <a:r>
              <a:rPr lang="ru-RU" dirty="0" smtClean="0"/>
              <a:t>Жалобы на скуку.</a:t>
            </a:r>
          </a:p>
          <a:p>
            <a:r>
              <a:rPr lang="ru-RU" dirty="0" smtClean="0"/>
              <a:t>Усталость.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7326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Формирование </a:t>
            </a:r>
            <a:r>
              <a:rPr lang="ru-RU" sz="2400" dirty="0" err="1" smtClean="0"/>
              <a:t>антикоррупционного</a:t>
            </a:r>
            <a:r>
              <a:rPr lang="ru-RU" sz="2400" dirty="0" smtClean="0"/>
              <a:t> мировоззрения обучающихся.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052736"/>
            <a:ext cx="7239000" cy="48463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соответствии со статьей 6 Федерального закона от 25.12.2008 № 273-ФЗ «О противодействии коррупции»  </a:t>
            </a:r>
            <a:r>
              <a:rPr lang="ru-RU" b="1" i="1" dirty="0" smtClean="0"/>
              <a:t>основной мерой по профилактике коррупции</a:t>
            </a:r>
            <a:r>
              <a:rPr lang="ru-RU" dirty="0" smtClean="0"/>
              <a:t> является формирование в обществе нетерпимости к коррупционному поведению. Реализация данной меры связана с повышением уровня правовой культуры, что достигается осуществлением правового воспитания.</a:t>
            </a:r>
          </a:p>
          <a:p>
            <a:r>
              <a:rPr lang="ru-RU" dirty="0" smtClean="0"/>
              <a:t>Правовое воспитание можно определить как целенаправленную деятельность государства, а также общественных структур, средств массовой информации, трудовых коллективов по формированию высокого правосознания и правовой культуры граждан.</a:t>
            </a:r>
          </a:p>
          <a:p>
            <a:r>
              <a:rPr lang="ru-RU" dirty="0" err="1" smtClean="0"/>
              <a:t>Антикоррупционная</a:t>
            </a:r>
            <a:r>
              <a:rPr lang="ru-RU" dirty="0" smtClean="0"/>
              <a:t> направленность правового воспитания основана на повышении в обществе, в целом, позитивного отношения к праву и его соблюдению; повышении уровня правовых знаний, в том числе, о коррупционных формах поведения и мерах их предотвращения.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Профилактика суицида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7239000" cy="48463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Помогайте ребенку развивать навыки общения с ровесниками и взрослыми.</a:t>
            </a:r>
          </a:p>
          <a:p>
            <a:r>
              <a:rPr lang="ru-RU" dirty="0" smtClean="0"/>
              <a:t>Уверенность в себе – помогите почувствовать себя сильным и отважным человеком, который умеет самостоятельно справляться с любыми трудностями.</a:t>
            </a:r>
          </a:p>
          <a:p>
            <a:r>
              <a:rPr lang="ru-RU" dirty="0" smtClean="0"/>
              <a:t>Умение искать помощи.</a:t>
            </a:r>
          </a:p>
          <a:p>
            <a:r>
              <a:rPr lang="ru-RU" dirty="0" smtClean="0"/>
              <a:t>Покажите, что с вами можно посоветоваться.</a:t>
            </a:r>
          </a:p>
          <a:p>
            <a:r>
              <a:rPr lang="ru-RU" dirty="0" smtClean="0"/>
              <a:t>Задействуйте ребенка в общественной жизни.</a:t>
            </a:r>
          </a:p>
          <a:p>
            <a:r>
              <a:rPr lang="ru-RU" dirty="0" smtClean="0"/>
              <a:t>Оказывайте поддержку, когда у вашего ребенка проблемы.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dirty="0" smtClean="0"/>
              <a:t>Безопасность детей на дорогах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88640"/>
            <a:ext cx="7239000" cy="4846320"/>
          </a:xfrm>
        </p:spPr>
        <p:txBody>
          <a:bodyPr/>
          <a:lstStyle/>
          <a:p>
            <a:r>
              <a:rPr lang="ru-RU" dirty="0" smtClean="0"/>
              <a:t>Родители для детей являются образцом поведения на улицах и дорогах.</a:t>
            </a:r>
          </a:p>
          <a:p>
            <a:r>
              <a:rPr lang="ru-RU" dirty="0" smtClean="0"/>
              <a:t>Нарушение родителями правил дорожного движения приводит к тому, что дети, подражая им, вырабатывают манеру опасного для жизни и здоровья поведения на дороге, которая впоследствии может привести к непоправимой беде.</a:t>
            </a:r>
          </a:p>
          <a:p>
            <a:r>
              <a:rPr lang="ru-RU" dirty="0" smtClean="0"/>
              <a:t>Поэтому очень важно, чтобы родители являлись хорошим примером для подражания.</a:t>
            </a:r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97152"/>
            <a:ext cx="3384624" cy="195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362708"/>
            <a:ext cx="3600400" cy="249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864096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Самое основное, что должен запомнить каждый родитель: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Autofit/>
          </a:bodyPr>
          <a:lstStyle/>
          <a:p>
            <a:r>
              <a:rPr lang="ru-RU" sz="1800" dirty="0" smtClean="0"/>
              <a:t>Г</a:t>
            </a:r>
            <a:r>
              <a:rPr lang="ru-RU" sz="1800" b="1" dirty="0" smtClean="0"/>
              <a:t>лавным учителем безопасного поведения на дороге для его ребенка будет не школа, а именно он.  </a:t>
            </a:r>
            <a:r>
              <a:rPr lang="ru-RU" sz="1800" dirty="0" smtClean="0"/>
              <a:t>Школа может лишь закреплять те навыки и устойчивые привычки дорожной безопасности, которые вы сформируете в семье. Ведь если родители считают возможным нарушать правила дорожного движения, то и их дети будут вести себя точно так же. Они просто повторяют все, что делают мама и папа.</a:t>
            </a:r>
          </a:p>
          <a:p>
            <a:r>
              <a:rPr lang="ru-RU" sz="1800" b="1" dirty="0" smtClean="0"/>
              <a:t>Главным в воспитании у ребенка навыков безопасного поведения на дороге для родителей должен стать принцип </a:t>
            </a:r>
            <a:r>
              <a:rPr lang="ru-RU" sz="1800" b="1" i="1" dirty="0" smtClean="0"/>
              <a:t>«</a:t>
            </a:r>
            <a:r>
              <a:rPr lang="ru-RU" sz="1800" i="1" dirty="0" smtClean="0"/>
              <a:t>Делай, как я</a:t>
            </a:r>
            <a:r>
              <a:rPr lang="ru-RU" sz="1800" b="1" i="1" dirty="0" smtClean="0"/>
              <a:t>».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Чтобы ребенок не нарушал правила дорожного движения, он должен их не просто знать – у него должно войти в привычку их соблюдать. Даже если вы опаздываете, все равно переходите дорогу только там, где это разрешено; пристегивайтесь ремнями безопасности, не превышайте скорости – одним словом, не нарушайте правил дорожного движения. Ваш пример будет куда более наглядным, чем сотни раз повторенные слова «не ходи на красный свет».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864096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Самое основное, что должен запомнить каждый родитель: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7239000" cy="51869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Необходимо запомнить самому и внушить ребенку: дорожное движение начинается не с проезжей части, а с первых шагов от порога или подъезда дома. </a:t>
            </a:r>
            <a:r>
              <a:rPr lang="ru-RU" sz="1600" dirty="0" smtClean="0"/>
              <a:t>Пройдите с ребенком весь путь до школы и ненавязчиво укажите на наиболее опасные участки – нерегулируемый перекресток, узкий тротуар, подъезд грузового транспорта к магазину, припаркованные автомобили и т.д. Обязательно обратите внимание на возникающие опасности при посадке и высадке из общественного транспорта. Обходить стоящий автобус или троллейбус ни в коем случае нельзя. Нужно дождаться, пока транспорт отъедет, и только после этого переходить дорогу по пешеходному переходу.</a:t>
            </a:r>
            <a:r>
              <a:rPr lang="ru-RU" sz="1600" b="1" dirty="0" smtClean="0"/>
              <a:t> </a:t>
            </a:r>
          </a:p>
          <a:p>
            <a:r>
              <a:rPr lang="ru-RU" sz="1600" b="1" dirty="0" smtClean="0"/>
              <a:t>Вместе с тем, не надо прививать детям излишнее чувство страха перед дорожным движением, движущимися автомобилями. </a:t>
            </a:r>
            <a:r>
              <a:rPr lang="ru-RU" sz="1600" dirty="0" smtClean="0"/>
              <a:t>Пусть все, что связано со школой, в том числе и дорога, у ребенка ассоциируется с ярким и добрым. При этом надо научить его быть внимательным, а это непростая вещь. Процессы восприятия, внимания и реакции у ребенка и  у взрослого совершенно разные. Опытные водители знают, например, что подавать звуковой сигнал при виде бегущего через проезжую часть ребенка опасно. Ребенок может поступить непредсказуемо – вместо того, чтобы остановится, он может понестись без оглядки под колеса другому автомобилю.</a:t>
            </a:r>
            <a:endParaRPr lang="ru-RU" sz="1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dirty="0" smtClean="0"/>
              <a:t>Разное (успеваемость, внешний вид и так далее).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6521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hlinkClick r:id="rId2"/>
              </a:rPr>
              <a:t>Федеральный закон от 29.12.2012 N 273-ФЗ (ред. от 17.02.2023) "Об образовании в Российской Федерации" (с </a:t>
            </a:r>
            <a:r>
              <a:rPr lang="ru-RU" sz="1400" b="1" u="sng" dirty="0" err="1" smtClean="0">
                <a:hlinkClick r:id="rId2"/>
              </a:rPr>
              <a:t>изм</a:t>
            </a:r>
            <a:r>
              <a:rPr lang="ru-RU" sz="1400" b="1" u="sng" dirty="0" smtClean="0">
                <a:hlinkClick r:id="rId2"/>
              </a:rPr>
              <a:t>. и доп., вступ. в силу с 28.02.2023)</a:t>
            </a:r>
            <a:endParaRPr lang="ru-RU" sz="14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Статья 38. Одежда обучающихся. Форменная одежда и иное вещевое имущество (обмундирование) обучающихся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44824"/>
            <a:ext cx="748883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500" dirty="0" smtClean="0"/>
              <a:t>Организации, осуществляющие образовательную деятельность, вправе устанавливать требования к одежде обучающихся, в том числе требования к ее общему виду, цвету, фасону, видам одежды обучающихся, знакам отличия, и правила ее ношения, если иное не установлено настоящей статьей. Соответствующий локальный нормативный акт организации, осуществляющей образовательную деятельность, принимается с учетом мнения совета обучающихся, совета родителей, а также представительного органа работников этой организации и (или) обучающихся в ней (при его наличии). </a:t>
            </a:r>
          </a:p>
          <a:p>
            <a:pPr marL="342900" indent="-342900">
              <a:buAutoNum type="arabicPeriod"/>
            </a:pPr>
            <a:r>
              <a:rPr lang="ru-RU" sz="1500" dirty="0" smtClean="0"/>
              <a:t>Государственные и муниципальные организации, осуществляющие образовательную деятельность по образовательным программам начального общего, основного общего и среднего общего образования, устанавливают требования к одежде обучающихся в соответствии с типовыми требованиями, утвержденными уполномоченными органами государственной власти субъектов Российской Федерации.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71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273925" cy="4849813"/>
          </a:xfrm>
          <a:prstGeom prst="rect">
            <a:avLst/>
          </a:prstGeom>
          <a:noFill/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51520" y="5517232"/>
            <a:ext cx="7869560" cy="1079500"/>
          </a:xfrm>
          <a:prstGeom prst="rect">
            <a:avLst/>
          </a:prstGeom>
          <a:solidFill>
            <a:schemeClr val="folHlink"/>
          </a:solidFill>
          <a:ln>
            <a:solidFill>
              <a:srgbClr val="B00000"/>
            </a:solidFill>
          </a:ln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Спасибо за внимание!</a:t>
            </a:r>
            <a:endParaRPr kumimoji="0" lang="ru-RU" sz="6000" b="1" i="1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7326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Формирование </a:t>
            </a:r>
            <a:r>
              <a:rPr lang="ru-RU" sz="2400" dirty="0" err="1" smtClean="0"/>
              <a:t>антикоррупционного</a:t>
            </a:r>
            <a:r>
              <a:rPr lang="ru-RU" sz="2400" dirty="0" smtClean="0"/>
              <a:t> мировоззрения обучающихся.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052736"/>
            <a:ext cx="7239000" cy="64807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Основные формы реализации правового </a:t>
            </a:r>
            <a:r>
              <a:rPr lang="ru-RU" b="1" i="1" dirty="0" err="1" smtClean="0"/>
              <a:t>антикоррупционного</a:t>
            </a:r>
            <a:r>
              <a:rPr lang="ru-RU" b="1" i="1" dirty="0" smtClean="0"/>
              <a:t> воспитания обучающихся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844824"/>
          <a:ext cx="763284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7326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Формирование </a:t>
            </a:r>
            <a:r>
              <a:rPr lang="ru-RU" sz="2400" dirty="0" err="1" smtClean="0"/>
              <a:t>антикоррупционного</a:t>
            </a:r>
            <a:r>
              <a:rPr lang="ru-RU" sz="2400" dirty="0" smtClean="0"/>
              <a:t> мировоззрения обучающихся.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052736"/>
            <a:ext cx="7239000" cy="484632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Целью </a:t>
            </a:r>
            <a:r>
              <a:rPr lang="ru-RU" b="1" i="1" dirty="0" err="1" smtClean="0"/>
              <a:t>антикоррупционного</a:t>
            </a:r>
            <a:r>
              <a:rPr lang="ru-RU" b="1" i="1" dirty="0" smtClean="0"/>
              <a:t> воспитания</a:t>
            </a:r>
            <a:r>
              <a:rPr lang="ru-RU" dirty="0" smtClean="0"/>
              <a:t> является воспитание ценностных установок и развитие способностей, необходимых для формирования у обучающихся гражданской позиции в отношении коррупции, формирование негативного отношения к коррупционным проявлениям.</a:t>
            </a:r>
          </a:p>
          <a:p>
            <a:r>
              <a:rPr lang="ru-RU" dirty="0" err="1" smtClean="0"/>
              <a:t>Антикоррупционная</a:t>
            </a:r>
            <a:r>
              <a:rPr lang="ru-RU" dirty="0" smtClean="0"/>
              <a:t> пропаганда также важное условие противодействия коррупции. Она включает в себя  проведение мероприятий по организации </a:t>
            </a:r>
            <a:r>
              <a:rPr lang="ru-RU" dirty="0" err="1" smtClean="0"/>
              <a:t>антикоррупционного</a:t>
            </a:r>
            <a:r>
              <a:rPr lang="ru-RU" dirty="0" smtClean="0"/>
              <a:t> образования, направленных на формирование </a:t>
            </a:r>
            <a:r>
              <a:rPr lang="ru-RU" dirty="0" err="1" smtClean="0"/>
              <a:t>антикоррупционного</a:t>
            </a:r>
            <a:r>
              <a:rPr lang="ru-RU" dirty="0" smtClean="0"/>
              <a:t> мировоззрения.</a:t>
            </a:r>
          </a:p>
          <a:p>
            <a:r>
              <a:rPr lang="ru-RU" b="1" i="1" dirty="0" smtClean="0"/>
              <a:t>К задачам </a:t>
            </a:r>
            <a:r>
              <a:rPr lang="ru-RU" b="1" i="1" dirty="0" err="1" smtClean="0"/>
              <a:t>антикоррупционного</a:t>
            </a:r>
            <a:r>
              <a:rPr lang="ru-RU" b="1" i="1" dirty="0" smtClean="0"/>
              <a:t> воспитания и пропаганды</a:t>
            </a:r>
            <a:r>
              <a:rPr lang="ru-RU" dirty="0" smtClean="0"/>
              <a:t> относятся ознакомление с сутью, причинами, последствиями коррупции, поощрение нетерпимости к проявлениям коррупции, демонстрирование возможности борьбы с коррупцией.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7326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Формирование </a:t>
            </a:r>
            <a:r>
              <a:rPr lang="ru-RU" sz="2400" dirty="0" err="1" smtClean="0"/>
              <a:t>антикоррупционного</a:t>
            </a:r>
            <a:r>
              <a:rPr lang="ru-RU" sz="2400" dirty="0" smtClean="0"/>
              <a:t> мировоззрения обучающихся.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052736"/>
            <a:ext cx="7239000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Работа с детьми по формированию </a:t>
            </a:r>
            <a:r>
              <a:rPr lang="ru-RU" dirty="0" err="1" smtClean="0"/>
              <a:t>антикоррупционного</a:t>
            </a:r>
            <a:r>
              <a:rPr lang="ru-RU" dirty="0" smtClean="0"/>
              <a:t> воспитания.</a:t>
            </a:r>
          </a:p>
          <a:p>
            <a:r>
              <a:rPr lang="ru-RU" dirty="0" smtClean="0"/>
              <a:t>Формирование представления о понятии «коррупция».</a:t>
            </a:r>
          </a:p>
          <a:p>
            <a:r>
              <a:rPr lang="ru-RU" dirty="0" smtClean="0"/>
              <a:t>Выбор и рассказ родителями случая, когда они сталкиваются с коррупцией, обсуждение его с ребёнком.</a:t>
            </a:r>
          </a:p>
          <a:p>
            <a:r>
              <a:rPr lang="ru-RU" dirty="0" smtClean="0"/>
              <a:t>Игра с ребёнком в настольные игры, связанными со взяточничеством.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1412776"/>
            <a:ext cx="6552728" cy="38164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400" dirty="0" smtClean="0"/>
              <a:t>Проблема воспитания правовой культуры. Права и обязанности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Что  влияет на воспитание ребенка?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8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rbel"/>
              </a:rPr>
              <a:t>Семья – 50%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8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rbel"/>
              </a:rPr>
              <a:t>		 СМИ – 30%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8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rbel"/>
              </a:rPr>
              <a:t>			 Школа – 10%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8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rbel"/>
              </a:rPr>
              <a:t>				Улица –10%</a:t>
            </a:r>
            <a:r>
              <a:rPr lang="ru-RU" sz="48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rbel"/>
              </a:rPr>
              <a:t/>
            </a:r>
            <a:br>
              <a:rPr lang="ru-RU" sz="48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rbel"/>
              </a:rPr>
            </a:br>
            <a:endParaRPr lang="ru-RU" sz="4800" b="1" dirty="0" smtClean="0">
              <a:solidFill>
                <a:schemeClr val="accent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538</TotalTime>
  <Words>1760</Words>
  <Application>Microsoft Office PowerPoint</Application>
  <PresentationFormat>Экран (4:3)</PresentationFormat>
  <Paragraphs>209</Paragraphs>
  <Slides>47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Изящная</vt:lpstr>
      <vt:lpstr>Общешкольное родительское собрание</vt:lpstr>
      <vt:lpstr>Повестка проведения  общешкольного родительского собрания </vt:lpstr>
      <vt:lpstr>Слайд 3</vt:lpstr>
      <vt:lpstr>Формирование антикоррупционного мировоззрения обучающихся.</vt:lpstr>
      <vt:lpstr>Формирование антикоррупционного мировоззрения обучающихся.</vt:lpstr>
      <vt:lpstr>Формирование антикоррупционного мировоззрения обучающихся.</vt:lpstr>
      <vt:lpstr>Формирование антикоррупционного мировоззрения обучающихся.</vt:lpstr>
      <vt:lpstr>Слайд 8</vt:lpstr>
      <vt:lpstr>Что  влияет на воспитание ребенка?</vt:lpstr>
      <vt:lpstr>Основные нормативно-правовые акты </vt:lpstr>
      <vt:lpstr>Статья 18</vt:lpstr>
      <vt:lpstr>Статья 38</vt:lpstr>
      <vt:lpstr>Статья 43</vt:lpstr>
      <vt:lpstr>Статья 43 и 44</vt:lpstr>
      <vt:lpstr>Статья 43. Обязанности и ответственность обучающихся</vt:lpstr>
      <vt:lpstr>Статья 43. Обязанности и ответственность обучающихся</vt:lpstr>
      <vt:lpstr>Статья 44. Права, обязанности и ответственность в сфере образования родителей (законных представителей) несовершеннолетних обучающихся.</vt:lpstr>
      <vt:lpstr>Слайд 18</vt:lpstr>
      <vt:lpstr>Статья 56. Право ребенка на защиту</vt:lpstr>
      <vt:lpstr>Слайд 20</vt:lpstr>
      <vt:lpstr>Слайд 21</vt:lpstr>
      <vt:lpstr>Слайд 22</vt:lpstr>
      <vt:lpstr>Слайд 23</vt:lpstr>
      <vt:lpstr>Слайд 24</vt:lpstr>
      <vt:lpstr>Слайд 25</vt:lpstr>
      <vt:lpstr>Вывод</vt:lpstr>
      <vt:lpstr>Слайд 27</vt:lpstr>
      <vt:lpstr>Слайд 28</vt:lpstr>
      <vt:lpstr>Слайд 29</vt:lpstr>
      <vt:lpstr>Слайд 30</vt:lpstr>
      <vt:lpstr>Причины совершения правонарушений среди несовершеннолетних</vt:lpstr>
      <vt:lpstr>Профилактика правонарушений</vt:lpstr>
      <vt:lpstr>Профилактика правонарушений</vt:lpstr>
      <vt:lpstr>Слайд 34</vt:lpstr>
      <vt:lpstr>Что такое Пав?</vt:lpstr>
      <vt:lpstr>Профилактика употребления ПАВ</vt:lpstr>
      <vt:lpstr>Слайд 37</vt:lpstr>
      <vt:lpstr>Причины суицида у детей </vt:lpstr>
      <vt:lpstr>Признаки суицидальных намерений </vt:lpstr>
      <vt:lpstr>Профилактика суицида</vt:lpstr>
      <vt:lpstr>Слайд 41</vt:lpstr>
      <vt:lpstr>Слайд 42</vt:lpstr>
      <vt:lpstr>Самое основное, что должен запомнить каждый родитель:</vt:lpstr>
      <vt:lpstr>Самое основное, что должен запомнить каждый родитель:</vt:lpstr>
      <vt:lpstr>Слайд 45</vt:lpstr>
      <vt:lpstr>Слайд 46</vt:lpstr>
      <vt:lpstr>Слайд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Общешкольное родительское собрание</dc:title>
  <dc:creator>HOME</dc:creator>
  <cp:lastModifiedBy>HOME</cp:lastModifiedBy>
  <cp:revision>45</cp:revision>
  <dcterms:created xsi:type="dcterms:W3CDTF">2021-03-08T13:12:20Z</dcterms:created>
  <dcterms:modified xsi:type="dcterms:W3CDTF">2023-03-31T11:56:59Z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752863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