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3.1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7" r:id="rId4"/>
    <p:sldId id="266" r:id="rId5"/>
    <p:sldId id="258" r:id="rId6"/>
    <p:sldId id="261" r:id="rId7"/>
    <p:sldId id="260" r:id="rId8"/>
    <p:sldId id="264" r:id="rId9"/>
    <p:sldId id="263" r:id="rId10"/>
    <p:sldId id="268" r:id="rId11"/>
    <p:sldId id="265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tags" Target="tags/tag1.xml" /><Relationship Id="rId14" Type="http://schemas.openxmlformats.org/officeDocument/2006/relationships/presProps" Target="presProps.xml" /><Relationship Id="rId15" Type="http://schemas.openxmlformats.org/officeDocument/2006/relationships/viewProps" Target="viewProps.xml" /><Relationship Id="rId16" Type="http://schemas.openxmlformats.org/officeDocument/2006/relationships/theme" Target="theme/theme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320596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518873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1213120"/>
      </p:ext>
    </p:extLst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50377"/>
      </p:ext>
    </p:extLst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6420004"/>
      </p:ext>
    </p:extLst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561459"/>
      </p:ext>
    </p:extLst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418477"/>
      </p:ext>
    </p:extLst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136403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795817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561328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305164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4347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77790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546330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595297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23143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slideLayout" Target="../slideLayouts/slideLayout13.xml" /><Relationship Id="rId14" Type="http://schemas.openxmlformats.org/officeDocument/2006/relationships/slideLayout" Target="../slideLayouts/slideLayout14.xml" /><Relationship Id="rId15" Type="http://schemas.openxmlformats.org/officeDocument/2006/relationships/slideLayout" Target="../slideLayouts/slideLayout15.xml" /><Relationship Id="rId16" Type="http://schemas.openxmlformats.org/officeDocument/2006/relationships/slideLayout" Target="../slideLayouts/slideLayout16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BDFB9-2BDE-42F1-BCCD-C2695526DDF9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EDF209D-0745-4DC5-99A0-C88B4CCA3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606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661307" y="2016579"/>
            <a:ext cx="68498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mtClean="0">
                <a:solidFill>
                  <a:srgbClr val="002060"/>
                </a:solidFill>
              </a:rPr>
              <a:t>«Здороеьесберегающие </a:t>
            </a:r>
            <a:r>
              <a:rPr lang="ru-RU" sz="3600" b="1">
                <a:solidFill>
                  <a:srgbClr val="002060"/>
                </a:solidFill>
              </a:rPr>
              <a:t>технологии</a:t>
            </a:r>
            <a:r>
              <a:rPr lang="ru-RU" sz="3600">
                <a:solidFill>
                  <a:srgbClr val="002060"/>
                </a:solidFill>
              </a:rPr>
              <a:t> </a:t>
            </a:r>
            <a:r>
              <a:rPr lang="ru-RU" sz="3600" b="1">
                <a:solidFill>
                  <a:srgbClr val="002060"/>
                </a:solidFill>
              </a:rPr>
              <a:t>в</a:t>
            </a:r>
            <a:r>
              <a:rPr lang="ru-RU" sz="3600">
                <a:solidFill>
                  <a:srgbClr val="002060"/>
                </a:solidFill>
              </a:rPr>
              <a:t> </a:t>
            </a:r>
            <a:r>
              <a:rPr lang="ru-RU" sz="3600" b="1">
                <a:solidFill>
                  <a:srgbClr val="002060"/>
                </a:solidFill>
              </a:rPr>
              <a:t>дошкольном </a:t>
            </a:r>
            <a:r>
              <a:rPr lang="ru-RU" sz="3600" b="1" smtClean="0">
                <a:solidFill>
                  <a:srgbClr val="002060"/>
                </a:solidFill>
              </a:rPr>
              <a:t>образовании» </a:t>
            </a:r>
            <a:endParaRPr lang="ru-RU" sz="3600" b="1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1064" y="489857"/>
            <a:ext cx="7315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mtClean="0">
                <a:solidFill>
                  <a:srgbClr val="002060"/>
                </a:solidFill>
              </a:rPr>
              <a:t>Муниципальное дошкольное образование автономное учреждение                </a:t>
            </a:r>
          </a:p>
          <a:p>
            <a:pPr algn="ctr"/>
            <a:r>
              <a:rPr lang="ru-RU">
                <a:solidFill>
                  <a:srgbClr val="002060"/>
                </a:solidFill>
              </a:rPr>
              <a:t>ц</a:t>
            </a:r>
            <a:r>
              <a:rPr lang="ru-RU" smtClean="0">
                <a:solidFill>
                  <a:srgbClr val="002060"/>
                </a:solidFill>
              </a:rPr>
              <a:t>ентр развития ребенка - детский сад «Фантазия»</a:t>
            </a:r>
            <a:endParaRPr lang="ru-RU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8479" y="5070022"/>
            <a:ext cx="2588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>
                <a:solidFill>
                  <a:srgbClr val="002060"/>
                </a:solidFill>
              </a:rPr>
              <a:t>Подготовила:                                                                                          Гильманова О.Г.</a:t>
            </a:r>
            <a:endParaRPr lang="ru-RU" smtClean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281" y="3906012"/>
            <a:ext cx="2151888" cy="215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300618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85750" y="522514"/>
            <a:ext cx="6825343" cy="5347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>
                <a:solidFill>
                  <a:srgbClr val="002060"/>
                </a:solidFill>
              </a:rPr>
              <a:t>Результаты внедрения здоровьесберегающих технологий в </a:t>
            </a:r>
            <a:r>
              <a:rPr lang="ru-RU" b="1" smtClean="0">
                <a:solidFill>
                  <a:srgbClr val="002060"/>
                </a:solidFill>
              </a:rPr>
              <a:t>ДОО</a:t>
            </a:r>
          </a:p>
          <a:p>
            <a:endParaRPr lang="ru-RU">
              <a:solidFill>
                <a:srgbClr val="00206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>
                <a:solidFill>
                  <a:srgbClr val="002060"/>
                </a:solidFill>
              </a:rPr>
              <a:t>Сформированные навыки здорового образа жизни воспитанников, педагогов и родителей ДОО.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>
                <a:solidFill>
                  <a:srgbClr val="002060"/>
                </a:solidFill>
              </a:rPr>
              <a:t>Взаимодействие специалистов ДОО в организации физкультурно-оздоровительной работы с </a:t>
            </a:r>
            <a:r>
              <a:rPr lang="ru-RU" smtClean="0">
                <a:solidFill>
                  <a:srgbClr val="002060"/>
                </a:solidFill>
              </a:rPr>
              <a:t>дошкольниками.</a:t>
            </a:r>
            <a:endParaRPr lang="ru-RU">
              <a:solidFill>
                <a:srgbClr val="00206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>
                <a:solidFill>
                  <a:srgbClr val="002060"/>
                </a:solidFill>
              </a:rPr>
              <a:t>Проявление толерантности всех участников внедрения здоровьесберегающих технологий в педагогический процесс ДОО.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>
                <a:solidFill>
                  <a:srgbClr val="002060"/>
                </a:solidFill>
              </a:rPr>
              <a:t>Формирование нормативно-правовой базы по вопросам оздоровления дошкольников.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>
                <a:solidFill>
                  <a:srgbClr val="002060"/>
                </a:solidFill>
              </a:rPr>
              <a:t>Внедрение научно-методических подходов к организации работы по сохранению здоровья детей, к созданию здоровьесберегающего образовательного пространства в ДОО и </a:t>
            </a:r>
            <a:r>
              <a:rPr lang="ru-RU" smtClean="0">
                <a:solidFill>
                  <a:srgbClr val="002060"/>
                </a:solidFill>
              </a:rPr>
              <a:t>семье.</a:t>
            </a:r>
            <a:endParaRPr lang="ru-RU">
              <a:solidFill>
                <a:srgbClr val="00206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>
                <a:solidFill>
                  <a:srgbClr val="002060"/>
                </a:solidFill>
              </a:rPr>
              <a:t>Улучшение и сохранение соматических показателей здоровья дошкольников.</a:t>
            </a:r>
          </a:p>
          <a:p>
            <a:pPr indent="116840" algn="just">
              <a:lnSpc>
                <a:spcPct val="107000"/>
              </a:lnSpc>
              <a:spcBef>
                <a:spcPts val="340"/>
              </a:spcBef>
              <a:spcAft>
                <a:spcPts val="340"/>
              </a:spcAft>
            </a:pPr>
            <a:endParaRPr lang="ru-RU" sz="140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57895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1249135" y="1118507"/>
            <a:ext cx="59925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mtClean="0">
                <a:solidFill>
                  <a:srgbClr val="0070C0"/>
                </a:solidFill>
              </a:rPr>
              <a:t>Спасибо за внимание!</a:t>
            </a:r>
          </a:p>
          <a:p>
            <a:pPr algn="ctr"/>
            <a:endParaRPr lang="ru-RU" sz="3600" b="1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427" y="2119994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80861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359227" y="375558"/>
            <a:ext cx="7078437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>
                <a:solidFill>
                  <a:srgbClr val="002060"/>
                </a:solidFill>
              </a:rPr>
              <a:t>Здоровьесберегающие технологии</a:t>
            </a:r>
            <a:r>
              <a:rPr lang="ru-RU" i="1">
                <a:solidFill>
                  <a:srgbClr val="002060"/>
                </a:solidFill>
              </a:rPr>
              <a:t> </a:t>
            </a:r>
            <a:r>
              <a:rPr lang="ru-RU" smtClean="0">
                <a:solidFill>
                  <a:srgbClr val="002060"/>
                </a:solidFill>
              </a:rPr>
              <a:t>- это </a:t>
            </a:r>
            <a:r>
              <a:rPr lang="ru-RU">
                <a:solidFill>
                  <a:srgbClr val="002060"/>
                </a:solidFill>
              </a:rPr>
              <a:t>технологии, направленные на решение </a:t>
            </a:r>
            <a:r>
              <a:rPr lang="ru-RU" smtClean="0">
                <a:solidFill>
                  <a:srgbClr val="002060"/>
                </a:solidFill>
              </a:rPr>
              <a:t>приоритетной </a:t>
            </a:r>
            <a:r>
              <a:rPr lang="ru-RU">
                <a:solidFill>
                  <a:srgbClr val="002060"/>
                </a:solidFill>
              </a:rPr>
              <a:t>задачи современного дошкольного </a:t>
            </a:r>
            <a:r>
              <a:rPr lang="ru-RU" smtClean="0">
                <a:solidFill>
                  <a:srgbClr val="002060"/>
                </a:solidFill>
              </a:rPr>
              <a:t>образования - задачи </a:t>
            </a:r>
            <a:r>
              <a:rPr lang="ru-RU">
                <a:solidFill>
                  <a:srgbClr val="002060"/>
                </a:solidFill>
              </a:rPr>
              <a:t>сохранения, поддержания и </a:t>
            </a:r>
            <a:r>
              <a:rPr lang="ru-RU" smtClean="0">
                <a:solidFill>
                  <a:srgbClr val="002060"/>
                </a:solidFill>
              </a:rPr>
              <a:t> </a:t>
            </a:r>
            <a:r>
              <a:rPr lang="ru-RU">
                <a:solidFill>
                  <a:srgbClr val="002060"/>
                </a:solidFill>
              </a:rPr>
              <a:t>обогащения здоровья субъектов педагогического процесса в </a:t>
            </a:r>
            <a:r>
              <a:rPr lang="ru-RU" smtClean="0">
                <a:solidFill>
                  <a:srgbClr val="002060"/>
                </a:solidFill>
              </a:rPr>
              <a:t>детской образовательной организации: </a:t>
            </a:r>
            <a:r>
              <a:rPr lang="ru-RU">
                <a:solidFill>
                  <a:srgbClr val="002060"/>
                </a:solidFill>
              </a:rPr>
              <a:t>детей, педагогов </a:t>
            </a:r>
            <a:r>
              <a:rPr lang="ru-RU" smtClean="0">
                <a:solidFill>
                  <a:srgbClr val="002060"/>
                </a:solidFill>
              </a:rPr>
              <a:t>и </a:t>
            </a:r>
            <a:r>
              <a:rPr lang="ru-RU">
                <a:solidFill>
                  <a:srgbClr val="002060"/>
                </a:solidFill>
              </a:rPr>
              <a:t>родителей</a:t>
            </a:r>
            <a:r>
              <a:rPr lang="ru-RU" smtClean="0">
                <a:solidFill>
                  <a:srgbClr val="002060"/>
                </a:solidFill>
              </a:rPr>
              <a:t>.</a:t>
            </a:r>
          </a:p>
          <a:p>
            <a:endParaRPr lang="ru-RU">
              <a:solidFill>
                <a:srgbClr val="002060"/>
              </a:solidFill>
            </a:endParaRPr>
          </a:p>
          <a:p>
            <a:pPr lvl="0"/>
            <a:r>
              <a:rPr lang="ru-RU" sz="2000" b="1">
                <a:solidFill>
                  <a:srgbClr val="002060"/>
                </a:solidFill>
                <a:ea typeface="Batang" panose="02030600000101010101" pitchFamily="18" charset="-127"/>
              </a:rPr>
              <a:t>Цель здоровьесберегающих </a:t>
            </a:r>
            <a:r>
              <a:rPr lang="ru-RU" sz="2000" b="1" smtClean="0">
                <a:solidFill>
                  <a:srgbClr val="002060"/>
                </a:solidFill>
                <a:ea typeface="Batang" panose="02030600000101010101" pitchFamily="18" charset="-127"/>
              </a:rPr>
              <a:t>технологий:</a:t>
            </a:r>
            <a:endParaRPr lang="ru-RU" sz="2000" b="1">
              <a:solidFill>
                <a:srgbClr val="002060"/>
              </a:solidFill>
              <a:ea typeface="Batang" panose="02030600000101010101" pitchFamily="18" charset="-127"/>
            </a:endParaRPr>
          </a:p>
          <a:p>
            <a:pPr lvl="0"/>
            <a:endParaRPr lang="ru-RU">
              <a:solidFill>
                <a:srgbClr val="002060"/>
              </a:solidFill>
              <a:ea typeface="Batang" panose="02030600000101010101" pitchFamily="18" charset="-127"/>
            </a:endParaRPr>
          </a:p>
          <a:p>
            <a:pPr lvl="0"/>
            <a:r>
              <a:rPr lang="ru-RU" b="1" i="1">
                <a:solidFill>
                  <a:srgbClr val="002060"/>
                </a:solidFill>
                <a:ea typeface="Batang" panose="02030600000101010101" pitchFamily="18" charset="-127"/>
              </a:rPr>
              <a:t>Применительно к ребенку </a:t>
            </a:r>
            <a:r>
              <a:rPr lang="ru-RU" i="1">
                <a:solidFill>
                  <a:srgbClr val="002060"/>
                </a:solidFill>
                <a:ea typeface="Batang" panose="02030600000101010101" pitchFamily="18" charset="-127"/>
              </a:rPr>
              <a:t>– </a:t>
            </a:r>
            <a:r>
              <a:rPr lang="ru-RU">
                <a:solidFill>
                  <a:srgbClr val="002060"/>
                </a:solidFill>
                <a:ea typeface="Batang" panose="02030600000101010101" pitchFamily="18" charset="-127"/>
              </a:rPr>
              <a:t>обеспечение высокого уровня реального здоровья ребенка, воспитание культуры осознанного отношения к здоровью и жизни человека, знаний о здоровье и умении оберегать, поддерживать </a:t>
            </a:r>
            <a:r>
              <a:rPr lang="ru-RU" smtClean="0">
                <a:solidFill>
                  <a:srgbClr val="002060"/>
                </a:solidFill>
                <a:ea typeface="Batang" panose="02030600000101010101" pitchFamily="18" charset="-127"/>
              </a:rPr>
              <a:t>и сохранять </a:t>
            </a:r>
            <a:r>
              <a:rPr lang="ru-RU">
                <a:solidFill>
                  <a:srgbClr val="002060"/>
                </a:solidFill>
                <a:ea typeface="Batang" panose="02030600000101010101" pitchFamily="18" charset="-127"/>
              </a:rPr>
              <a:t> </a:t>
            </a:r>
            <a:r>
              <a:rPr lang="ru-RU" smtClean="0">
                <a:solidFill>
                  <a:srgbClr val="002060"/>
                </a:solidFill>
                <a:ea typeface="Batang" panose="02030600000101010101" pitchFamily="18" charset="-127"/>
              </a:rPr>
              <a:t>его.</a:t>
            </a:r>
          </a:p>
          <a:p>
            <a:pPr lvl="0"/>
            <a:endParaRPr lang="ru-RU">
              <a:solidFill>
                <a:srgbClr val="002060"/>
              </a:solidFill>
              <a:ea typeface="Batang" panose="02030600000101010101" pitchFamily="18" charset="-127"/>
            </a:endParaRPr>
          </a:p>
          <a:p>
            <a:pPr lvl="0"/>
            <a:r>
              <a:rPr lang="ru-RU" b="1" i="1">
                <a:solidFill>
                  <a:srgbClr val="002060"/>
                </a:solidFill>
                <a:ea typeface="Batang" panose="02030600000101010101" pitchFamily="18" charset="-127"/>
              </a:rPr>
              <a:t>Применительно ко взрослым </a:t>
            </a:r>
            <a:r>
              <a:rPr lang="ru-RU" i="1">
                <a:solidFill>
                  <a:srgbClr val="002060"/>
                </a:solidFill>
                <a:ea typeface="Batang" panose="02030600000101010101" pitchFamily="18" charset="-127"/>
              </a:rPr>
              <a:t>– </a:t>
            </a:r>
            <a:r>
              <a:rPr lang="ru-RU">
                <a:solidFill>
                  <a:srgbClr val="002060"/>
                </a:solidFill>
                <a:ea typeface="Batang" panose="02030600000101010101" pitchFamily="18" charset="-127"/>
              </a:rPr>
              <a:t>содействие становлению культуры здоровья, в том числе культуры профессионального здоровья воспитателей ДОО, просвещению родителей по ЗОЖ.</a:t>
            </a:r>
          </a:p>
          <a:p>
            <a:pPr lvl="0"/>
            <a:endParaRPr lang="ru-RU" smtClean="0">
              <a:solidFill>
                <a:srgbClr val="002060"/>
              </a:solidFill>
            </a:endParaRPr>
          </a:p>
          <a:p>
            <a:endParaRPr lang="ru-RU">
              <a:solidFill>
                <a:srgbClr val="002060"/>
              </a:solidFill>
            </a:endParaRPr>
          </a:p>
          <a:p>
            <a:endParaRPr lang="ru-RU" smtClean="0">
              <a:solidFill>
                <a:srgbClr val="002060"/>
              </a:solidFill>
            </a:endParaRPr>
          </a:p>
          <a:p>
            <a:endParaRPr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438974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563335" y="840922"/>
            <a:ext cx="650693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>
              <a:solidFill>
                <a:srgbClr val="002060"/>
              </a:solidFill>
            </a:endParaRPr>
          </a:p>
          <a:p>
            <a:r>
              <a:rPr lang="ru-RU" b="1" smtClean="0">
                <a:solidFill>
                  <a:srgbClr val="002060"/>
                </a:solidFill>
              </a:rPr>
              <a:t>Виды здоровьесберегающих технологий в дошкольном образовании:</a:t>
            </a:r>
          </a:p>
          <a:p>
            <a:endParaRPr lang="ru-RU" b="1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>
                <a:solidFill>
                  <a:srgbClr val="002060"/>
                </a:solidFill>
              </a:rPr>
              <a:t>медико-профилактические;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>
                <a:solidFill>
                  <a:srgbClr val="002060"/>
                </a:solidFill>
              </a:rPr>
              <a:t>физкультурно-оздоровительные;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>
                <a:solidFill>
                  <a:srgbClr val="002060"/>
                </a:solidFill>
              </a:rPr>
              <a:t>технологии обеспечения социально-психологического благополучия ребенка;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err="1" smtClean="0">
                <a:solidFill>
                  <a:srgbClr val="002060"/>
                </a:solidFill>
              </a:rPr>
              <a:t>здоровьесбережения и здоровьеобогащения педагогов дошкольного образования;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mtClean="0">
                <a:solidFill>
                  <a:srgbClr val="002060"/>
                </a:solidFill>
              </a:rPr>
              <a:t>просвещения родителей вопросах здоровьесбережения;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err="1" smtClean="0">
                <a:solidFill>
                  <a:srgbClr val="002060"/>
                </a:solidFill>
              </a:rPr>
              <a:t>здоровьесберегающие образовательные технологии в детском саду</a:t>
            </a:r>
          </a:p>
          <a:p>
            <a:endParaRPr lang="ru-RU" smtClean="0">
              <a:solidFill>
                <a:srgbClr val="002060"/>
              </a:solidFill>
            </a:endParaRPr>
          </a:p>
          <a:p>
            <a:endParaRPr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246634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449036" y="514350"/>
            <a:ext cx="739684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rgbClr val="002060"/>
                </a:solidFill>
              </a:rPr>
              <a:t>Система здоровьесбережения в ДОО:</a:t>
            </a:r>
          </a:p>
          <a:p>
            <a:pPr algn="ctr"/>
            <a:endParaRPr lang="ru-RU" b="1" smtClean="0">
              <a:solidFill>
                <a:srgbClr val="002060"/>
              </a:solidFill>
            </a:endParaRPr>
          </a:p>
          <a:p>
            <a:r>
              <a:rPr lang="ru-RU" smtClean="0">
                <a:solidFill>
                  <a:srgbClr val="002060"/>
                </a:solidFill>
              </a:rPr>
              <a:t>•различные оздоровительные режимы (адаптационный, гибкий, щадящий, по сезонам);</a:t>
            </a:r>
          </a:p>
          <a:p>
            <a:r>
              <a:rPr lang="ru-RU" smtClean="0">
                <a:solidFill>
                  <a:srgbClr val="002060"/>
                </a:solidFill>
              </a:rPr>
              <a:t>•комплекс закаливающих мероприятий (воздушное закаливание, хождение по “дорожкам здоровья”, профилактика плоскостопия; хождение босиком, максимальное пребывание детей на свежем воздухе, бодрящая гимнастика);</a:t>
            </a:r>
          </a:p>
          <a:p>
            <a:r>
              <a:rPr lang="ru-RU" smtClean="0">
                <a:solidFill>
                  <a:srgbClr val="002060"/>
                </a:solidFill>
              </a:rPr>
              <a:t>•физкультурные занятия всех типов;</a:t>
            </a:r>
          </a:p>
          <a:p>
            <a:r>
              <a:rPr lang="ru-RU" smtClean="0">
                <a:solidFill>
                  <a:srgbClr val="002060"/>
                </a:solidFill>
              </a:rPr>
              <a:t>•оптимизация двигательного режима: традиционная двигательная деятельность детей (утренняя гимнастика, физкультурные занятия, проведение подвижных игр, прогулки) и инновационные технологии оздоровления и профилактики (ритмопластика, логоритмика, сухой бассейн, массажёры, тактильные дорожки);</a:t>
            </a:r>
          </a:p>
          <a:p>
            <a:r>
              <a:rPr lang="ru-RU" smtClean="0">
                <a:solidFill>
                  <a:srgbClr val="002060"/>
                </a:solidFill>
              </a:rPr>
              <a:t>•организация рационального питания;</a:t>
            </a:r>
          </a:p>
          <a:p>
            <a:r>
              <a:rPr lang="ru-RU" smtClean="0">
                <a:solidFill>
                  <a:srgbClr val="002060"/>
                </a:solidFill>
              </a:rPr>
              <a:t>•медико-профилактическая работа с детьми и родителями;</a:t>
            </a:r>
          </a:p>
          <a:p>
            <a:r>
              <a:rPr lang="ru-RU" smtClean="0">
                <a:solidFill>
                  <a:srgbClr val="002060"/>
                </a:solidFill>
              </a:rPr>
              <a:t>•соблюдение требований СанПиНа к организации педагогического процесса;</a:t>
            </a:r>
          </a:p>
          <a:p>
            <a:r>
              <a:rPr lang="ru-RU" smtClean="0">
                <a:solidFill>
                  <a:srgbClr val="002060"/>
                </a:solidFill>
              </a:rPr>
              <a:t>•комплекс мероприятий по сохранению физического и психологического здоровья педагогов.</a:t>
            </a:r>
            <a:endParaRPr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694671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359229" y="1020537"/>
            <a:ext cx="7707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>
              <a:solidFill>
                <a:srgbClr val="002060"/>
              </a:solidFill>
              <a:latin typeface="+mj-lt"/>
              <a:ea typeface="Batang" panose="02030600000101010101" pitchFamily="18" charset="-127"/>
            </a:endParaRPr>
          </a:p>
          <a:p>
            <a:endParaRPr lang="ru-RU">
              <a:solidFill>
                <a:srgbClr val="002060"/>
              </a:solidFill>
              <a:latin typeface="+mj-lt"/>
              <a:ea typeface="Batang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326570"/>
            <a:ext cx="735602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>
                <a:solidFill>
                  <a:srgbClr val="002060"/>
                </a:solidFill>
              </a:rPr>
              <a:t>Медицинские здоровьесберегающие технологии в </a:t>
            </a:r>
            <a:r>
              <a:rPr lang="ru-RU" b="1" smtClean="0">
                <a:solidFill>
                  <a:srgbClr val="002060"/>
                </a:solidFill>
              </a:rPr>
              <a:t>ДОО</a:t>
            </a:r>
            <a:r>
              <a:rPr lang="ru-RU">
                <a:solidFill>
                  <a:srgbClr val="002060"/>
                </a:solidFill>
              </a:rPr>
              <a:t> - обеспечивают сохранение и приумножение здоровья детей под руководством фельдшера или медсестры ДОО в соответствии с медицинскими требованиями и нормами, с использованием медицинских средств</a:t>
            </a:r>
            <a:r>
              <a:rPr lang="ru-RU" smtClean="0">
                <a:solidFill>
                  <a:srgbClr val="002060"/>
                </a:solidFill>
              </a:rPr>
              <a:t>.</a:t>
            </a:r>
          </a:p>
          <a:p>
            <a:endParaRPr lang="ru-RU">
              <a:solidFill>
                <a:srgbClr val="00206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>
                <a:solidFill>
                  <a:srgbClr val="002060"/>
                </a:solidFill>
              </a:rPr>
              <a:t>технологии профилактики </a:t>
            </a:r>
            <a:r>
              <a:rPr lang="ru-RU" smtClean="0">
                <a:solidFill>
                  <a:srgbClr val="002060"/>
                </a:solidFill>
              </a:rPr>
              <a:t>заболеваний;</a:t>
            </a:r>
            <a:endParaRPr lang="ru-RU">
              <a:solidFill>
                <a:srgbClr val="00206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>
                <a:solidFill>
                  <a:srgbClr val="002060"/>
                </a:solidFill>
              </a:rPr>
              <a:t>углубленный медицинский осмотр с участием узких специалистов, приходящих из </a:t>
            </a:r>
            <a:r>
              <a:rPr lang="ru-RU" smtClean="0">
                <a:solidFill>
                  <a:srgbClr val="002060"/>
                </a:solidFill>
              </a:rPr>
              <a:t>поликлиники;</a:t>
            </a:r>
            <a:endParaRPr lang="ru-RU">
              <a:solidFill>
                <a:srgbClr val="00206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>
                <a:solidFill>
                  <a:srgbClr val="002060"/>
                </a:solidFill>
              </a:rPr>
              <a:t>коррекция возникающих функциональных </a:t>
            </a:r>
            <a:r>
              <a:rPr lang="ru-RU" smtClean="0">
                <a:solidFill>
                  <a:srgbClr val="002060"/>
                </a:solidFill>
              </a:rPr>
              <a:t>отклонений;</a:t>
            </a:r>
            <a:endParaRPr lang="ru-RU">
              <a:solidFill>
                <a:srgbClr val="00206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>
                <a:solidFill>
                  <a:srgbClr val="002060"/>
                </a:solidFill>
              </a:rPr>
              <a:t>отслеживание характера течения хронической патологии </a:t>
            </a:r>
            <a:endParaRPr lang="ru-RU" smtClean="0">
              <a:solidFill>
                <a:srgbClr val="002060"/>
              </a:solidFill>
            </a:endParaRPr>
          </a:p>
          <a:p>
            <a:pPr lvl="0"/>
            <a:r>
              <a:rPr lang="ru-RU" i="1">
                <a:solidFill>
                  <a:srgbClr val="002060"/>
                </a:solidFill>
              </a:rPr>
              <a:t> </a:t>
            </a:r>
            <a:r>
              <a:rPr lang="ru-RU" i="1" smtClean="0">
                <a:solidFill>
                  <a:srgbClr val="002060"/>
                </a:solidFill>
              </a:rPr>
              <a:t>   (</a:t>
            </a:r>
            <a:r>
              <a:rPr lang="ru-RU" i="1">
                <a:solidFill>
                  <a:srgbClr val="002060"/>
                </a:solidFill>
              </a:rPr>
              <a:t>для детей, имеющих III-У группу здоровья</a:t>
            </a:r>
            <a:r>
              <a:rPr lang="ru-RU" i="1" smtClean="0">
                <a:solidFill>
                  <a:srgbClr val="002060"/>
                </a:solidFill>
              </a:rPr>
              <a:t>)</a:t>
            </a:r>
            <a:r>
              <a:rPr lang="ru-RU" smtClean="0">
                <a:solidFill>
                  <a:srgbClr val="002060"/>
                </a:solidFill>
              </a:rPr>
              <a:t>;</a:t>
            </a:r>
            <a:endParaRPr lang="ru-RU">
              <a:solidFill>
                <a:srgbClr val="00206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mtClean="0">
                <a:solidFill>
                  <a:srgbClr val="002060"/>
                </a:solidFill>
              </a:rPr>
              <a:t>реабилитация </a:t>
            </a:r>
            <a:r>
              <a:rPr lang="ru-RU">
                <a:solidFill>
                  <a:srgbClr val="002060"/>
                </a:solidFill>
              </a:rPr>
              <a:t>соматического состояния </a:t>
            </a:r>
            <a:r>
              <a:rPr lang="ru-RU" smtClean="0">
                <a:solidFill>
                  <a:srgbClr val="002060"/>
                </a:solidFill>
              </a:rPr>
              <a:t>здоровья;</a:t>
            </a:r>
            <a:endParaRPr lang="ru-RU">
              <a:solidFill>
                <a:srgbClr val="00206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>
                <a:solidFill>
                  <a:srgbClr val="002060"/>
                </a:solidFill>
              </a:rPr>
              <a:t>противоэпидемическая работа и медицинский контроль работы пищеблока в соответствии с действующими санитарно-гигиеническими </a:t>
            </a:r>
            <a:r>
              <a:rPr lang="ru-RU" smtClean="0">
                <a:solidFill>
                  <a:srgbClr val="002060"/>
                </a:solidFill>
              </a:rPr>
              <a:t>правилами;</a:t>
            </a:r>
            <a:endParaRPr lang="ru-RU">
              <a:solidFill>
                <a:srgbClr val="00206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err="1">
                <a:solidFill>
                  <a:srgbClr val="002060"/>
                </a:solidFill>
              </a:rPr>
              <a:t>витаминопрофилактика </a:t>
            </a:r>
            <a:r>
              <a:rPr lang="ru-RU" i="1">
                <a:solidFill>
                  <a:srgbClr val="002060"/>
                </a:solidFill>
              </a:rPr>
              <a:t>(отвар шиповника в осеннее - зимний период, витаминизация третьих блюд с использованием аскорбиновой кислоты</a:t>
            </a:r>
            <a:r>
              <a:rPr lang="ru-RU" i="1" smtClean="0">
                <a:solidFill>
                  <a:srgbClr val="002060"/>
                </a:solidFill>
              </a:rPr>
              <a:t>)</a:t>
            </a:r>
            <a:r>
              <a:rPr lang="ru-RU">
                <a:solidFill>
                  <a:srgbClr val="002060"/>
                </a:solidFill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>
                <a:solidFill>
                  <a:srgbClr val="002060"/>
                </a:solidFill>
              </a:rPr>
              <a:t>санитарно-гигиеническая деятельность всех служб ДОО.</a:t>
            </a:r>
          </a:p>
        </p:txBody>
      </p:sp>
    </p:spTree>
    <p:extLst>
      <p:ext uri="{BB962C8B-B14F-4D97-AF65-F5344CB8AC3E}">
        <p14:creationId xmlns:p14="http://schemas.microsoft.com/office/powerpoint/2010/main" val="2732019102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28600" y="179614"/>
            <a:ext cx="698046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smtClean="0">
              <a:solidFill>
                <a:srgbClr val="002060"/>
              </a:solidFill>
              <a:effectLst/>
            </a:endParaRPr>
          </a:p>
          <a:p>
            <a:r>
              <a:rPr lang="ru-RU" sz="2000" b="1" i="1" smtClean="0">
                <a:solidFill>
                  <a:srgbClr val="002060"/>
                </a:solidFill>
                <a:effectLst/>
              </a:rPr>
              <a:t>Технологии обучения здоровому образу жизни:</a:t>
            </a:r>
          </a:p>
          <a:p>
            <a:endParaRPr lang="ru-RU" b="1" i="1" smtClean="0">
              <a:solidFill>
                <a:srgbClr val="002060"/>
              </a:solidFill>
              <a:effectLst/>
            </a:endParaRPr>
          </a:p>
          <a:p>
            <a:r>
              <a:rPr lang="ru-RU" b="1" i="1" smtClean="0">
                <a:solidFill>
                  <a:srgbClr val="002060"/>
                </a:solidFill>
                <a:effectLst/>
              </a:rPr>
              <a:t>Физкультурное занятие </a:t>
            </a:r>
            <a:r>
              <a:rPr lang="ru-RU" b="0" i="1" smtClean="0">
                <a:solidFill>
                  <a:srgbClr val="002060"/>
                </a:solidFill>
                <a:effectLst/>
              </a:rPr>
              <a:t>– </a:t>
            </a:r>
            <a:r>
              <a:rPr lang="ru-RU" b="0" i="0" smtClean="0">
                <a:solidFill>
                  <a:srgbClr val="002060"/>
                </a:solidFill>
                <a:effectLst/>
              </a:rPr>
              <a:t>2-3 раза в неделю в спортивном или музыкальном залах. Ранний возраст – в групповой комнате, 10 мин. Младший возраст – 15-20 мин., средний возраст – 20-25 мин., старший возраст – 25-30 мин. Перед занятием необходимо хорошо проветрить помещение.</a:t>
            </a:r>
          </a:p>
          <a:p>
            <a:endParaRPr lang="ru-RU" b="0" i="0" smtClean="0">
              <a:solidFill>
                <a:srgbClr val="002060"/>
              </a:solidFill>
              <a:effectLst/>
            </a:endParaRPr>
          </a:p>
          <a:p>
            <a:pPr lvl="0"/>
            <a:r>
              <a:rPr lang="ru-RU" b="1" i="1">
                <a:solidFill>
                  <a:srgbClr val="002060"/>
                </a:solidFill>
              </a:rPr>
              <a:t>Подвижные и спортивные игры </a:t>
            </a:r>
            <a:r>
              <a:rPr lang="ru-RU" i="1">
                <a:solidFill>
                  <a:srgbClr val="002060"/>
                </a:solidFill>
              </a:rPr>
              <a:t>– </a:t>
            </a:r>
            <a:r>
              <a:rPr lang="ru-RU">
                <a:solidFill>
                  <a:srgbClr val="002060"/>
                </a:solidFill>
              </a:rPr>
              <a:t>как часть физкультурного занятия, на прогулке, в групповой комнате - малой, средней и высокой степени подвижности. Ежедневно для всех возрастных групп. </a:t>
            </a:r>
          </a:p>
          <a:p>
            <a:pPr lvl="0"/>
            <a:endParaRPr lang="ru-RU" b="1" i="1" smtClean="0">
              <a:solidFill>
                <a:srgbClr val="002060"/>
              </a:solidFill>
            </a:endParaRPr>
          </a:p>
          <a:p>
            <a:pPr lvl="0"/>
            <a:r>
              <a:rPr lang="ru-RU" b="1" i="1" smtClean="0">
                <a:solidFill>
                  <a:srgbClr val="002060"/>
                </a:solidFill>
              </a:rPr>
              <a:t>Динамические </a:t>
            </a:r>
            <a:r>
              <a:rPr lang="ru-RU" b="1" i="1">
                <a:solidFill>
                  <a:srgbClr val="002060"/>
                </a:solidFill>
              </a:rPr>
              <a:t>паузы </a:t>
            </a:r>
            <a:r>
              <a:rPr lang="ru-RU" b="1" i="1" smtClean="0">
                <a:solidFill>
                  <a:srgbClr val="002060"/>
                </a:solidFill>
              </a:rPr>
              <a:t>(физкультминутки) </a:t>
            </a:r>
            <a:r>
              <a:rPr lang="ru-RU" i="1" smtClean="0">
                <a:solidFill>
                  <a:srgbClr val="002060"/>
                </a:solidFill>
              </a:rPr>
              <a:t>–</a:t>
            </a:r>
            <a:r>
              <a:rPr lang="ru-RU" i="1">
                <a:solidFill>
                  <a:srgbClr val="002060"/>
                </a:solidFill>
              </a:rPr>
              <a:t> </a:t>
            </a:r>
            <a:r>
              <a:rPr lang="ru-RU">
                <a:solidFill>
                  <a:srgbClr val="002060"/>
                </a:solidFill>
              </a:rPr>
              <a:t>во время занятий, 2-5 мин., по мере утомляемости детей. Рекомендуется для всех детей в качестве профилактики утомления. Могут включать в себя элементы гимнастики для глаз, дыхательной гимнастики и других в зависимости от вида занятия.</a:t>
            </a:r>
          </a:p>
          <a:p>
            <a:pPr lvl="0"/>
            <a:endParaRPr lang="ru-RU" sz="160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ru-RU" b="0" i="0" smtClean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911566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179614" y="146957"/>
            <a:ext cx="745399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smtClean="0">
                <a:solidFill>
                  <a:srgbClr val="002060"/>
                </a:solidFill>
              </a:rPr>
              <a:t>Гимнастика </a:t>
            </a:r>
            <a:r>
              <a:rPr lang="ru-RU" b="1" i="1">
                <a:solidFill>
                  <a:srgbClr val="002060"/>
                </a:solidFill>
              </a:rPr>
              <a:t>пальчиковая </a:t>
            </a:r>
            <a:r>
              <a:rPr lang="ru-RU" i="1">
                <a:solidFill>
                  <a:srgbClr val="002060"/>
                </a:solidFill>
              </a:rPr>
              <a:t>– с </a:t>
            </a:r>
            <a:r>
              <a:rPr lang="ru-RU">
                <a:solidFill>
                  <a:srgbClr val="002060"/>
                </a:solidFill>
              </a:rPr>
              <a:t>младшего возраста индивидуально либо с подгруппой ежедневно. Рекомендуется всем детям, особенно с речевыми проблемами. Проводится в любой удобный отрезок времени</a:t>
            </a:r>
            <a:r>
              <a:rPr lang="ru-RU" smtClean="0">
                <a:solidFill>
                  <a:srgbClr val="002060"/>
                </a:solidFill>
              </a:rPr>
              <a:t>.</a:t>
            </a:r>
          </a:p>
          <a:p>
            <a:pPr lvl="0"/>
            <a:endParaRPr lang="ru-RU">
              <a:solidFill>
                <a:srgbClr val="002060"/>
              </a:solidFill>
            </a:endParaRPr>
          </a:p>
          <a:p>
            <a:pPr lvl="0"/>
            <a:r>
              <a:rPr lang="ru-RU" b="1" i="1">
                <a:solidFill>
                  <a:srgbClr val="002060"/>
                </a:solidFill>
              </a:rPr>
              <a:t>Гимнастика для глаз </a:t>
            </a:r>
            <a:r>
              <a:rPr lang="ru-RU" i="1">
                <a:solidFill>
                  <a:srgbClr val="002060"/>
                </a:solidFill>
              </a:rPr>
              <a:t>– </a:t>
            </a:r>
            <a:r>
              <a:rPr lang="ru-RU">
                <a:solidFill>
                  <a:srgbClr val="002060"/>
                </a:solidFill>
              </a:rPr>
              <a:t>ежедневно по 3-5 мин. в любое свободное время в зависимости от интенсивности зрительной нагрузки с младшего возраста. Рекомендуется использовать наглядный материал, показ педагога</a:t>
            </a:r>
            <a:r>
              <a:rPr lang="ru-RU" smtClean="0">
                <a:solidFill>
                  <a:srgbClr val="002060"/>
                </a:solidFill>
              </a:rPr>
              <a:t>.</a:t>
            </a:r>
          </a:p>
          <a:p>
            <a:pPr lvl="0"/>
            <a:endParaRPr lang="ru-RU">
              <a:solidFill>
                <a:srgbClr val="002060"/>
              </a:solidFill>
            </a:endParaRPr>
          </a:p>
          <a:p>
            <a:pPr lvl="0"/>
            <a:r>
              <a:rPr lang="ru-RU" b="1" i="1">
                <a:solidFill>
                  <a:srgbClr val="002060"/>
                </a:solidFill>
              </a:rPr>
              <a:t>Гимнастика дыхательная </a:t>
            </a:r>
            <a:r>
              <a:rPr lang="ru-RU" i="1">
                <a:solidFill>
                  <a:srgbClr val="002060"/>
                </a:solidFill>
              </a:rPr>
              <a:t>– в </a:t>
            </a:r>
            <a:r>
              <a:rPr lang="ru-RU">
                <a:solidFill>
                  <a:srgbClr val="002060"/>
                </a:solidFill>
              </a:rPr>
              <a:t>различных формах физкультурно-оздоровительной работы</a:t>
            </a:r>
            <a:r>
              <a:rPr lang="ru-RU" smtClean="0">
                <a:solidFill>
                  <a:srgbClr val="002060"/>
                </a:solidFill>
              </a:rPr>
              <a:t>.</a:t>
            </a:r>
          </a:p>
          <a:p>
            <a:pPr lvl="0"/>
            <a:endParaRPr lang="ru-RU">
              <a:solidFill>
                <a:srgbClr val="002060"/>
              </a:solidFill>
            </a:endParaRPr>
          </a:p>
          <a:p>
            <a:pPr lvl="0"/>
            <a:r>
              <a:rPr lang="ru-RU" b="1" i="1">
                <a:solidFill>
                  <a:srgbClr val="002060"/>
                </a:solidFill>
              </a:rPr>
              <a:t>Гимнастика корригирующая </a:t>
            </a:r>
            <a:r>
              <a:rPr lang="ru-RU" i="1">
                <a:solidFill>
                  <a:srgbClr val="002060"/>
                </a:solidFill>
              </a:rPr>
              <a:t>– </a:t>
            </a:r>
            <a:r>
              <a:rPr lang="ru-RU">
                <a:solidFill>
                  <a:srgbClr val="002060"/>
                </a:solidFill>
              </a:rPr>
              <a:t>в различных формах физкультурно-оздоровительной работы. Форма проведения зависит от поставленной задачи и контингента детей</a:t>
            </a:r>
            <a:r>
              <a:rPr lang="ru-RU" smtClean="0">
                <a:solidFill>
                  <a:srgbClr val="002060"/>
                </a:solidFill>
              </a:rPr>
              <a:t>.</a:t>
            </a:r>
          </a:p>
          <a:p>
            <a:pPr lvl="0"/>
            <a:endParaRPr lang="ru-RU">
              <a:solidFill>
                <a:srgbClr val="002060"/>
              </a:solidFill>
            </a:endParaRPr>
          </a:p>
          <a:p>
            <a:pPr lvl="0"/>
            <a:r>
              <a:rPr lang="ru-RU" b="1" i="1">
                <a:solidFill>
                  <a:srgbClr val="002060"/>
                </a:solidFill>
              </a:rPr>
              <a:t>Гимнастика ортопедическая </a:t>
            </a:r>
            <a:r>
              <a:rPr lang="ru-RU" i="1">
                <a:solidFill>
                  <a:srgbClr val="002060"/>
                </a:solidFill>
              </a:rPr>
              <a:t>– </a:t>
            </a:r>
            <a:r>
              <a:rPr lang="ru-RU">
                <a:solidFill>
                  <a:srgbClr val="002060"/>
                </a:solidFill>
              </a:rPr>
              <a:t>в различных формах физкультурно-оздоровительной работы. </a:t>
            </a:r>
            <a:endParaRPr lang="ru-RU" smtClean="0">
              <a:solidFill>
                <a:srgbClr val="002060"/>
              </a:solidFill>
            </a:endParaRPr>
          </a:p>
          <a:p>
            <a:pPr lvl="0"/>
            <a:endParaRPr lang="ru-RU" b="1" i="1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ru-RU" b="1" i="1" smtClean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Релаксация </a:t>
            </a:r>
            <a:r>
              <a:rPr lang="ru-RU" b="0" i="1" smtClean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– </a:t>
            </a:r>
            <a:r>
              <a:rPr lang="ru-RU" b="0" i="0" smtClean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в любом подходящем помещении, в зависимости от состояния детей и целей, педагог определяет интенсивность технологии. Для всех возрастных групп. Можно использовать спокойную классическую музыку, звуки природы. </a:t>
            </a:r>
            <a:endParaRPr lang="ru-RU" b="0" i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228149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12271" y="555172"/>
            <a:ext cx="6980465" cy="5476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16840" algn="just">
              <a:lnSpc>
                <a:spcPct val="107000"/>
              </a:lnSpc>
              <a:spcBef>
                <a:spcPts val="340"/>
              </a:spcBef>
              <a:spcAft>
                <a:spcPts val="340"/>
              </a:spcAft>
            </a:pPr>
            <a:r>
              <a:rPr lang="ru-RU" b="1" err="1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Здоровьесбережение в работе с педагогами </a:t>
            </a:r>
            <a:r>
              <a:rPr lang="ru-RU" b="1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ДОО:</a:t>
            </a:r>
            <a:endParaRPr lang="ru-RU" sz="1400" smtClean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Семинары-тренинги «Психологическое </a:t>
            </a: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 педагогов»;</a:t>
            </a:r>
            <a:endParaRPr lang="ru-RU" sz="1400" smtClean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Консультации для педагогов «Признаки утомляемости ребёнка дошкольника», «Запрещённые физические упражнения для детей дошкольного возраста», «Как правильно провести гимнастику </a:t>
            </a:r>
            <a:r>
              <a:rPr lang="ru-RU" i="1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(различные виды)</a:t>
            </a: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с дошкольниками», «Профилактика утомляемости дошкольников в </a:t>
            </a:r>
            <a:r>
              <a:rPr lang="ru-RU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ДОО» </a:t>
            </a: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«Работа воспитателя по разделам программы «Основы безопасности и жизнедеятельности детей» и др. </a:t>
            </a:r>
            <a:endParaRPr lang="ru-RU" sz="1400" smtClean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Практикум для педагогов </a:t>
            </a:r>
            <a:r>
              <a:rPr lang="ru-RU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ДОО </a:t>
            </a: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«Приёмы релаксации, снятия напряжения в течение рабочего дня»;</a:t>
            </a:r>
            <a:endParaRPr lang="ru-RU" sz="1400" smtClean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Обсуждение вопросов здоровьесбережения на педагогических советах и медико-педагогических совещаниях в группах раннего возраста и коррекционных группах.</a:t>
            </a:r>
            <a:endParaRPr lang="ru-RU" sz="140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766214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28600" y="718457"/>
            <a:ext cx="6825343" cy="5476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16840" algn="just">
              <a:lnSpc>
                <a:spcPct val="107000"/>
              </a:lnSpc>
              <a:spcBef>
                <a:spcPts val="340"/>
              </a:spcBef>
              <a:spcAft>
                <a:spcPts val="340"/>
              </a:spcAft>
            </a:pPr>
            <a:r>
              <a:rPr lang="ru-RU" b="1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b="1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ДОО </a:t>
            </a:r>
            <a:r>
              <a:rPr lang="ru-RU" b="1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 семьей по вопросам охраны и укрепления здоровья детей:</a:t>
            </a:r>
            <a:endParaRPr lang="ru-RU" sz="1400" smtClean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Информационные стенды для родителей в каждой возрастной группе работают рубрики, освещающие вопросы оздоровления без лекарств (комплексы упражнений для профилактики нарушений опорно-двигательного аппарата, органов зрения, для развития общей и мелкой моторики, пальчиковые игры;</a:t>
            </a:r>
            <a:endParaRPr lang="ru-RU" sz="1400" smtClean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Информационные стенды медицинских работников о медицинской профилактической работе с детьми в </a:t>
            </a:r>
            <a:r>
              <a:rPr lang="ru-RU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ДОО;</a:t>
            </a:r>
            <a:endParaRPr lang="ru-RU" sz="1400" smtClean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Приобщение родителей к участию в физкультурно-массовых мероприятиях </a:t>
            </a:r>
            <a:r>
              <a:rPr lang="ru-RU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ДОО</a:t>
            </a: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(соревнования, спортивные праздники, дни открытых дверей, Дни и Недели здоровья, встречи детей </a:t>
            </a:r>
            <a:r>
              <a:rPr lang="ru-RU" i="1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ДОО </a:t>
            </a:r>
            <a:r>
              <a:rPr lang="ru-RU" i="1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 родителями-спортсменами и др.)</a:t>
            </a: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smtClean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Консультации, беседы с родителями по вопросам здоровьесбережения.</a:t>
            </a:r>
            <a:endParaRPr lang="ru-RU" sz="140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05436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6.0.14"/>
  <p:tag name="AS_OS" val="Microsoft Windows NT 10.0.20348.0"/>
  <p:tag name="AS_RELEASE_DATE" val="2023.01.14"/>
  <p:tag name="AS_TITLE" val="Aspose.Slides for .NET5"/>
  <p:tag name="AS_VERSION" val="23.1"/>
</p:tagLst>
</file>

<file path=ppt/theme/theme1.xml><?xml version="1.0" encoding="utf-8"?>
<a:theme xmlns:r="http://schemas.openxmlformats.org/officeDocument/2006/relationships"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Trebuchet MS"/>
        <a:cs typeface="Arial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Trebuchet MS"/>
        <a:cs typeface="Arial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Facet</Template>
  <Company/>
  <PresentationFormat>On-screen Show (4:3)</PresentationFormat>
  <Paragraphs>62</Paragraphs>
  <Slides>11</Slides>
  <Notes>0</Notes>
  <TotalTime>192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baseType="lpstr" size="20">
      <vt:lpstr>Arial</vt:lpstr>
      <vt:lpstr>Trebuchet MS</vt:lpstr>
      <vt:lpstr>Wingdings 3</vt:lpstr>
      <vt:lpstr>Batang</vt:lpstr>
      <vt:lpstr>Wingdings</vt:lpstr>
      <vt:lpstr>Times New Roman</vt:lpstr>
      <vt:lpstr>Calibri</vt:lpstr>
      <vt:lpstr>Symbol</vt:lpstr>
      <vt:lpstr>Аспект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Пользователь</dc:creator>
  <cp:lastModifiedBy>Пользователь</cp:lastModifiedBy>
  <cp:revision>18</cp:revision>
  <dcterms:created xsi:type="dcterms:W3CDTF">2023-02-13T15:48:24Z</dcterms:created>
  <dcterms:modified xsi:type="dcterms:W3CDTF">2023-04-04T04:15:44Z</dcterms:modified>
</cp:coreProperties>
</file>