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93" r:id="rId3"/>
    <p:sldId id="278" r:id="rId4"/>
    <p:sldId id="298" r:id="rId5"/>
    <p:sldId id="279" r:id="rId6"/>
    <p:sldId id="299" r:id="rId7"/>
    <p:sldId id="285" r:id="rId8"/>
    <p:sldId id="284" r:id="rId9"/>
    <p:sldId id="286" r:id="rId10"/>
    <p:sldId id="287" r:id="rId11"/>
    <p:sldId id="290" r:id="rId12"/>
    <p:sldId id="291" r:id="rId13"/>
    <p:sldId id="297" r:id="rId14"/>
    <p:sldId id="289" r:id="rId15"/>
    <p:sldId id="292" r:id="rId16"/>
    <p:sldId id="280" r:id="rId17"/>
    <p:sldId id="283" r:id="rId18"/>
    <p:sldId id="288" r:id="rId19"/>
    <p:sldId id="281" r:id="rId20"/>
    <p:sldId id="294" r:id="rId21"/>
    <p:sldId id="29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1122"/>
    <a:srgbClr val="8A110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13C734-C9EF-4D4B-BE0A-D9C0BAF986D9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2066AC6-7297-4C8E-832B-CD1EA39C6D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55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B6CFB-0253-4064-851C-994FAF52C22E}" type="datetime1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05215-670B-4BCF-A18D-5D5A695E6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E53D2-8139-4A42-8FAB-FEF82EF9D488}" type="datetime1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FF84-6E31-4F15-A83E-3E2F57166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C63BD-C6FD-415A-BC2B-23B31C0E9D1E}" type="datetime1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7B681-9151-432A-9B2D-5BD2FD066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FE47C-16B2-4F0B-9897-D25DABB6645E}" type="datetime1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F0A76-30DB-47C2-BBB7-83656F7A28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CF44F-7052-48E6-ACF2-CCFFDD087B67}" type="datetime1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2C249-F185-489F-8AD7-5BD5ED4F2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543BE-D836-418E-BD14-DB17F6121717}" type="datetime1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7289B-480E-4AB4-B738-6FA8875180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CF1A5-7C5D-4A6F-B1A7-E255D5A560BA}" type="datetime1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4B2DE-D7AA-47D9-8D27-219E96264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5DD5E-4E19-4B84-9B15-7677BF4A354F}" type="datetime1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33A32-AAE5-4F09-9EC9-951959FCB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B7D20-1BD8-459B-B63E-A7030A8DE923}" type="datetime1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C8D70-5A15-4EFD-A1AD-3F6692522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6EDCD-46D3-4CF7-995B-CF93206E490B}" type="datetime1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4865F-BD95-4549-BE4B-1CFF7E255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4E91F-3DF4-4B97-B5D2-54572E30342D}" type="datetime1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D5A2B-8FD6-4287-AD09-0BD5EC0F2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86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0CE29D-A686-48B3-BCDB-FC42867AA5A7}" type="datetime1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3B0453-C370-40F2-95B5-39FB91907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3810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2357422" y="2000240"/>
            <a:ext cx="6335712" cy="1900238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Мое православное </a:t>
            </a:r>
            <a:b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имя. </a:t>
            </a:r>
            <a:b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Анастасия</a:t>
            </a:r>
            <a:endParaRPr lang="ru-RU" sz="6000" b="1" dirty="0" smtClean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375" y="4581525"/>
            <a:ext cx="5040313" cy="10795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2060"/>
                </a:solidFill>
              </a:rPr>
              <a:t>Выполнила: учащаяся 4 «А» класса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2060"/>
                </a:solidFill>
              </a:rPr>
              <a:t>Назарова Анастасия 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2060"/>
                </a:solidFill>
              </a:rPr>
              <a:t>Руководитель: учитель курса ОРКСЭ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2060"/>
                </a:solidFill>
              </a:rPr>
              <a:t>Назарова О.Н.</a:t>
            </a:r>
          </a:p>
        </p:txBody>
      </p:sp>
      <p:pic>
        <p:nvPicPr>
          <p:cNvPr id="14340" name="Picture 6" descr="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650" y="3213100"/>
            <a:ext cx="27051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339975" y="765175"/>
            <a:ext cx="4781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>
                <a:solidFill>
                  <a:schemeClr val="tx2"/>
                </a:solidFill>
              </a:rPr>
              <a:t>Городской конкурс проектов </a:t>
            </a:r>
          </a:p>
          <a:p>
            <a:pPr algn="ctr"/>
            <a:r>
              <a:rPr lang="ru-RU">
                <a:solidFill>
                  <a:schemeClr val="tx2"/>
                </a:solidFill>
              </a:rPr>
              <a:t>младших школьников «Гости из будущего»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468313" y="4005263"/>
            <a:ext cx="4248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/>
            <a:r>
              <a:rPr lang="ru-RU" sz="2400" b="1">
                <a:solidFill>
                  <a:schemeClr val="accent1"/>
                </a:solidFill>
              </a:rPr>
              <a:t>В святцах обозначены дни, когда отмечать день памяти каждого святого. </a:t>
            </a:r>
          </a:p>
        </p:txBody>
      </p:sp>
      <p:pic>
        <p:nvPicPr>
          <p:cNvPr id="39939" name="Picture 5" descr="dl_image_2605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3438" y="549275"/>
            <a:ext cx="378460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2988" y="549275"/>
            <a:ext cx="2900362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611188" y="549275"/>
            <a:ext cx="77041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Low"/>
            <a:r>
              <a:rPr lang="ru-RU" sz="2400" b="1">
                <a:solidFill>
                  <a:schemeClr val="accent1"/>
                </a:solidFill>
              </a:rPr>
              <a:t>В день самого праздника с утра православные обычно идут в церковь на Литургию дня и обязательно совершают обряд причащения Святых Тайн.</a:t>
            </a:r>
          </a:p>
        </p:txBody>
      </p:sp>
      <p:pic>
        <p:nvPicPr>
          <p:cNvPr id="40963" name="Picture 4" descr="dsc0977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650" y="2276475"/>
            <a:ext cx="417671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6" descr="eb29d75101c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56100" y="3357563"/>
            <a:ext cx="429577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684213" y="692150"/>
            <a:ext cx="74898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Low"/>
            <a:r>
              <a:rPr lang="ru-RU" sz="2400" b="1">
                <a:solidFill>
                  <a:schemeClr val="accent1"/>
                </a:solidFill>
              </a:rPr>
              <a:t>В наше время редко найдешь школу, ВУЗ или организацию, где не было бы девочки или девушки Насти. Изучив состав девочек нашей школы, я выяснила, что 39 обучающихся с именем Анастасия. </a:t>
            </a:r>
          </a:p>
        </p:txBody>
      </p:sp>
      <p:pic>
        <p:nvPicPr>
          <p:cNvPr id="41987" name="Picture 5" descr="O5nZ9jJBspQ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-654150">
            <a:off x="323850" y="3068638"/>
            <a:ext cx="1822450" cy="32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7" descr="MltXacDVug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775600">
            <a:off x="7164388" y="2565400"/>
            <a:ext cx="14097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9" descr="K_uvYNT4eM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64163" y="2565400"/>
            <a:ext cx="1743075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11" descr="VkhsZ6MqvBo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670493">
            <a:off x="5795963" y="4437063"/>
            <a:ext cx="1762125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13" descr="kIn-6-NLvA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35375" y="2708275"/>
            <a:ext cx="16557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15" descr="xFEaYyUpEZ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67175" y="4221163"/>
            <a:ext cx="14874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Picture 17" descr="7JH9HofkzFc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51050" y="2708275"/>
            <a:ext cx="1482725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Picture 19" descr="hYMheUBbqjw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-555725">
            <a:off x="2411413" y="4508500"/>
            <a:ext cx="156527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397" name="Group 125"/>
          <p:cNvGraphicFramePr>
            <a:graphicFrameLocks noGrp="1"/>
          </p:cNvGraphicFramePr>
          <p:nvPr/>
        </p:nvGraphicFramePr>
        <p:xfrm>
          <a:off x="971550" y="476250"/>
          <a:ext cx="7273925" cy="5943600"/>
        </p:xfrm>
        <a:graphic>
          <a:graphicData uri="http://schemas.openxmlformats.org/drawingml/2006/table">
            <a:tbl>
              <a:tblPr/>
              <a:tblGrid>
                <a:gridCol w="1325563"/>
                <a:gridCol w="995362"/>
                <a:gridCol w="866775"/>
                <a:gridCol w="1004888"/>
                <a:gridCol w="1003300"/>
                <a:gridCol w="804862"/>
                <a:gridCol w="1273175"/>
              </a:tblGrid>
              <a:tr h="454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11188" y="781050"/>
            <a:ext cx="82804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chemeClr val="accent1"/>
                </a:solidFill>
              </a:rPr>
              <a:t>Анастасия 26 декабря (подвижница)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Анастасия, прп. 4 июля (матерь свт. Саввы Сербского)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Анастасия, мц. 9 июня 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Анастасия, мц. 1 июня 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Анастасия, прмц. 8 февраля, 5 апреля 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Анастасия, мц. 8 февраля, 10 мая. 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 (Лебедева), мц. 8 февраля, 5 июня, 11 ноября 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rgbClr val="FB1122"/>
                </a:solidFill>
              </a:rPr>
              <a:t>Анастасия (Романова), страстотерпица, великая княжна 17 июля </a:t>
            </a:r>
            <a:br>
              <a:rPr lang="ru-RU" sz="2000">
                <a:solidFill>
                  <a:srgbClr val="FB1122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 (Камаева), прмц., инокиня 8 февраля, 10 августа 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 (Титова), прмц., послушница 8 февраля, 17 декабря 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 Латрийская 28 мая 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 Патрикия, Александрийская, пустынница 23 марта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 Римляныня, Солунская (Фессалоникийская), прмц. 11 ноября, 12 ноября 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 Римская, мц. 28 апреля </a:t>
            </a:r>
            <a:br>
              <a:rPr lang="ru-RU" sz="2000">
                <a:solidFill>
                  <a:schemeClr val="accent1"/>
                </a:solidFill>
              </a:rPr>
            </a:br>
            <a:r>
              <a:rPr lang="ru-RU" sz="2000">
                <a:solidFill>
                  <a:schemeClr val="accent1"/>
                </a:solidFill>
              </a:rPr>
              <a:t>Анастасия Узорешительница, Римляныня, Иллирийская, вмц. 4 января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3"/>
          <p:cNvSpPr>
            <a:spLocks noChangeArrowheads="1"/>
          </p:cNvSpPr>
          <p:nvPr/>
        </p:nvSpPr>
        <p:spPr bwMode="auto">
          <a:xfrm>
            <a:off x="755650" y="620713"/>
            <a:ext cx="74898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Low"/>
            <a:r>
              <a:rPr lang="ru-RU" sz="2400" b="1">
                <a:solidFill>
                  <a:schemeClr val="accent1"/>
                </a:solidFill>
              </a:rPr>
              <a:t>Я родилась 6 июня, поэтому при крещении мне дали имя моей тезки - Святой великой княжны Анастасии Романовой, страстотерпицы, память которой празднуют в ближайший день после моего дня рождения – 17 июля. </a:t>
            </a:r>
          </a:p>
        </p:txBody>
      </p:sp>
      <p:pic>
        <p:nvPicPr>
          <p:cNvPr id="45059" name="Picture 5" descr="0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188" y="2852738"/>
            <a:ext cx="212248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 descr="00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03575" y="2565400"/>
            <a:ext cx="5040313" cy="403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40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9" descr="8550388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3852863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Rectangle 10"/>
          <p:cNvSpPr>
            <a:spLocks noChangeArrowheads="1"/>
          </p:cNvSpPr>
          <p:nvPr/>
        </p:nvSpPr>
        <p:spPr bwMode="auto">
          <a:xfrm>
            <a:off x="4356100" y="620713"/>
            <a:ext cx="42862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Княжна Анастасия была четвертой дочерью императора Николая II. Анастасия росла подвижной и озорной девочкой.  </a:t>
            </a:r>
          </a:p>
          <a:p>
            <a:endParaRPr lang="ru-RU" sz="2400">
              <a:solidFill>
                <a:schemeClr val="tx2"/>
              </a:solidFill>
            </a:endParaRPr>
          </a:p>
        </p:txBody>
      </p:sp>
      <p:sp>
        <p:nvSpPr>
          <p:cNvPr id="46084" name="Rectangle 11"/>
          <p:cNvSpPr>
            <a:spLocks noChangeArrowheads="1"/>
          </p:cNvSpPr>
          <p:nvPr/>
        </p:nvSpPr>
        <p:spPr bwMode="auto">
          <a:xfrm>
            <a:off x="611188" y="3276600"/>
            <a:ext cx="49688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17 июня она отпраздновала свой последний 17-ый день рождения. В ночь с 16 на 17 июля царскую семью перевели в подвал дома Ипатьева, в котором они жили. Там Николая II, Александру Фёдоровну, их детей и прислугу расстреляли. </a:t>
            </a:r>
          </a:p>
        </p:txBody>
      </p:sp>
      <p:pic>
        <p:nvPicPr>
          <p:cNvPr id="46085" name="Picture 13" descr="9dz7lkwbg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80063" y="2492375"/>
            <a:ext cx="2967037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5" descr="Фото: Царственные мучени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5329238" cy="484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5651500" y="1158875"/>
            <a:ext cx="34925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chemeClr val="accent1"/>
                </a:solidFill>
              </a:rPr>
              <a:t>Канонизация семьи последнего царя в чине новомучеников была предпринята в 1981 году Зарубежной Православной Церковью.</a:t>
            </a:r>
          </a:p>
          <a:p>
            <a:r>
              <a:rPr lang="ru-RU" sz="2400" b="1">
                <a:solidFill>
                  <a:schemeClr val="accent1"/>
                </a:solidFill>
              </a:rPr>
              <a:t>В 2000 году решение о канонизации приняла Русская Православная Церковь.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Rectangle 3"/>
          <p:cNvSpPr>
            <a:spLocks noChangeArrowheads="1"/>
          </p:cNvSpPr>
          <p:nvPr/>
        </p:nvSpPr>
        <p:spPr bwMode="auto">
          <a:xfrm>
            <a:off x="684213" y="693738"/>
            <a:ext cx="74898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Low"/>
            <a:r>
              <a:rPr lang="ru-RU" sz="2400" b="1">
                <a:solidFill>
                  <a:schemeClr val="accent1"/>
                </a:solidFill>
              </a:rPr>
              <a:t>В церковной лавке нашего храма я приобрела икону Святой великой княжны Анастасии</a:t>
            </a:r>
          </a:p>
        </p:txBody>
      </p:sp>
      <p:pic>
        <p:nvPicPr>
          <p:cNvPr id="48131" name="Picture 4" descr="SAM_366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750" y="2060575"/>
            <a:ext cx="4464050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4" descr="Фото: Святая великая княжна Анастасия Романова, страстотерпиц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6463" y="1628775"/>
            <a:ext cx="3541712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4716463" y="509588"/>
            <a:ext cx="39592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chemeClr val="accent1"/>
                </a:solidFill>
              </a:rPr>
              <a:t>В городской библиотеке нашла книгу и удовольствием ее читаю.</a:t>
            </a:r>
          </a:p>
        </p:txBody>
      </p:sp>
      <p:pic>
        <p:nvPicPr>
          <p:cNvPr id="49155" name="Picture 6" descr="Obzor2507-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549275"/>
            <a:ext cx="4316412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5" descr="SAM_37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6463" y="2492375"/>
            <a:ext cx="4140200" cy="3106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8" descr="maxresdefaul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650" y="1052513"/>
            <a:ext cx="3600450" cy="290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10"/>
          <p:cNvSpPr>
            <a:spLocks noChangeArrowheads="1"/>
          </p:cNvSpPr>
          <p:nvPr/>
        </p:nvSpPr>
        <p:spPr bwMode="auto">
          <a:xfrm>
            <a:off x="4572000" y="765175"/>
            <a:ext cx="3887788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ru-RU" sz="2400" b="1" i="1">
                <a:solidFill>
                  <a:schemeClr val="tx2"/>
                </a:solidFill>
              </a:rPr>
              <a:t>«Нет меж живущих людей, да не может и быть безымянных.</a:t>
            </a:r>
          </a:p>
          <a:p>
            <a:pPr>
              <a:lnSpc>
                <a:spcPct val="140000"/>
              </a:lnSpc>
            </a:pPr>
            <a:r>
              <a:rPr lang="ru-RU" sz="2400" b="1" i="1">
                <a:solidFill>
                  <a:schemeClr val="tx2"/>
                </a:solidFill>
              </a:rPr>
              <a:t>В первый же миг по рождении каждый, </a:t>
            </a:r>
          </a:p>
          <a:p>
            <a:pPr>
              <a:lnSpc>
                <a:spcPct val="140000"/>
              </a:lnSpc>
            </a:pPr>
            <a:r>
              <a:rPr lang="ru-RU" sz="2400" b="1" i="1">
                <a:solidFill>
                  <a:schemeClr val="tx2"/>
                </a:solidFill>
              </a:rPr>
              <a:t>убогий и знатный,</a:t>
            </a:r>
          </a:p>
          <a:p>
            <a:pPr>
              <a:lnSpc>
                <a:spcPct val="140000"/>
              </a:lnSpc>
            </a:pPr>
            <a:r>
              <a:rPr lang="ru-RU" sz="2400" b="1" i="1">
                <a:solidFill>
                  <a:schemeClr val="tx2"/>
                </a:solidFill>
              </a:rPr>
              <a:t>Имя, как сладостный дар от родимых                                                           своих получает…»</a:t>
            </a:r>
          </a:p>
          <a:p>
            <a:pPr algn="r">
              <a:lnSpc>
                <a:spcPct val="140000"/>
              </a:lnSpc>
            </a:pPr>
            <a:r>
              <a:rPr lang="ru-RU" sz="2400" b="1" i="1">
                <a:solidFill>
                  <a:schemeClr val="tx2"/>
                </a:solidFill>
              </a:rPr>
              <a:t>Гомер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8038" y="2205038"/>
            <a:ext cx="5257800" cy="3943350"/>
          </a:xfrm>
          <a:prstGeom prst="rect">
            <a:avLst/>
          </a:prstGeom>
          <a:noFill/>
        </p:spPr>
      </p:pic>
      <p:pic>
        <p:nvPicPr>
          <p:cNvPr id="50182" name="Picture 6" descr="00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188" y="692150"/>
            <a:ext cx="4464050" cy="334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/>
          </p:nvPr>
        </p:nvSpPr>
        <p:spPr>
          <a:xfrm>
            <a:off x="250825" y="1196975"/>
            <a:ext cx="8697913" cy="4464050"/>
          </a:xfrm>
        </p:spPr>
        <p:txBody>
          <a:bodyPr/>
          <a:lstStyle/>
          <a:p>
            <a:r>
              <a:rPr lang="ru-RU" sz="5400" b="1" smtClean="0">
                <a:solidFill>
                  <a:schemeClr val="tx2"/>
                </a:solidFill>
                <a:latin typeface="Arial" charset="0"/>
              </a:rPr>
              <a:t>Спасибо за внимание. </a:t>
            </a:r>
            <a:br>
              <a:rPr lang="ru-RU" sz="5400" b="1" smtClean="0">
                <a:solidFill>
                  <a:schemeClr val="tx2"/>
                </a:solidFill>
                <a:latin typeface="Arial" charset="0"/>
              </a:rPr>
            </a:br>
            <a:r>
              <a:rPr lang="ru-RU" sz="5400" b="1" smtClean="0">
                <a:solidFill>
                  <a:schemeClr val="tx2"/>
                </a:solidFill>
                <a:latin typeface="Arial" charset="0"/>
              </a:rPr>
              <a:t>Я рада, что вам понравилась моя  работа.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684213" y="484188"/>
            <a:ext cx="78486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/>
            <a:r>
              <a:rPr lang="ru-RU" sz="2400" b="1">
                <a:solidFill>
                  <a:schemeClr val="tx2"/>
                </a:solidFill>
              </a:rPr>
              <a:t>Гипотеза:</a:t>
            </a:r>
            <a:r>
              <a:rPr lang="ru-RU" sz="2400">
                <a:solidFill>
                  <a:schemeClr val="tx2"/>
                </a:solidFill>
              </a:rPr>
              <a:t> Если мы познакомимся с историей возникновения православных имен, то сможем проследить историю своего имени. </a:t>
            </a:r>
          </a:p>
          <a:p>
            <a:pPr indent="449263"/>
            <a:endParaRPr lang="ru-RU" sz="2400">
              <a:solidFill>
                <a:schemeClr val="tx2"/>
              </a:solidFill>
            </a:endParaRPr>
          </a:p>
          <a:p>
            <a:pPr indent="449263"/>
            <a:r>
              <a:rPr lang="ru-RU" sz="2400" b="1">
                <a:solidFill>
                  <a:schemeClr val="tx2"/>
                </a:solidFill>
              </a:rPr>
              <a:t>Цель работы:</a:t>
            </a:r>
            <a:r>
              <a:rPr lang="ru-RU" sz="2400">
                <a:solidFill>
                  <a:schemeClr val="tx2"/>
                </a:solidFill>
              </a:rPr>
              <a:t> Раскрыть православные корни моего имени и их связь с небесными покровителями.</a:t>
            </a:r>
          </a:p>
          <a:p>
            <a:pPr indent="449263"/>
            <a:endParaRPr lang="ru-RU" sz="2400" b="1">
              <a:solidFill>
                <a:schemeClr val="tx2"/>
              </a:solidFill>
            </a:endParaRPr>
          </a:p>
          <a:p>
            <a:pPr indent="449263"/>
            <a:r>
              <a:rPr lang="ru-RU" sz="2400" b="1">
                <a:solidFill>
                  <a:schemeClr val="tx2"/>
                </a:solidFill>
              </a:rPr>
              <a:t>Задачи:</a:t>
            </a:r>
            <a:endParaRPr lang="ru-RU" sz="2400">
              <a:solidFill>
                <a:schemeClr val="tx2"/>
              </a:solidFill>
            </a:endParaRPr>
          </a:p>
          <a:p>
            <a:pPr indent="449263"/>
            <a:r>
              <a:rPr lang="ru-RU" sz="2400">
                <a:solidFill>
                  <a:schemeClr val="tx2"/>
                </a:solidFill>
              </a:rPr>
              <a:t>- ознакомиться с литературой по теме исследования;             </a:t>
            </a:r>
          </a:p>
          <a:p>
            <a:pPr indent="449263">
              <a:buFontTx/>
              <a:buChar char="-"/>
            </a:pPr>
            <a:r>
              <a:rPr lang="ru-RU" sz="2400">
                <a:solidFill>
                  <a:schemeClr val="tx2"/>
                </a:solidFill>
              </a:rPr>
              <a:t>определить сущность православного почитания святых;</a:t>
            </a:r>
          </a:p>
          <a:p>
            <a:pPr indent="449263">
              <a:buFontTx/>
              <a:buChar char="-"/>
            </a:pPr>
            <a:r>
              <a:rPr lang="ru-RU" sz="2400">
                <a:solidFill>
                  <a:schemeClr val="tx2"/>
                </a:solidFill>
              </a:rPr>
              <a:t>узнать традиции празднования именин на Руси;</a:t>
            </a:r>
          </a:p>
          <a:p>
            <a:pPr indent="449263">
              <a:buFontTx/>
              <a:buChar char="-"/>
            </a:pPr>
            <a:r>
              <a:rPr lang="ru-RU" sz="2400">
                <a:solidFill>
                  <a:schemeClr val="tx2"/>
                </a:solidFill>
              </a:rPr>
              <a:t>выяснить, кто является моим небесным покровителем.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971550" y="1125538"/>
            <a:ext cx="74168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Объект исследования:</a:t>
            </a:r>
            <a:r>
              <a:rPr lang="ru-RU" sz="2400">
                <a:solidFill>
                  <a:schemeClr val="tx2"/>
                </a:solidFill>
              </a:rPr>
              <a:t> православные имена.</a:t>
            </a:r>
            <a:endParaRPr lang="ru-RU" sz="2400" b="1">
              <a:solidFill>
                <a:schemeClr val="tx2"/>
              </a:solidFill>
            </a:endParaRPr>
          </a:p>
          <a:p>
            <a:endParaRPr lang="ru-RU" sz="2400" b="1">
              <a:solidFill>
                <a:schemeClr val="tx2"/>
              </a:solidFill>
            </a:endParaRPr>
          </a:p>
          <a:p>
            <a:r>
              <a:rPr lang="ru-RU" sz="2400" b="1">
                <a:solidFill>
                  <a:schemeClr val="tx2"/>
                </a:solidFill>
              </a:rPr>
              <a:t>Предмет: </a:t>
            </a:r>
            <a:r>
              <a:rPr lang="ru-RU" sz="2400">
                <a:solidFill>
                  <a:schemeClr val="tx2"/>
                </a:solidFill>
              </a:rPr>
              <a:t>- православное имя Анастасия.</a:t>
            </a:r>
          </a:p>
          <a:p>
            <a:endParaRPr lang="ru-RU" sz="2400">
              <a:solidFill>
                <a:schemeClr val="tx2"/>
              </a:solidFill>
            </a:endParaRPr>
          </a:p>
          <a:p>
            <a:r>
              <a:rPr lang="ru-RU" sz="2400">
                <a:solidFill>
                  <a:schemeClr val="tx2"/>
                </a:solidFill>
              </a:rPr>
              <a:t>В работе использованы следующие </a:t>
            </a:r>
            <a:r>
              <a:rPr lang="ru-RU" sz="2400" b="1">
                <a:solidFill>
                  <a:schemeClr val="tx2"/>
                </a:solidFill>
              </a:rPr>
              <a:t>методы:</a:t>
            </a:r>
            <a:endParaRPr lang="ru-RU" sz="240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ru-RU" sz="2400">
                <a:solidFill>
                  <a:schemeClr val="tx2"/>
                </a:solidFill>
              </a:rPr>
              <a:t> работа с литературой; </a:t>
            </a:r>
          </a:p>
          <a:p>
            <a:pPr>
              <a:buFontTx/>
              <a:buChar char="-"/>
            </a:pPr>
            <a:r>
              <a:rPr lang="ru-RU" sz="2400">
                <a:solidFill>
                  <a:schemeClr val="tx2"/>
                </a:solidFill>
              </a:rPr>
              <a:t> анкетирование;</a:t>
            </a:r>
          </a:p>
          <a:p>
            <a:pPr>
              <a:buFontTx/>
              <a:buChar char="-"/>
            </a:pPr>
            <a:r>
              <a:rPr lang="ru-RU" sz="2400">
                <a:solidFill>
                  <a:schemeClr val="tx2"/>
                </a:solidFill>
              </a:rPr>
              <a:t> опрос;</a:t>
            </a:r>
          </a:p>
          <a:p>
            <a:pPr>
              <a:buFontTx/>
              <a:buChar char="-"/>
            </a:pPr>
            <a:r>
              <a:rPr lang="ru-RU" sz="2400">
                <a:solidFill>
                  <a:schemeClr val="tx2"/>
                </a:solidFill>
              </a:rPr>
              <a:t> поиск информации во всемирной сети Интернет.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755650" y="692150"/>
            <a:ext cx="74898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Low"/>
            <a:r>
              <a:rPr lang="ru-RU" sz="2400" b="1">
                <a:solidFill>
                  <a:schemeClr val="accent1"/>
                </a:solidFill>
              </a:rPr>
              <a:t>По словарю В.И. Даля: «Имя – это слово, которым зовут, означают особь, личность». Имя человека – это то слово, которое человек слышит чаще всего. Это самое важное слово в жизни человека.</a:t>
            </a:r>
          </a:p>
        </p:txBody>
      </p:sp>
      <p:pic>
        <p:nvPicPr>
          <p:cNvPr id="18435" name="Picture 4" descr="SAM_368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088" y="2781300"/>
            <a:ext cx="25654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SAM_368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35375" y="2349500"/>
            <a:ext cx="51847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7" descr="8_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3438" y="765175"/>
            <a:ext cx="3830637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11188" y="620713"/>
            <a:ext cx="3887787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/>
            <a:r>
              <a:rPr lang="ru-RU" sz="2400" b="1">
                <a:solidFill>
                  <a:schemeClr val="accent1"/>
                </a:solidFill>
              </a:rPr>
              <a:t>Крещение – это первое и важнейшее христианское таинство.</a:t>
            </a:r>
          </a:p>
          <a:p>
            <a:pPr indent="449263"/>
            <a:r>
              <a:rPr lang="ru-RU" sz="2400" b="1">
                <a:solidFill>
                  <a:schemeClr val="accent1"/>
                </a:solidFill>
              </a:rPr>
              <a:t>При крещении человек умирает для греховной жизни и возрождается к жизни духовной.</a:t>
            </a:r>
          </a:p>
          <a:p>
            <a:pPr indent="449263"/>
            <a:r>
              <a:rPr lang="ru-RU" sz="2400" b="1">
                <a:solidFill>
                  <a:schemeClr val="accent1"/>
                </a:solidFill>
              </a:rPr>
              <a:t>Человек входит в воду без имени. </a:t>
            </a:r>
          </a:p>
          <a:p>
            <a:pPr indent="449263"/>
            <a:r>
              <a:rPr lang="ru-RU" sz="2400" b="1">
                <a:solidFill>
                  <a:schemeClr val="accent1"/>
                </a:solidFill>
              </a:rPr>
              <a:t>Священник нарекает имя, по которому человека будут узнавать на небесах.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684213" y="511175"/>
            <a:ext cx="74898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Low"/>
            <a:r>
              <a:rPr lang="ru-RU" sz="2400" b="1">
                <a:solidFill>
                  <a:schemeClr val="accent1"/>
                </a:solidFill>
              </a:rPr>
              <a:t>В интернете в Википедии я нашла «Именины — это день памяти какого-нибудь святого, праздник для человека, который при крещении назван по имени этого святого». </a:t>
            </a:r>
          </a:p>
        </p:txBody>
      </p:sp>
      <p:pic>
        <p:nvPicPr>
          <p:cNvPr id="20483" name="Picture 4" descr="SAM_369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750" y="2636838"/>
            <a:ext cx="3960813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SAM_369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2276475"/>
            <a:ext cx="4067175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6"/>
          <p:cNvSpPr>
            <a:spLocks noChangeArrowheads="1"/>
          </p:cNvSpPr>
          <p:nvPr/>
        </p:nvSpPr>
        <p:spPr bwMode="auto">
          <a:xfrm>
            <a:off x="900113" y="549275"/>
            <a:ext cx="7416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chemeClr val="accent1"/>
                </a:solidFill>
              </a:rPr>
              <a:t>Я провела опрос, с целью выявить знают ли в наше время люди, даже крещенные в детстве, но проживающие свою жизнь вне церкви имя какого святого они носят. </a:t>
            </a:r>
          </a:p>
        </p:txBody>
      </p:sp>
      <p:pic>
        <p:nvPicPr>
          <p:cNvPr id="21507" name="Picture 4" descr="SAM_367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19700" y="1773238"/>
            <a:ext cx="3206750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SAM_367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87450" y="2060575"/>
            <a:ext cx="2808288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SAM_367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7900" y="4221163"/>
            <a:ext cx="406717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7" descr="SAM_367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650" y="4292600"/>
            <a:ext cx="360045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9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0" name="Rectangle 3"/>
          <p:cNvSpPr>
            <a:spLocks noChangeArrowheads="1"/>
          </p:cNvSpPr>
          <p:nvPr/>
        </p:nvSpPr>
        <p:spPr bwMode="auto">
          <a:xfrm>
            <a:off x="827088" y="765175"/>
            <a:ext cx="7489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Low"/>
            <a:r>
              <a:rPr lang="ru-RU" sz="2400" b="1">
                <a:solidFill>
                  <a:schemeClr val="accent1"/>
                </a:solidFill>
              </a:rPr>
              <a:t>Знаете ли Вы, имя какого святого носите?</a:t>
            </a:r>
          </a:p>
        </p:txBody>
      </p:sp>
      <p:sp>
        <p:nvSpPr>
          <p:cNvPr id="38921" name="Rectangle 5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22" name="Rectangle 7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8918" name="Object 6"/>
          <p:cNvGraphicFramePr>
            <a:graphicFrameLocks noChangeAspect="1"/>
          </p:cNvGraphicFramePr>
          <p:nvPr/>
        </p:nvGraphicFramePr>
        <p:xfrm>
          <a:off x="755650" y="1341438"/>
          <a:ext cx="7342188" cy="4878387"/>
        </p:xfrm>
        <a:graphic>
          <a:graphicData uri="http://schemas.openxmlformats.org/presentationml/2006/ole">
            <p:oleObj spid="_x0000_s38919" name="Диаграмма" r:id="rId4" imgW="2743289" imgH="1828800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нежинки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Снежинки 1</Template>
  <TotalTime>1784</TotalTime>
  <Words>627</Words>
  <Application>Microsoft Office PowerPoint</Application>
  <PresentationFormat>Экран (4:3)</PresentationFormat>
  <Paragraphs>135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Снежинки 1</vt:lpstr>
      <vt:lpstr>Диаграмма</vt:lpstr>
      <vt:lpstr>Мое православное  имя.  Анастасия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внимание.  Я рада, что вам понравилась моя  работа.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USER</cp:lastModifiedBy>
  <cp:revision>62</cp:revision>
  <dcterms:created xsi:type="dcterms:W3CDTF">2012-04-07T15:03:51Z</dcterms:created>
  <dcterms:modified xsi:type="dcterms:W3CDTF">2023-04-05T16:53:03Z</dcterms:modified>
  <cp:category>шаблоны к Powerpoint</cp:category>
</cp:coreProperties>
</file>